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ags/tag38.xml" ContentType="application/vnd.openxmlformats-officedocument.presentationml.tags+xml"/>
  <Override PartName="/ppt/notesSlides/notesSlide1.xml" ContentType="application/vnd.openxmlformats-officedocument.presentationml.notesSlide+xml"/>
  <Override PartName="/ppt/tags/tag39.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40.xml" ContentType="application/vnd.openxmlformats-officedocument.presentationml.tags+xml"/>
  <Override PartName="/ppt/notesSlides/notesSlide7.xml" ContentType="application/vnd.openxmlformats-officedocument.presentationml.notesSlide+xml"/>
  <Override PartName="/ppt/tags/tag41.xml" ContentType="application/vnd.openxmlformats-officedocument.presentationml.tags+xml"/>
  <Override PartName="/ppt/notesSlides/notesSlide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4344" r:id="rId4"/>
    <p:sldMasterId id="2147484383" r:id="rId5"/>
  </p:sldMasterIdLst>
  <p:notesMasterIdLst>
    <p:notesMasterId r:id="rId56"/>
  </p:notesMasterIdLst>
  <p:handoutMasterIdLst>
    <p:handoutMasterId r:id="rId57"/>
  </p:handoutMasterIdLst>
  <p:sldIdLst>
    <p:sldId id="2076137917" r:id="rId6"/>
    <p:sldId id="2076137918" r:id="rId7"/>
    <p:sldId id="2076137911" r:id="rId8"/>
    <p:sldId id="1370" r:id="rId9"/>
    <p:sldId id="2076137919" r:id="rId10"/>
    <p:sldId id="258" r:id="rId11"/>
    <p:sldId id="259" r:id="rId12"/>
    <p:sldId id="2076137922" r:id="rId13"/>
    <p:sldId id="2076137322" r:id="rId14"/>
    <p:sldId id="2076137323" r:id="rId15"/>
    <p:sldId id="2076137326" r:id="rId16"/>
    <p:sldId id="2076137337" r:id="rId17"/>
    <p:sldId id="2076137923" r:id="rId18"/>
    <p:sldId id="2076137328" r:id="rId19"/>
    <p:sldId id="10035" r:id="rId20"/>
    <p:sldId id="2076137330" r:id="rId21"/>
    <p:sldId id="10056" r:id="rId22"/>
    <p:sldId id="2076137332" r:id="rId23"/>
    <p:sldId id="2076137333" r:id="rId24"/>
    <p:sldId id="10038" r:id="rId25"/>
    <p:sldId id="2076137267" r:id="rId26"/>
    <p:sldId id="11915" r:id="rId27"/>
    <p:sldId id="2076137924" r:id="rId28"/>
    <p:sldId id="2076136701" r:id="rId29"/>
    <p:sldId id="2076137265" r:id="rId30"/>
    <p:sldId id="10066" r:id="rId31"/>
    <p:sldId id="10065" r:id="rId32"/>
    <p:sldId id="10067" r:id="rId33"/>
    <p:sldId id="10068" r:id="rId34"/>
    <p:sldId id="10069" r:id="rId35"/>
    <p:sldId id="10074" r:id="rId36"/>
    <p:sldId id="10075" r:id="rId37"/>
    <p:sldId id="10072" r:id="rId38"/>
    <p:sldId id="10076" r:id="rId39"/>
    <p:sldId id="2076137925" r:id="rId40"/>
    <p:sldId id="10650" r:id="rId41"/>
    <p:sldId id="2076137726" r:id="rId42"/>
    <p:sldId id="2076137722" r:id="rId43"/>
    <p:sldId id="2076137725" r:id="rId44"/>
    <p:sldId id="10041" r:id="rId45"/>
    <p:sldId id="10029" r:id="rId46"/>
    <p:sldId id="2076137926" r:id="rId47"/>
    <p:sldId id="266" r:id="rId48"/>
    <p:sldId id="267" r:id="rId49"/>
    <p:sldId id="2076137927" r:id="rId50"/>
    <p:sldId id="268" r:id="rId51"/>
    <p:sldId id="271" r:id="rId52"/>
    <p:sldId id="274" r:id="rId53"/>
    <p:sldId id="2076137920" r:id="rId54"/>
    <p:sldId id="2076137921" r:id="rId55"/>
  </p:sldIdLst>
  <p:sldSz cx="12436475" cy="6994525"/>
  <p:notesSz cx="6858000" cy="9144000"/>
  <p:custDataLst>
    <p:tags r:id="rId58"/>
  </p:custDataLst>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oryboard" id="{0C8682EF-709C-4DD2-B11B-19E2D910C2A9}">
          <p14:sldIdLst>
            <p14:sldId id="2076137917"/>
            <p14:sldId id="2076137918"/>
            <p14:sldId id="2076137911"/>
          </p14:sldIdLst>
        </p14:section>
        <p14:section name="Main Section" id="{DBA7CB84-7B66-4E24-AC1A-2003CF831DC5}">
          <p14:sldIdLst>
            <p14:sldId id="1370"/>
            <p14:sldId id="2076137919"/>
            <p14:sldId id="258"/>
            <p14:sldId id="259"/>
            <p14:sldId id="2076137922"/>
            <p14:sldId id="2076137322"/>
            <p14:sldId id="2076137323"/>
            <p14:sldId id="2076137326"/>
            <p14:sldId id="2076137337"/>
            <p14:sldId id="2076137923"/>
            <p14:sldId id="2076137328"/>
            <p14:sldId id="10035"/>
            <p14:sldId id="2076137330"/>
            <p14:sldId id="10056"/>
            <p14:sldId id="2076137332"/>
            <p14:sldId id="2076137333"/>
            <p14:sldId id="10038"/>
            <p14:sldId id="2076137267"/>
            <p14:sldId id="11915"/>
            <p14:sldId id="2076137924"/>
            <p14:sldId id="2076136701"/>
            <p14:sldId id="2076137265"/>
            <p14:sldId id="10066"/>
            <p14:sldId id="10065"/>
            <p14:sldId id="10067"/>
            <p14:sldId id="10068"/>
            <p14:sldId id="10069"/>
            <p14:sldId id="10074"/>
            <p14:sldId id="10075"/>
            <p14:sldId id="10072"/>
            <p14:sldId id="10076"/>
            <p14:sldId id="2076137925"/>
            <p14:sldId id="10650"/>
            <p14:sldId id="2076137726"/>
            <p14:sldId id="2076137722"/>
            <p14:sldId id="2076137725"/>
            <p14:sldId id="10041"/>
            <p14:sldId id="10029"/>
            <p14:sldId id="2076137926"/>
            <p14:sldId id="266"/>
            <p14:sldId id="267"/>
            <p14:sldId id="2076137927"/>
            <p14:sldId id="268"/>
            <p14:sldId id="271"/>
            <p14:sldId id="274"/>
            <p14:sldId id="2076137920"/>
            <p14:sldId id="2076137921"/>
          </p14:sldIdLst>
        </p14:section>
      </p14:sectionLst>
    </p:ext>
    <p:ext uri="{EFAFB233-063F-42B5-8137-9DF3F51BA10A}">
      <p15:sldGuideLst xmlns:p15="http://schemas.microsoft.com/office/powerpoint/2012/main">
        <p15:guide id="2" orient="horz" pos="4143">
          <p15:clr>
            <a:srgbClr val="A4A3A4"/>
          </p15:clr>
        </p15:guide>
        <p15:guide id="6" orient="horz" pos="4105">
          <p15:clr>
            <a:srgbClr val="A4A3A4"/>
          </p15:clr>
        </p15:guide>
        <p15:guide id="7" pos="3917"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cmAuthor id="3" name="Mary Feil-Jacobs" initials="MF" lastIdx="22"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4"/>
    <a:srgbClr val="FFFFFF"/>
    <a:srgbClr val="FF0066"/>
    <a:srgbClr val="00BCF2"/>
    <a:srgbClr val="F2F2F2"/>
    <a:srgbClr val="000000"/>
    <a:srgbClr val="B3EBFB"/>
    <a:srgbClr val="DADAD8"/>
    <a:srgbClr val="B4B4B4"/>
    <a:srgbClr val="BEBE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A549C30-68C0-4ED7-86D5-FEDD8F9D2641}" v="2" dt="2020-03-27T16:56:45.26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727" autoAdjust="0"/>
    <p:restoredTop sz="83154" autoAdjust="0"/>
  </p:normalViewPr>
  <p:slideViewPr>
    <p:cSldViewPr>
      <p:cViewPr varScale="1">
        <p:scale>
          <a:sx n="69" d="100"/>
          <a:sy n="69" d="100"/>
        </p:scale>
        <p:origin x="48" y="750"/>
      </p:cViewPr>
      <p:guideLst>
        <p:guide orient="horz" pos="4143"/>
        <p:guide orient="horz" pos="4105"/>
        <p:guide pos="3917"/>
      </p:guideLst>
    </p:cSldViewPr>
  </p:slideViewPr>
  <p:outlineViewPr>
    <p:cViewPr>
      <p:scale>
        <a:sx n="33" d="100"/>
        <a:sy n="33" d="100"/>
      </p:scale>
      <p:origin x="0" y="-4872"/>
    </p:cViewPr>
  </p:outlineViewPr>
  <p:notesTextViewPr>
    <p:cViewPr>
      <p:scale>
        <a:sx n="3" d="2"/>
        <a:sy n="3" d="2"/>
      </p:scale>
      <p:origin x="0" y="0"/>
    </p:cViewPr>
  </p:notesTextViewPr>
  <p:sorterViewPr>
    <p:cViewPr varScale="1">
      <p:scale>
        <a:sx n="100" d="100"/>
        <a:sy n="100" d="100"/>
      </p:scale>
      <p:origin x="0" y="0"/>
    </p:cViewPr>
  </p:sorterViewPr>
  <p:notesViewPr>
    <p:cSldViewPr showGuides="1">
      <p:cViewPr varScale="1">
        <p:scale>
          <a:sx n="84" d="100"/>
          <a:sy n="84" d="100"/>
        </p:scale>
        <p:origin x="3828" y="10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tableStyles" Target="tableStyle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tags" Target="tags/tag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handoutMaster" Target="handoutMasters/handoutMaster1.xml"/><Relationship Id="rId61" Type="http://schemas.openxmlformats.org/officeDocument/2006/relationships/viewProps" Target="viewProp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notesMaster" Target="notesMasters/notesMaster1.xml"/><Relationship Id="rId64" Type="http://schemas.microsoft.com/office/2015/10/relationships/revisionInfo" Target="revisionInfo.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77F5F5C-3124-48E9-B6C7-8A079B7D71F5}" type="datetime8">
              <a:rPr lang="en-US" smtClean="0">
                <a:latin typeface="Segoe UI" pitchFamily="34" charset="0"/>
              </a:rPr>
              <a:t>4/30/2020 4:01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79C601B9-5273-467A-8E48-EC9939578C8F}" type="datetime8">
              <a:rPr lang="en-US" smtClean="0"/>
              <a:t>4/30/2020 4:00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4/30/2020 4:00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34052935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4/30/2020 4:00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5793822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E65352-95B5-4433-84FB-24BF035F4B44}" type="slidenum">
              <a:rPr lang="en-US" smtClean="0"/>
              <a:t>11</a:t>
            </a:fld>
            <a:endParaRPr lang="en-US"/>
          </a:p>
        </p:txBody>
      </p:sp>
    </p:spTree>
    <p:extLst>
      <p:ext uri="{BB962C8B-B14F-4D97-AF65-F5344CB8AC3E}">
        <p14:creationId xmlns:p14="http://schemas.microsoft.com/office/powerpoint/2010/main" val="28810683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Spark pool-&gt; spark session-&gt;</a:t>
            </a:r>
          </a:p>
          <a:p>
            <a:endParaRPr lang="en-US" dirty="0"/>
          </a:p>
          <a:p>
            <a:r>
              <a:rPr lang="en-US" dirty="0"/>
              <a:t>Add amount of compute </a:t>
            </a:r>
          </a:p>
        </p:txBody>
      </p:sp>
      <p:sp>
        <p:nvSpPr>
          <p:cNvPr id="4" name="Slide Number Placeholder 3"/>
          <p:cNvSpPr>
            <a:spLocks noGrp="1"/>
          </p:cNvSpPr>
          <p:nvPr>
            <p:ph type="sldNum" sz="quarter" idx="5"/>
          </p:nvPr>
        </p:nvSpPr>
        <p:spPr/>
        <p:txBody>
          <a:bodyPr/>
          <a:lstStyle/>
          <a:p>
            <a:fld id="{67E65352-95B5-4433-84FB-24BF035F4B44}" type="slidenum">
              <a:rPr lang="en-US" smtClean="0"/>
              <a:t>18</a:t>
            </a:fld>
            <a:endParaRPr lang="en-US"/>
          </a:p>
        </p:txBody>
      </p:sp>
    </p:spTree>
    <p:extLst>
      <p:ext uri="{BB962C8B-B14F-4D97-AF65-F5344CB8AC3E}">
        <p14:creationId xmlns:p14="http://schemas.microsoft.com/office/powerpoint/2010/main" val="14789932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E65352-95B5-4433-84FB-24BF035F4B44}" type="slidenum">
              <a:rPr lang="en-US" smtClean="0"/>
              <a:t>22</a:t>
            </a:fld>
            <a:endParaRPr lang="en-US"/>
          </a:p>
        </p:txBody>
      </p:sp>
    </p:spTree>
    <p:extLst>
      <p:ext uri="{BB962C8B-B14F-4D97-AF65-F5344CB8AC3E}">
        <p14:creationId xmlns:p14="http://schemas.microsoft.com/office/powerpoint/2010/main" val="35253336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900" b="1" dirty="0">
                <a:solidFill>
                  <a:schemeClr val="tx2"/>
                </a:solidFill>
              </a:rPr>
              <a:t>Important Points:</a:t>
            </a:r>
          </a:p>
          <a:p>
            <a:pPr algn="l"/>
            <a:r>
              <a:rPr lang="en-US" sz="900" dirty="0">
                <a:solidFill>
                  <a:schemeClr val="tx2"/>
                </a:solidFill>
              </a:rPr>
              <a:t>No need to pre-create the table in the SQL Pool to write to, it will be created if it does not exist.</a:t>
            </a:r>
          </a:p>
          <a:p>
            <a:pPr algn="l"/>
            <a:endParaRPr lang="en-US" sz="900" dirty="0">
              <a:solidFill>
                <a:schemeClr val="tx2"/>
              </a:solidFill>
            </a:endParaRPr>
          </a:p>
          <a:p>
            <a:pPr algn="l"/>
            <a:r>
              <a:rPr lang="en-US" sz="900" dirty="0" err="1">
                <a:solidFill>
                  <a:schemeClr val="tx2"/>
                </a:solidFill>
              </a:rPr>
              <a:t>sqlanalytics</a:t>
            </a:r>
            <a:r>
              <a:rPr lang="en-US" sz="900" dirty="0">
                <a:solidFill>
                  <a:schemeClr val="tx2"/>
                </a:solidFill>
              </a:rPr>
              <a:t> only works in Scala language cells. </a:t>
            </a:r>
          </a:p>
          <a:p>
            <a:pPr algn="l"/>
            <a:endParaRPr lang="en-US" sz="900" dirty="0">
              <a:solidFill>
                <a:schemeClr val="tx2"/>
              </a:solidFill>
            </a:endParaRPr>
          </a:p>
          <a:p>
            <a:pPr algn="l"/>
            <a:r>
              <a:rPr lang="en-US" sz="900" dirty="0">
                <a:solidFill>
                  <a:schemeClr val="tx2"/>
                </a:solidFill>
              </a:rPr>
              <a:t>To read with other languages like Python, use Spark to register a temporary view and then query the view using </a:t>
            </a:r>
            <a:r>
              <a:rPr lang="en-US" sz="900" dirty="0" err="1">
                <a:solidFill>
                  <a:schemeClr val="tx2"/>
                </a:solidFill>
              </a:rPr>
              <a:t>Spark.SQL</a:t>
            </a:r>
            <a:r>
              <a:rPr lang="en-US" sz="900" dirty="0">
                <a:solidFill>
                  <a:schemeClr val="tx2"/>
                </a:solidFill>
              </a:rPr>
              <a:t>(“select * from </a:t>
            </a:r>
            <a:r>
              <a:rPr lang="en-US" sz="900" dirty="0" err="1">
                <a:solidFill>
                  <a:schemeClr val="tx2"/>
                </a:solidFill>
              </a:rPr>
              <a:t>viewname</a:t>
            </a:r>
            <a:r>
              <a:rPr lang="en-US" sz="900" dirty="0">
                <a:solidFill>
                  <a:schemeClr val="tx2"/>
                </a:solidFill>
              </a:rPr>
              <a:t>”)</a:t>
            </a:r>
          </a:p>
          <a:p>
            <a:pPr algn="l"/>
            <a:endParaRPr lang="en-US" sz="900" dirty="0">
              <a:solidFill>
                <a:schemeClr val="tx2"/>
              </a:solidFill>
            </a:endParaRPr>
          </a:p>
          <a:p>
            <a:pPr algn="l"/>
            <a:r>
              <a:rPr lang="en-US" sz="900" dirty="0">
                <a:solidFill>
                  <a:schemeClr val="tx2"/>
                </a:solidFill>
              </a:rPr>
              <a:t>To write with other languages, create a view for table you want write, then query from that view in Scala. </a:t>
            </a:r>
            <a:r>
              <a:rPr lang="en-US" sz="900">
                <a:solidFill>
                  <a:schemeClr val="tx2"/>
                </a:solidFill>
              </a:rPr>
              <a:t>Then write.</a:t>
            </a:r>
            <a:endParaRPr lang="en-US" sz="900" dirty="0">
              <a:solidFill>
                <a:schemeClr val="tx2"/>
              </a:solidFill>
            </a:endParaRP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D6C99BD-48BF-084D-840E-D23CBF94330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146695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4/30/2020 4:00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49</a:t>
            </a:fld>
            <a:endParaRPr lang="en-US" dirty="0"/>
          </a:p>
        </p:txBody>
      </p:sp>
    </p:spTree>
    <p:extLst>
      <p:ext uri="{BB962C8B-B14F-4D97-AF65-F5344CB8AC3E}">
        <p14:creationId xmlns:p14="http://schemas.microsoft.com/office/powerpoint/2010/main" val="14841819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330D77EC-7210-4A9C-B813-11969CCBFAFC}" type="datetime8">
              <a:rPr lang="en-US" smtClean="0">
                <a:solidFill>
                  <a:prstClr val="black"/>
                </a:solidFill>
              </a:rPr>
              <a:t>4/30/2020 4:00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50</a:t>
            </a:fld>
            <a:endParaRPr lang="en-US" dirty="0">
              <a:solidFill>
                <a:prstClr val="black"/>
              </a:solidFill>
            </a:endParaRPr>
          </a:p>
        </p:txBody>
      </p:sp>
      <p:sp>
        <p:nvSpPr>
          <p:cNvPr id="8" name="Footer Placeholder 7"/>
          <p:cNvSpPr>
            <a:spLocks noGrp="1"/>
          </p:cNvSpPr>
          <p:nvPr>
            <p:ph type="ftr" sz="quarter" idx="1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94508767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2.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3.xml"/></Relationships>
</file>

<file path=ppt/slideLayouts/_rels/slideLayout1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4.xml"/></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5.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6.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7.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slideMaster" Target="../slideMasters/slideMaster1.xml"/><Relationship Id="rId1" Type="http://schemas.openxmlformats.org/officeDocument/2006/relationships/tags" Target="../tags/tag18.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slideMaster" Target="../slideMasters/slideMaster1.xml"/><Relationship Id="rId1" Type="http://schemas.openxmlformats.org/officeDocument/2006/relationships/tags" Target="../tags/tag19.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slideMaster" Target="../slideMasters/slideMaster1.xml"/><Relationship Id="rId1" Type="http://schemas.openxmlformats.org/officeDocument/2006/relationships/tags" Target="../tags/tag20.xml"/></Relationships>
</file>

<file path=ppt/slideLayouts/_rels/slideLayout1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slideMaster" Target="../slideMasters/slideMaster1.xml"/><Relationship Id="rId1" Type="http://schemas.openxmlformats.org/officeDocument/2006/relationships/tags" Target="../tags/tag4.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2.xml"/></Relationships>
</file>

<file path=ppt/slideLayouts/_rels/slideLayout2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3.xml"/></Relationships>
</file>

<file path=ppt/slideLayouts/_rels/slideLayout2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4.xml"/></Relationships>
</file>

<file path=ppt/slideLayouts/_rels/slideLayout2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5.xml"/></Relationships>
</file>

<file path=ppt/slideLayouts/_rels/slideLayout2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6.xml"/></Relationships>
</file>

<file path=ppt/slideLayouts/_rels/slideLayout2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7.xml"/></Relationships>
</file>

<file path=ppt/slideLayouts/_rels/slideLayout2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8.xml"/></Relationships>
</file>

<file path=ppt/slideLayouts/_rels/slideLayout2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9.xml"/></Relationships>
</file>

<file path=ppt/slideLayouts/_rels/slideLayout2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0.xml"/></Relationships>
</file>

<file path=ppt/slideLayouts/_rels/slideLayout2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6.pn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slideMaster" Target="../slideMasters/slideMaster1.xml"/><Relationship Id="rId1" Type="http://schemas.openxmlformats.org/officeDocument/2006/relationships/tags" Target="../tags/tag32.xml"/><Relationship Id="rId4" Type="http://schemas.openxmlformats.org/officeDocument/2006/relationships/image" Target="../media/image3.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Master" Target="../slideMasters/slideMaster1.xml"/><Relationship Id="rId1" Type="http://schemas.openxmlformats.org/officeDocument/2006/relationships/tags" Target="../tags/tag33.xml"/><Relationship Id="rId4" Type="http://schemas.openxmlformats.org/officeDocument/2006/relationships/image" Target="../media/image8.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34.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35.xml"/></Relationships>
</file>

<file path=ppt/slideLayouts/_rels/slideLayout3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6.xml"/></Relationships>
</file>

<file path=ppt/slideLayouts/_rels/slideLayout3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7.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Master" Target="../slideMasters/slideMaster1.xml"/><Relationship Id="rId1" Type="http://schemas.openxmlformats.org/officeDocument/2006/relationships/tags" Target="../tags/tag6.xml"/><Relationship Id="rId4" Type="http://schemas.openxmlformats.org/officeDocument/2006/relationships/image" Target="../media/image6.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8.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9.xml"/><Relationship Id="rId4" Type="http://schemas.openxmlformats.org/officeDocument/2006/relationships/image" Target="../media/image2.jp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slideMaster" Target="../slideMasters/slideMaster1.xml"/><Relationship Id="rId1" Type="http://schemas.openxmlformats.org/officeDocument/2006/relationships/tags" Target="../tags/tag10.xml"/><Relationship Id="rId5" Type="http://schemas.openxmlformats.org/officeDocument/2006/relationships/image" Target="../media/image4.jpg"/><Relationship Id="rId4" Type="http://schemas.openxmlformats.org/officeDocument/2006/relationships/image" Target="../media/image8.png"/></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
    <p:bg>
      <p:bgRef idx="1001">
        <a:schemeClr val="bg1"/>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userDrawn="1"/>
        </p:nvPicPr>
        <p:blipFill rotWithShape="1">
          <a:blip r:embed="rId3"/>
          <a:srcRect l="8606" t="385" b="385"/>
          <a:stretch/>
        </p:blipFill>
        <p:spPr>
          <a:xfrm flipH="1">
            <a:off x="-2" y="0"/>
            <a:ext cx="12444411" cy="6994524"/>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userDrawn="1"/>
        </p:nvSpPr>
        <p:spPr bwMode="auto">
          <a:xfrm>
            <a:off x="-3" y="0"/>
            <a:ext cx="11898315" cy="6994524"/>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95915" y="2474071"/>
            <a:ext cx="5185566" cy="1130053"/>
          </a:xfrm>
          <a:noFill/>
        </p:spPr>
        <p:txBody>
          <a:bodyPr wrap="square" lIns="0" tIns="0" rIns="0" bIns="0" anchor="b" anchorCtr="0">
            <a:spAutoFit/>
          </a:bodyPr>
          <a:lstStyle>
            <a:lvl1pPr>
              <a:defRPr sz="3600" spc="-51" baseline="0">
                <a:solidFill>
                  <a:schemeClr val="accent2"/>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95914" y="4041282"/>
            <a:ext cx="5186010" cy="313904"/>
          </a:xfrm>
          <a:noFill/>
        </p:spPr>
        <p:txBody>
          <a:bodyPr wrap="square" lIns="0" tIns="0" rIns="0" bIns="0">
            <a:spAutoFit/>
          </a:bodyPr>
          <a:lstStyle>
            <a:lvl1pPr marL="0" indent="0">
              <a:spcBef>
                <a:spcPts val="0"/>
              </a:spcBef>
              <a:buNone/>
              <a:defRPr sz="2000" spc="0" baseline="0">
                <a:solidFill>
                  <a:schemeClr val="bg1"/>
                </a:solidFill>
                <a:latin typeface="+mj-lt"/>
                <a:cs typeface="Segoe UI" panose="020B0502040204020203" pitchFamily="34" charset="0"/>
              </a:defRPr>
            </a:lvl1pPr>
          </a:lstStyle>
          <a:p>
            <a:pPr lvl="0"/>
            <a:r>
              <a:rPr lang="en-US" dirty="0"/>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53798" y="570022"/>
            <a:ext cx="4267668" cy="346799"/>
          </a:xfrm>
          <a:prstGeom prst="rect">
            <a:avLst/>
          </a:prstGeom>
        </p:spPr>
      </p:pic>
    </p:spTree>
    <p:custDataLst>
      <p:tags r:id="rId1"/>
    </p:custDataLst>
    <p:extLst>
      <p:ext uri="{BB962C8B-B14F-4D97-AF65-F5344CB8AC3E}">
        <p14:creationId xmlns:p14="http://schemas.microsoft.com/office/powerpoint/2010/main" val="18812858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sz="quarter" idx="10"/>
          </p:nvPr>
        </p:nvSpPr>
        <p:spPr>
          <a:xfrm>
            <a:off x="595915" y="1464074"/>
            <a:ext cx="11239464" cy="1644874"/>
          </a:xfrm>
        </p:spPr>
        <p:txBody>
          <a:bodyPr/>
          <a:lstStyle>
            <a:lvl1pPr>
              <a:defRPr>
                <a:latin typeface="+mj-lt"/>
              </a:defRPr>
            </a:lvl1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ustDataLst>
      <p:tags r:id="rId1"/>
    </p:custDataLst>
    <p:extLst>
      <p:ext uri="{BB962C8B-B14F-4D97-AF65-F5344CB8AC3E}">
        <p14:creationId xmlns:p14="http://schemas.microsoft.com/office/powerpoint/2010/main" val="32618276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mj-lt"/>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mj-lt"/>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ustDataLst>
      <p:tags r:id="rId1"/>
    </p:custDataLst>
    <p:extLst>
      <p:ext uri="{BB962C8B-B14F-4D97-AF65-F5344CB8AC3E}">
        <p14:creationId xmlns:p14="http://schemas.microsoft.com/office/powerpoint/2010/main" val="411773885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595914" y="1466097"/>
            <a:ext cx="5316593" cy="1617879"/>
          </a:xfrm>
        </p:spPr>
        <p:txBody>
          <a:bodyPr wrap="square">
            <a:spAutoFit/>
          </a:bodyPr>
          <a:lstStyle>
            <a:lvl1pPr marL="236387" indent="-236387">
              <a:spcBef>
                <a:spcPts val="1248"/>
              </a:spcBef>
              <a:buClr>
                <a:schemeClr val="tx1"/>
              </a:buClr>
              <a:buFont typeface="Wingdings" panose="05000000000000000000" pitchFamily="2" charset="2"/>
              <a:buChar char=""/>
              <a:defRPr sz="2800" b="0">
                <a:latin typeface="+mj-lt"/>
                <a:cs typeface="Segoe UI Semilight" panose="020B0402040204020203" pitchFamily="34" charset="0"/>
              </a:defRPr>
            </a:lvl1pPr>
            <a:lvl2pPr marL="435536" indent="-174862">
              <a:buFont typeface="Wingdings" panose="05000000000000000000" pitchFamily="2" charset="2"/>
              <a:buChar char=""/>
              <a:defRPr sz="2000" b="0"/>
            </a:lvl2pPr>
            <a:lvl3pPr marL="652494" indent="-192672">
              <a:buFont typeface="Wingdings" panose="05000000000000000000" pitchFamily="2" charset="2"/>
              <a:buChar char=""/>
              <a:tabLst/>
              <a:defRPr sz="1600" b="0"/>
            </a:lvl3pPr>
            <a:lvl4pPr marL="845166" indent="-179720">
              <a:buFont typeface="Wingdings" panose="05000000000000000000" pitchFamily="2" charset="2"/>
              <a:buChar char=""/>
              <a:defRPr sz="1400" b="0"/>
            </a:lvl4pPr>
            <a:lvl5pPr marL="1044314" indent="-173243">
              <a:buFont typeface="Wingdings" panose="05000000000000000000" pitchFamily="2" charset="2"/>
              <a:buChar char=""/>
              <a:tabLst/>
              <a:defRPr sz="1400" b="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518045" y="1466097"/>
            <a:ext cx="5316593" cy="1617879"/>
          </a:xfrm>
        </p:spPr>
        <p:txBody>
          <a:bodyPr wrap="square">
            <a:spAutoFit/>
          </a:bodyPr>
          <a:lstStyle>
            <a:lvl1pPr marL="236387" indent="-236387">
              <a:spcBef>
                <a:spcPts val="1248"/>
              </a:spcBef>
              <a:buClr>
                <a:schemeClr val="tx1"/>
              </a:buClr>
              <a:buFont typeface="Wingdings" panose="05000000000000000000" pitchFamily="2" charset="2"/>
              <a:buChar char=""/>
              <a:defRPr sz="2800" b="0">
                <a:latin typeface="+mj-lt"/>
                <a:cs typeface="Segoe UI Semilight" panose="020B0402040204020203" pitchFamily="34" charset="0"/>
              </a:defRPr>
            </a:lvl1pPr>
            <a:lvl2pPr marL="435536" indent="-174862">
              <a:buFont typeface="Wingdings" panose="05000000000000000000" pitchFamily="2" charset="2"/>
              <a:buChar char=""/>
              <a:defRPr sz="2000" b="0"/>
            </a:lvl2pPr>
            <a:lvl3pPr marL="652494" indent="-192672">
              <a:buFont typeface="Wingdings" panose="05000000000000000000" pitchFamily="2" charset="2"/>
              <a:buChar char=""/>
              <a:tabLst/>
              <a:defRPr sz="1600" b="0"/>
            </a:lvl3pPr>
            <a:lvl4pPr marL="845166" indent="-179720">
              <a:buFont typeface="Wingdings" panose="05000000000000000000" pitchFamily="2" charset="2"/>
              <a:buChar char=""/>
              <a:defRPr sz="1400" b="0"/>
            </a:lvl4pPr>
            <a:lvl5pPr marL="1044314" indent="-173243">
              <a:buFont typeface="Wingdings" panose="05000000000000000000" pitchFamily="2" charset="2"/>
              <a:buChar char=""/>
              <a:tabLst/>
              <a:defRPr sz="1400" b="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ustDataLst>
      <p:tags r:id="rId1"/>
    </p:custDataLst>
    <p:extLst>
      <p:ext uri="{BB962C8B-B14F-4D97-AF65-F5344CB8AC3E}">
        <p14:creationId xmlns:p14="http://schemas.microsoft.com/office/powerpoint/2010/main" val="46636930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solidFill>
                  <a:schemeClr val="tx2"/>
                </a:solidFill>
              </a:defRPr>
            </a:lvl1pPr>
          </a:lstStyle>
          <a:p>
            <a:r>
              <a:rPr lang="en-US" dirty="0"/>
              <a:t>Click to edit Master title style</a:t>
            </a:r>
          </a:p>
        </p:txBody>
      </p:sp>
    </p:spTree>
    <p:custDataLst>
      <p:tags r:id="rId1"/>
    </p:custDataLst>
    <p:extLst>
      <p:ext uri="{BB962C8B-B14F-4D97-AF65-F5344CB8AC3E}">
        <p14:creationId xmlns:p14="http://schemas.microsoft.com/office/powerpoint/2010/main" val="3346604168"/>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344093315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5" y="183314"/>
            <a:ext cx="5618874" cy="495520"/>
          </a:xfrm>
        </p:spPr>
        <p:txBody>
          <a:bodyPr tIns="64008"/>
          <a:lstStyle>
            <a:lvl1pPr>
              <a:defRPr sz="2800" spc="0">
                <a:solidFill>
                  <a:schemeClr val="tx2"/>
                </a:solidFill>
                <a:latin typeface="+mj-lt"/>
                <a:cs typeface="Segoe UI" panose="020B0502040204020203" pitchFamily="34" charset="0"/>
              </a:defRPr>
            </a:lvl1pPr>
          </a:lstStyle>
          <a:p>
            <a:r>
              <a:rPr lang="en-US"/>
              <a:t>Click to edit Master title style</a:t>
            </a:r>
            <a:endParaRPr lang="en-US" dirty="0"/>
          </a:p>
        </p:txBody>
      </p:sp>
    </p:spTree>
    <p:custDataLst>
      <p:tags r:id="rId1"/>
    </p:custDataLst>
    <p:extLst>
      <p:ext uri="{BB962C8B-B14F-4D97-AF65-F5344CB8AC3E}">
        <p14:creationId xmlns:p14="http://schemas.microsoft.com/office/powerpoint/2010/main" val="335159870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915" y="2065976"/>
            <a:ext cx="4245437" cy="1130053"/>
          </a:xfrm>
        </p:spPr>
        <p:txBody>
          <a:bodyPr wrap="square" rIns="0" anchor="b">
            <a:spAutoFit/>
          </a:bodyPr>
          <a:lstStyle>
            <a:lvl1pPr>
              <a:lnSpc>
                <a:spcPct val="100000"/>
              </a:lnSpc>
              <a:defRPr sz="3600" b="0" spc="-50" baseline="0">
                <a:solidFill>
                  <a:schemeClr val="tx2"/>
                </a:soli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915" y="3605925"/>
            <a:ext cx="4245890" cy="313904"/>
          </a:xfrm>
        </p:spPr>
        <p:txBody>
          <a:bodyPr/>
          <a:lstStyle>
            <a:lvl1pPr marL="0" indent="0">
              <a:buNone/>
              <a:defRPr sz="2000">
                <a:latin typeface="+mn-lt"/>
              </a:defRPr>
            </a:lvl1pPr>
            <a:lvl2pPr marL="233149" indent="0">
              <a:buNone/>
              <a:defRPr/>
            </a:lvl2pPr>
            <a:lvl3pPr marL="466298" indent="0">
              <a:buNone/>
              <a:defRPr/>
            </a:lvl3pPr>
            <a:lvl4pPr marL="675162" indent="0">
              <a:buNone/>
              <a:defRPr/>
            </a:lvl4pPr>
            <a:lvl5pPr marL="872691" indent="0">
              <a:buNone/>
              <a:defRPr/>
            </a:lvl5pPr>
          </a:lstStyle>
          <a:p>
            <a:pPr lvl="0"/>
            <a:r>
              <a:rPr lang="en-US" dirty="0"/>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440958" y="0"/>
            <a:ext cx="6995517" cy="6994525"/>
          </a:xfrm>
          <a:blipFill>
            <a:blip r:embed="rId3"/>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custDataLst>
      <p:tags r:id="rId1"/>
    </p:custDataLst>
    <p:extLst>
      <p:ext uri="{BB962C8B-B14F-4D97-AF65-F5344CB8AC3E}">
        <p14:creationId xmlns:p14="http://schemas.microsoft.com/office/powerpoint/2010/main" val="235941063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737" y="2932236"/>
            <a:ext cx="4245437" cy="1130053"/>
          </a:xfrm>
        </p:spPr>
        <p:txBody>
          <a:bodyPr wrap="square" rIns="0" anchor="ctr" anchorCtr="0">
            <a:spAutoFit/>
          </a:bodyPr>
          <a:lstStyle>
            <a:lvl1pPr>
              <a:lnSpc>
                <a:spcPct val="100000"/>
              </a:lnSpc>
              <a:defRPr sz="3600" b="0" spc="-50" baseline="0">
                <a:solidFill>
                  <a:schemeClr val="tx2"/>
                </a:soli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440958" y="0"/>
            <a:ext cx="6995517" cy="6994525"/>
          </a:xfrm>
          <a:blipFill>
            <a:blip r:embed="rId3"/>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custDataLst>
      <p:tags r:id="rId1"/>
    </p:custDataLst>
    <p:extLst>
      <p:ext uri="{BB962C8B-B14F-4D97-AF65-F5344CB8AC3E}">
        <p14:creationId xmlns:p14="http://schemas.microsoft.com/office/powerpoint/2010/main" val="245135612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914" y="3040994"/>
            <a:ext cx="4243947" cy="878930"/>
          </a:xfrm>
        </p:spPr>
        <p:txBody>
          <a:bodyPr wrap="square" anchor="t">
            <a:spAutoFit/>
          </a:bodyPr>
          <a:lstStyle>
            <a:lvl1pPr>
              <a:lnSpc>
                <a:spcPct val="100000"/>
              </a:lnSpc>
              <a:defRPr sz="2800" b="0" spc="0" baseline="0">
                <a:solidFill>
                  <a:schemeClr val="tx2"/>
                </a:soli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440958" y="0"/>
            <a:ext cx="6995517" cy="6994525"/>
          </a:xfrm>
          <a:blipFill>
            <a:blip r:embed="rId3"/>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custDataLst>
      <p:tags r:id="rId1"/>
    </p:custDataLst>
    <p:extLst>
      <p:ext uri="{BB962C8B-B14F-4D97-AF65-F5344CB8AC3E}">
        <p14:creationId xmlns:p14="http://schemas.microsoft.com/office/powerpoint/2010/main" val="65972235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00" b="0" kern="1200" cap="none" spc="-51" baseline="0" dirty="0">
                <a:ln w="3175">
                  <a:noFill/>
                </a:ln>
                <a:solidFill>
                  <a:schemeClr val="tx2"/>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96951" y="4056498"/>
            <a:ext cx="9327356" cy="313904"/>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custDataLst>
      <p:tags r:id="rId1"/>
    </p:custDataLst>
    <p:extLst>
      <p:ext uri="{BB962C8B-B14F-4D97-AF65-F5344CB8AC3E}">
        <p14:creationId xmlns:p14="http://schemas.microsoft.com/office/powerpoint/2010/main" val="1407530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1" y="-16730"/>
            <a:ext cx="12436475" cy="7011255"/>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3" y="0"/>
            <a:ext cx="11898315" cy="6994524"/>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95915" y="2474071"/>
            <a:ext cx="5185566" cy="1130053"/>
          </a:xfrm>
          <a:noFill/>
        </p:spPr>
        <p:txBody>
          <a:bodyPr wrap="square" lIns="0" tIns="0" rIns="0" bIns="0" anchor="b" anchorCtr="0">
            <a:spAutoFit/>
          </a:bodyPr>
          <a:lstStyle>
            <a:lvl1pPr>
              <a:defRPr sz="3600" spc="-51" baseline="0">
                <a:solidFill>
                  <a:schemeClr val="accent2"/>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95914" y="4041282"/>
            <a:ext cx="5186010" cy="313904"/>
          </a:xfrm>
          <a:noFill/>
        </p:spPr>
        <p:txBody>
          <a:bodyPr wrap="square" lIns="0" tIns="0" rIns="0" bIns="0">
            <a:spAutoFit/>
          </a:bodyPr>
          <a:lstStyle>
            <a:lvl1pPr marL="0" indent="0">
              <a:spcBef>
                <a:spcPts val="0"/>
              </a:spcBef>
              <a:buNone/>
              <a:defRPr sz="2000" spc="0" baseline="0">
                <a:solidFill>
                  <a:schemeClr val="bg1"/>
                </a:solidFill>
                <a:latin typeface="+mj-lt"/>
                <a:cs typeface="Segoe UI" panose="020B0502040204020203" pitchFamily="34" charset="0"/>
              </a:defRPr>
            </a:lvl1pPr>
          </a:lstStyle>
          <a:p>
            <a:pPr lvl="0"/>
            <a:r>
              <a:rPr lang="en-US" dirty="0"/>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53798" y="570022"/>
            <a:ext cx="4267668" cy="346799"/>
          </a:xfrm>
          <a:prstGeom prst="rect">
            <a:avLst/>
          </a:prstGeom>
        </p:spPr>
      </p:pic>
    </p:spTree>
    <p:custDataLst>
      <p:tags r:id="rId1"/>
    </p:custDataLst>
    <p:extLst>
      <p:ext uri="{BB962C8B-B14F-4D97-AF65-F5344CB8AC3E}">
        <p14:creationId xmlns:p14="http://schemas.microsoft.com/office/powerpoint/2010/main" val="33363966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00" b="0" kern="1200" cap="none" spc="-51" baseline="0" dirty="0">
                <a:ln w="3175">
                  <a:noFill/>
                </a:ln>
                <a:solidFill>
                  <a:schemeClr val="tx2"/>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96951" y="4056498"/>
            <a:ext cx="9327356" cy="313904"/>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custDataLst>
      <p:tags r:id="rId1"/>
    </p:custDataLst>
    <p:extLst>
      <p:ext uri="{BB962C8B-B14F-4D97-AF65-F5344CB8AC3E}">
        <p14:creationId xmlns:p14="http://schemas.microsoft.com/office/powerpoint/2010/main" val="33630655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00" b="0" kern="1200" cap="none" spc="-51" baseline="0" dirty="0">
                <a:ln w="3175">
                  <a:noFill/>
                </a:ln>
                <a:solidFill>
                  <a:schemeClr val="tx2"/>
                </a:solidFill>
                <a:effectLst/>
                <a:latin typeface="+mj-lt"/>
                <a:ea typeface="+mn-ea"/>
                <a:cs typeface="Segoe UI" pitchFamily="34" charset="0"/>
              </a:defRPr>
            </a:lvl1pPr>
          </a:lstStyle>
          <a:p>
            <a:r>
              <a:rPr lang="en-US" dirty="0"/>
              <a:t>Video</a:t>
            </a:r>
          </a:p>
        </p:txBody>
      </p:sp>
    </p:spTree>
    <p:custDataLst>
      <p:tags r:id="rId1"/>
    </p:custDataLst>
    <p:extLst>
      <p:ext uri="{BB962C8B-B14F-4D97-AF65-F5344CB8AC3E}">
        <p14:creationId xmlns:p14="http://schemas.microsoft.com/office/powerpoint/2010/main" val="41350029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00" b="0" kern="1200" cap="none" spc="-51" baseline="0" dirty="0">
                <a:ln w="3175">
                  <a:noFill/>
                </a:ln>
                <a:solidFill>
                  <a:schemeClr val="tx2"/>
                </a:solidFill>
                <a:effectLst/>
                <a:latin typeface="+mj-lt"/>
                <a:ea typeface="+mn-ea"/>
                <a:cs typeface="Segoe UI" pitchFamily="34" charset="0"/>
              </a:defRPr>
            </a:lvl1pPr>
          </a:lstStyle>
          <a:p>
            <a:r>
              <a:rPr lang="en-US" dirty="0"/>
              <a:t>Video</a:t>
            </a:r>
          </a:p>
        </p:txBody>
      </p:sp>
    </p:spTree>
    <p:custDataLst>
      <p:tags r:id="rId1"/>
    </p:custDataLst>
    <p:extLst>
      <p:ext uri="{BB962C8B-B14F-4D97-AF65-F5344CB8AC3E}">
        <p14:creationId xmlns:p14="http://schemas.microsoft.com/office/powerpoint/2010/main" val="19277070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Title: Dark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00" b="0" kern="1200" cap="none" spc="-51" baseline="0" dirty="0">
                <a:ln w="3175">
                  <a:noFill/>
                </a:ln>
                <a:solidFill>
                  <a:schemeClr val="accent2"/>
                </a:solidFill>
                <a:effectLst/>
                <a:latin typeface="+mj-lt"/>
                <a:ea typeface="+mn-ea"/>
                <a:cs typeface="Segoe UI" pitchFamily="34" charset="0"/>
              </a:defRPr>
            </a:lvl1pPr>
          </a:lstStyle>
          <a:p>
            <a:r>
              <a:rPr lang="en-US" dirty="0"/>
              <a:t>Section title</a:t>
            </a:r>
          </a:p>
        </p:txBody>
      </p:sp>
    </p:spTree>
    <p:custDataLst>
      <p:tags r:id="rId1"/>
    </p:custDataLst>
    <p:extLst>
      <p:ext uri="{BB962C8B-B14F-4D97-AF65-F5344CB8AC3E}">
        <p14:creationId xmlns:p14="http://schemas.microsoft.com/office/powerpoint/2010/main" val="31147976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00" b="0" kern="1200" cap="none" spc="-51" baseline="0" dirty="0">
                <a:ln w="3175">
                  <a:noFill/>
                </a:ln>
                <a:solidFill>
                  <a:schemeClr val="bg1"/>
                </a:solidFill>
                <a:effectLst/>
                <a:latin typeface="+mj-lt"/>
                <a:ea typeface="+mn-ea"/>
                <a:cs typeface="Segoe UI" pitchFamily="34" charset="0"/>
              </a:defRPr>
            </a:lvl1pPr>
          </a:lstStyle>
          <a:p>
            <a:r>
              <a:rPr lang="en-US" dirty="0"/>
              <a:t>Section title</a:t>
            </a:r>
          </a:p>
        </p:txBody>
      </p:sp>
    </p:spTree>
    <p:custDataLst>
      <p:tags r:id="rId1"/>
    </p:custDataLst>
    <p:extLst>
      <p:ext uri="{BB962C8B-B14F-4D97-AF65-F5344CB8AC3E}">
        <p14:creationId xmlns:p14="http://schemas.microsoft.com/office/powerpoint/2010/main" val="38908585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 Light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00" b="0" kern="1200" cap="none" spc="-51" baseline="0" dirty="0">
                <a:ln w="3175">
                  <a:noFill/>
                </a:ln>
                <a:solidFill>
                  <a:schemeClr val="tx2"/>
                </a:solidFill>
                <a:effectLst/>
                <a:latin typeface="+mj-lt"/>
                <a:ea typeface="+mn-ea"/>
                <a:cs typeface="Segoe UI" pitchFamily="34" charset="0"/>
              </a:defRPr>
            </a:lvl1pPr>
          </a:lstStyle>
          <a:p>
            <a:r>
              <a:rPr lang="en-US" dirty="0"/>
              <a:t>Section title</a:t>
            </a:r>
          </a:p>
        </p:txBody>
      </p:sp>
    </p:spTree>
    <p:custDataLst>
      <p:tags r:id="rId1"/>
    </p:custDataLst>
    <p:extLst>
      <p:ext uri="{BB962C8B-B14F-4D97-AF65-F5344CB8AC3E}">
        <p14:creationId xmlns:p14="http://schemas.microsoft.com/office/powerpoint/2010/main" val="28944399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Light 2">
    <p:bg>
      <p:bgRef idx="1001">
        <a:schemeClr val="bg1"/>
      </p:bgRef>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666291E-6B74-4E99-A780-376C2257BA8B}"/>
              </a:ext>
            </a:extLst>
          </p:cNvPr>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00" b="0" kern="1200" cap="none" spc="-51" baseline="0" dirty="0">
                <a:ln w="3175">
                  <a:noFill/>
                </a:ln>
                <a:solidFill>
                  <a:schemeClr val="tx2"/>
                </a:solidFill>
                <a:effectLst/>
                <a:latin typeface="+mj-lt"/>
                <a:ea typeface="+mn-ea"/>
                <a:cs typeface="Segoe UI" pitchFamily="34" charset="0"/>
              </a:defRPr>
            </a:lvl1pPr>
          </a:lstStyle>
          <a:p>
            <a:r>
              <a:rPr lang="en-US" dirty="0"/>
              <a:t>Section title</a:t>
            </a:r>
          </a:p>
        </p:txBody>
      </p:sp>
    </p:spTree>
    <p:custDataLst>
      <p:tags r:id="rId1"/>
    </p:custDataLst>
    <p:extLst>
      <p:ext uri="{BB962C8B-B14F-4D97-AF65-F5344CB8AC3E}">
        <p14:creationId xmlns:p14="http://schemas.microsoft.com/office/powerpoint/2010/main" val="42215495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84548570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243269698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2"/>
                </a:solidFill>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1465289"/>
            <a:ext cx="11239464" cy="1946203"/>
          </a:xfrm>
        </p:spPr>
        <p:txBody>
          <a:bodyPr/>
          <a:lstStyle>
            <a:lvl1pPr marL="0" indent="0">
              <a:buNone/>
              <a:defRPr sz="285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449"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241"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773"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912"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ustDataLst>
      <p:tags r:id="rId1"/>
    </p:custDataLst>
    <p:extLst>
      <p:ext uri="{BB962C8B-B14F-4D97-AF65-F5344CB8AC3E}">
        <p14:creationId xmlns:p14="http://schemas.microsoft.com/office/powerpoint/2010/main" val="269609230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bg>
      <p:bgRef idx="1001">
        <a:schemeClr val="bg1"/>
      </p:bgRef>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13CDEEC8-BFE4-4E34-8902-D67BBAF7909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0163" y="0"/>
            <a:ext cx="12444412" cy="6994525"/>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userDrawn="1"/>
        </p:nvSpPr>
        <p:spPr bwMode="auto">
          <a:xfrm>
            <a:off x="-30163" y="0"/>
            <a:ext cx="7742237" cy="6994525"/>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95915" y="2474071"/>
            <a:ext cx="5185566" cy="1130053"/>
          </a:xfrm>
          <a:noFill/>
        </p:spPr>
        <p:txBody>
          <a:bodyPr wrap="square" lIns="0" tIns="0" rIns="0" bIns="0" anchor="b" anchorCtr="0">
            <a:spAutoFit/>
          </a:bodyPr>
          <a:lstStyle>
            <a:lvl1pPr>
              <a:defRPr sz="3600" spc="-51" baseline="0">
                <a:solidFill>
                  <a:schemeClr val="tx2"/>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95914" y="4041282"/>
            <a:ext cx="5186010" cy="313904"/>
          </a:xfrm>
          <a:noFill/>
        </p:spPr>
        <p:txBody>
          <a:bodyPr wrap="square" lIns="0" tIns="0" rIns="0" bIns="0">
            <a:spAutoFit/>
          </a:bodyPr>
          <a:lstStyle>
            <a:lvl1pPr marL="0" indent="0">
              <a:spcBef>
                <a:spcPts val="0"/>
              </a:spcBef>
              <a:buNone/>
              <a:defRPr sz="2000"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dirty="0"/>
              <a:t>Speaker name or subtitle text</a:t>
            </a:r>
          </a:p>
        </p:txBody>
      </p:sp>
      <p:pic>
        <p:nvPicPr>
          <p:cNvPr id="4" name="Picture 3">
            <a:extLst>
              <a:ext uri="{FF2B5EF4-FFF2-40B4-BE49-F238E27FC236}">
                <a16:creationId xmlns:a16="http://schemas.microsoft.com/office/drawing/2014/main" id="{3818D161-E057-4198-A2E8-D2C4BDF05499}"/>
              </a:ext>
            </a:extLst>
          </p:cNvPr>
          <p:cNvPicPr>
            <a:picLocks noChangeAspect="1"/>
          </p:cNvPicPr>
          <p:nvPr userDrawn="1"/>
        </p:nvPicPr>
        <p:blipFill>
          <a:blip r:embed="rId4"/>
          <a:stretch>
            <a:fillRect/>
          </a:stretch>
        </p:blipFill>
        <p:spPr>
          <a:xfrm>
            <a:off x="546770" y="568958"/>
            <a:ext cx="4299868" cy="349416"/>
          </a:xfrm>
          <a:prstGeom prst="rect">
            <a:avLst/>
          </a:prstGeom>
        </p:spPr>
      </p:pic>
    </p:spTree>
    <p:custDataLst>
      <p:tags r:id="rId1"/>
    </p:custDataLst>
    <p:extLst>
      <p:ext uri="{BB962C8B-B14F-4D97-AF65-F5344CB8AC3E}">
        <p14:creationId xmlns:p14="http://schemas.microsoft.com/office/powerpoint/2010/main" val="29602120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userDrawn="1">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hank you slid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891154-14BE-460A-9BE6-DDFB35DDDD37}"/>
              </a:ext>
            </a:extLst>
          </p:cNvPr>
          <p:cNvPicPr>
            <a:picLocks noChangeAspect="1"/>
          </p:cNvPicPr>
          <p:nvPr userDrawn="1"/>
        </p:nvPicPr>
        <p:blipFill rotWithShape="1">
          <a:blip r:embed="rId3"/>
          <a:srcRect l="8606" t="385" b="385"/>
          <a:stretch/>
        </p:blipFill>
        <p:spPr>
          <a:xfrm flipH="1">
            <a:off x="-2" y="0"/>
            <a:ext cx="12444411" cy="6994524"/>
          </a:xfrm>
          <a:prstGeom prst="rect">
            <a:avLst/>
          </a:prstGeom>
          <a:noFill/>
        </p:spPr>
      </p:pic>
      <p:sp>
        <p:nvSpPr>
          <p:cNvPr id="4" name="Rectangle 3">
            <a:extLst>
              <a:ext uri="{FF2B5EF4-FFF2-40B4-BE49-F238E27FC236}">
                <a16:creationId xmlns:a16="http://schemas.microsoft.com/office/drawing/2014/main" id="{1EF5C77D-5042-4EDE-A433-2778904B3494}"/>
              </a:ext>
            </a:extLst>
          </p:cNvPr>
          <p:cNvSpPr/>
          <p:nvPr userDrawn="1"/>
        </p:nvSpPr>
        <p:spPr bwMode="auto">
          <a:xfrm>
            <a:off x="-3" y="0"/>
            <a:ext cx="11898315" cy="6994524"/>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dirty="0">
                <a:solidFill>
                  <a:schemeClr val="bg1">
                    <a:lumMod val="85000"/>
                  </a:schemeClr>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650F9EC5-2A92-41F9-A121-0864C60483BB}"/>
              </a:ext>
            </a:extLst>
          </p:cNvPr>
          <p:cNvPicPr>
            <a:picLocks noChangeAspect="1"/>
          </p:cNvPicPr>
          <p:nvPr userDrawn="1"/>
        </p:nvPicPr>
        <p:blipFill>
          <a:blip r:embed="rId4"/>
          <a:stretch>
            <a:fillRect/>
          </a:stretch>
        </p:blipFill>
        <p:spPr>
          <a:xfrm>
            <a:off x="553798" y="570022"/>
            <a:ext cx="4267668" cy="346799"/>
          </a:xfrm>
          <a:prstGeom prst="rect">
            <a:avLst/>
          </a:prstGeom>
        </p:spPr>
      </p:pic>
    </p:spTree>
    <p:custDataLst>
      <p:tags r:id="rId1"/>
    </p:custDataLst>
    <p:extLst>
      <p:ext uri="{BB962C8B-B14F-4D97-AF65-F5344CB8AC3E}">
        <p14:creationId xmlns:p14="http://schemas.microsoft.com/office/powerpoint/2010/main" val="385437938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Thank you slide">
    <p:bg>
      <p:bgRef idx="1001">
        <a:schemeClr val="bg2"/>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F655746-0C3B-471F-A078-7ABA6DFB5964}"/>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12436475" cy="6994525"/>
          </a:xfrm>
          <a:prstGeom prst="rect">
            <a:avLst/>
          </a:prstGeom>
        </p:spPr>
      </p:pic>
      <p:sp>
        <p:nvSpPr>
          <p:cNvPr id="8" name="Rectangle 7">
            <a:extLst>
              <a:ext uri="{FF2B5EF4-FFF2-40B4-BE49-F238E27FC236}">
                <a16:creationId xmlns:a16="http://schemas.microsoft.com/office/drawing/2014/main" id="{9C53D068-1EFE-4D02-84E8-90FD7FBD3FAB}"/>
              </a:ext>
            </a:extLst>
          </p:cNvPr>
          <p:cNvSpPr/>
          <p:nvPr userDrawn="1"/>
        </p:nvSpPr>
        <p:spPr bwMode="auto">
          <a:xfrm>
            <a:off x="0" y="0"/>
            <a:ext cx="9190037" cy="6994524"/>
          </a:xfrm>
          <a:prstGeom prst="rect">
            <a:avLst/>
          </a:prstGeom>
          <a:gradFill flip="none" rotWithShape="1">
            <a:gsLst>
              <a:gs pos="0">
                <a:schemeClr val="bg1">
                  <a:alpha val="0"/>
                </a:schemeClr>
              </a:gs>
              <a:gs pos="100000">
                <a:schemeClr val="bg1">
                  <a:alpha val="92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9" name="Picture 8">
            <a:extLst>
              <a:ext uri="{FF2B5EF4-FFF2-40B4-BE49-F238E27FC236}">
                <a16:creationId xmlns:a16="http://schemas.microsoft.com/office/drawing/2014/main" id="{C2D1B6C6-8D40-495F-A7D4-74B5B4E512EC}"/>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46769" y="568958"/>
            <a:ext cx="2532536" cy="561420"/>
          </a:xfrm>
          <a:prstGeom prst="rect">
            <a:avLst/>
          </a:prstGeom>
        </p:spPr>
      </p:pic>
    </p:spTree>
    <p:custDataLst>
      <p:tags r:id="rId1"/>
    </p:custDataLst>
    <p:extLst>
      <p:ext uri="{BB962C8B-B14F-4D97-AF65-F5344CB8AC3E}">
        <p14:creationId xmlns:p14="http://schemas.microsoft.com/office/powerpoint/2010/main" val="122493364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tx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dirty="0">
                <a:solidFill>
                  <a:schemeClr val="bg1">
                    <a:lumMod val="65000"/>
                  </a:schemeClr>
                </a:solidFill>
                <a:cs typeface="Segoe UI" pitchFamily="34" charset="0"/>
              </a:rPr>
              <a:t>© Copyright Microsoft Corporation. All rights reserved. </a:t>
            </a:r>
          </a:p>
        </p:txBody>
      </p:sp>
      <p:pic>
        <p:nvPicPr>
          <p:cNvPr id="3" name="Picture 2">
            <a:extLst>
              <a:ext uri="{FF2B5EF4-FFF2-40B4-BE49-F238E27FC236}">
                <a16:creationId xmlns:a16="http://schemas.microsoft.com/office/drawing/2014/main" id="{C042D301-16C4-4565-8EF4-58070018D32A}"/>
              </a:ext>
            </a:extLst>
          </p:cNvPr>
          <p:cNvPicPr>
            <a:picLocks noChangeAspect="1"/>
          </p:cNvPicPr>
          <p:nvPr userDrawn="1"/>
        </p:nvPicPr>
        <p:blipFill>
          <a:blip r:embed="rId3"/>
          <a:stretch>
            <a:fillRect/>
          </a:stretch>
        </p:blipFill>
        <p:spPr>
          <a:xfrm>
            <a:off x="553798" y="570022"/>
            <a:ext cx="4267668" cy="346799"/>
          </a:xfrm>
          <a:prstGeom prst="rect">
            <a:avLst/>
          </a:prstGeom>
        </p:spPr>
      </p:pic>
    </p:spTree>
    <p:custDataLst>
      <p:tags r:id="rId1"/>
    </p:custDataLst>
    <p:extLst>
      <p:ext uri="{BB962C8B-B14F-4D97-AF65-F5344CB8AC3E}">
        <p14:creationId xmlns:p14="http://schemas.microsoft.com/office/powerpoint/2010/main" val="172638097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Closing logo slide">
    <p:bg>
      <p:bgPr>
        <a:solidFill>
          <a:schemeClr val="bg1">
            <a:lumMod val="95000"/>
          </a:schemeClr>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CC8BA942-27B6-4AF2-BD7A-E0D59837700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46769" y="568958"/>
            <a:ext cx="2532536" cy="561420"/>
          </a:xfrm>
          <a:prstGeom prst="rect">
            <a:avLst/>
          </a:prstGeom>
        </p:spPr>
      </p:pic>
    </p:spTree>
    <p:custDataLst>
      <p:tags r:id="rId1"/>
    </p:custDataLst>
    <p:extLst>
      <p:ext uri="{BB962C8B-B14F-4D97-AF65-F5344CB8AC3E}">
        <p14:creationId xmlns:p14="http://schemas.microsoft.com/office/powerpoint/2010/main" val="121141556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bg2"/>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accent2"/>
                </a:solidFill>
                <a:latin typeface="+mj-lt"/>
                <a:ea typeface="Segoe UI" pitchFamily="34" charset="0"/>
                <a:cs typeface="Segoe UI" pitchFamily="34" charset="0"/>
              </a:defRPr>
            </a:lvl1pPr>
          </a:lstStyle>
          <a:p>
            <a:r>
              <a:rPr lang="en-US" dirty="0"/>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4" y="1465289"/>
            <a:ext cx="11239789" cy="2260106"/>
          </a:xfrm>
        </p:spPr>
        <p:txBody>
          <a:bodyPr>
            <a:spAutoFit/>
          </a:bodyPr>
          <a:lstStyle>
            <a:lvl1pPr>
              <a:defRPr sz="3672">
                <a:latin typeface="+mj-lt"/>
              </a:defRPr>
            </a:lvl1pPr>
            <a:lvl2pPr>
              <a:defRPr sz="2856">
                <a:latin typeface="+mn-lt"/>
              </a:defRPr>
            </a:lvl2pPr>
            <a:lvl3pPr>
              <a:defRPr sz="2448">
                <a:latin typeface="+mn-lt"/>
              </a:defRPr>
            </a:lvl3pPr>
            <a:lvl4pPr>
              <a:defRPr sz="2040">
                <a:latin typeface="+mn-lt"/>
              </a:defRPr>
            </a:lvl4pPr>
            <a:lvl5pPr>
              <a:defRPr sz="1836">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Next slide"/>
          <p:cNvSpPr>
            <a:spLocks noGrp="1"/>
          </p:cNvSpPr>
          <p:nvPr>
            <p:ph type="body" sz="quarter" idx="11" hasCustomPrompt="1"/>
          </p:nvPr>
        </p:nvSpPr>
        <p:spPr>
          <a:xfrm>
            <a:off x="2" y="6393839"/>
            <a:ext cx="12436476" cy="600688"/>
          </a:xfrm>
          <a:prstGeom prst="rect">
            <a:avLst/>
          </a:prstGeom>
          <a:solidFill>
            <a:schemeClr val="accent2"/>
          </a:solidFill>
        </p:spPr>
        <p:txBody>
          <a:bodyPr wrap="square" lIns="155457" tIns="77729" rIns="155457" bIns="45720" anchor="b" anchorCtr="0">
            <a:noAutofit/>
          </a:bodyPr>
          <a:lstStyle>
            <a:lvl1pPr algn="r">
              <a:buFont typeface="Arial" pitchFamily="34" charset="0"/>
              <a:buNone/>
              <a:defRPr sz="3774" spc="-52" baseline="0">
                <a:solidFill>
                  <a:schemeClr val="bg2"/>
                </a:solidFill>
                <a:effectLst/>
                <a:latin typeface="+mj-lt"/>
                <a:ea typeface="Segoe UI" pitchFamily="34" charset="0"/>
                <a:cs typeface="Segoe UI" pitchFamily="34" charset="0"/>
              </a:defRPr>
            </a:lvl1pPr>
          </a:lstStyle>
          <a:p>
            <a:pPr lvl="0"/>
            <a:r>
              <a:rPr lang="en-US" dirty="0"/>
              <a:t>Next:</a:t>
            </a:r>
          </a:p>
        </p:txBody>
      </p:sp>
    </p:spTree>
    <p:custDataLst>
      <p:tags r:id="rId1"/>
    </p:custDataLst>
    <p:extLst>
      <p:ext uri="{BB962C8B-B14F-4D97-AF65-F5344CB8AC3E}">
        <p14:creationId xmlns:p14="http://schemas.microsoft.com/office/powerpoint/2010/main" val="133474954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Icon librar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328987" y="433647"/>
            <a:ext cx="5394960" cy="123076"/>
          </a:xfrm>
        </p:spPr>
        <p:txBody>
          <a:bodyPr wrap="square" lIns="0" tIns="0" rIns="0" bIns="0" anchor="ctr">
            <a:spAutoFit/>
          </a:bodyPr>
          <a:lstStyle>
            <a:lvl1pPr>
              <a:defRPr sz="800" spc="0">
                <a:gradFill>
                  <a:gsLst>
                    <a:gs pos="0">
                      <a:schemeClr val="tx1">
                        <a:lumMod val="60000"/>
                        <a:lumOff val="40000"/>
                      </a:schemeClr>
                    </a:gs>
                    <a:gs pos="100000">
                      <a:schemeClr val="tx1">
                        <a:lumMod val="60000"/>
                        <a:lumOff val="40000"/>
                      </a:schemeClr>
                    </a:gs>
                  </a:gsLst>
                  <a:lin ang="5400000" scaled="0"/>
                </a:gradFill>
                <a:latin typeface="Segoe UI Semibold" panose="020B0702040204020203" pitchFamily="34" charset="0"/>
                <a:cs typeface="Segoe UI Semibold" panose="020B0702040204020203" pitchFamily="34" charset="0"/>
              </a:defRPr>
            </a:lvl1pPr>
          </a:lstStyle>
          <a:p>
            <a:r>
              <a:rPr lang="en-US"/>
              <a:t>Section title</a:t>
            </a:r>
          </a:p>
        </p:txBody>
      </p:sp>
      <p:sp>
        <p:nvSpPr>
          <p:cNvPr id="3" name="TextBox 2"/>
          <p:cNvSpPr txBox="1"/>
          <p:nvPr userDrawn="1"/>
        </p:nvSpPr>
        <p:spPr>
          <a:xfrm>
            <a:off x="454125" y="438682"/>
            <a:ext cx="2106552" cy="113006"/>
          </a:xfrm>
          <a:prstGeom prst="rect">
            <a:avLst/>
          </a:prstGeom>
        </p:spPr>
        <p:txBody>
          <a:bodyPr vert="horz" wrap="square" lIns="0" tIns="0" rIns="0" bIns="0" rtlCol="0" anchor="ctr">
            <a:spAutoFit/>
          </a:bodyPr>
          <a:lstStyle>
            <a:lvl1pPr algn="l" defTabSz="932742" eaLnBrk="1" latinLnBrk="0" hangingPunct="1">
              <a:lnSpc>
                <a:spcPct val="90000"/>
              </a:lnSpc>
              <a:spcBef>
                <a:spcPct val="0"/>
              </a:spcBef>
              <a:buNone/>
              <a:defRPr lang="en-US" sz="1000" b="0" cap="none" spc="0" baseline="0" dirty="0" smtClean="0">
                <a:ln w="3175">
                  <a:noFill/>
                </a:ln>
                <a:gradFill>
                  <a:gsLst>
                    <a:gs pos="0">
                      <a:schemeClr val="tx1">
                        <a:lumMod val="60000"/>
                        <a:lumOff val="40000"/>
                      </a:schemeClr>
                    </a:gs>
                    <a:gs pos="100000">
                      <a:schemeClr val="tx1">
                        <a:lumMod val="60000"/>
                        <a:lumOff val="40000"/>
                      </a:schemeClr>
                    </a:gs>
                  </a:gsLst>
                  <a:lin ang="5400000" scaled="0"/>
                </a:gradFill>
                <a:effectLst/>
                <a:cs typeface="Segoe UI" pitchFamily="34" charset="0"/>
              </a:defRPr>
            </a:lvl1pPr>
          </a:lstStyle>
          <a:p>
            <a:pPr lvl="0"/>
            <a:r>
              <a:rPr lang="en-US" sz="800">
                <a:latin typeface="Segoe UI Semibold" panose="020B0702040204020203" pitchFamily="34" charset="0"/>
                <a:cs typeface="Segoe UI Semibold" panose="020B0702040204020203" pitchFamily="34" charset="0"/>
              </a:rPr>
              <a:t>Monoline icons   </a:t>
            </a:r>
            <a:r>
              <a:rPr lang="en-US" sz="800" b="0" kern="1200" cap="none" spc="0" baseline="0">
                <a:ln w="3175">
                  <a:noFill/>
                </a:ln>
                <a:gradFill>
                  <a:gsLst>
                    <a:gs pos="0">
                      <a:schemeClr val="tx1">
                        <a:lumMod val="60000"/>
                        <a:lumOff val="40000"/>
                      </a:schemeClr>
                    </a:gs>
                    <a:gs pos="100000">
                      <a:schemeClr val="tx1">
                        <a:lumMod val="60000"/>
                        <a:lumOff val="40000"/>
                      </a:schemeClr>
                    </a:gs>
                  </a:gsLst>
                  <a:lin ang="5400000" scaled="0"/>
                </a:gradFill>
                <a:effectLst/>
                <a:latin typeface="+mn-lt"/>
                <a:ea typeface="+mn-ea"/>
                <a:cs typeface="Segoe UI Semibold" panose="020B0702040204020203" pitchFamily="34" charset="0"/>
              </a:rPr>
              <a:t>/   PowerPoint</a:t>
            </a:r>
            <a:endParaRPr lang="en-US" sz="800">
              <a:latin typeface="+mn-lt"/>
              <a:cs typeface="Segoe UI Semibold" panose="020B0702040204020203" pitchFamily="34" charset="0"/>
            </a:endParaRPr>
          </a:p>
        </p:txBody>
      </p:sp>
      <p:grpSp>
        <p:nvGrpSpPr>
          <p:cNvPr id="4" name="Group 3"/>
          <p:cNvGrpSpPr>
            <a:grpSpLocks noChangeAspect="1"/>
          </p:cNvGrpSpPr>
          <p:nvPr userDrawn="1"/>
        </p:nvGrpSpPr>
        <p:grpSpPr>
          <a:xfrm>
            <a:off x="11244205" y="420762"/>
            <a:ext cx="733484" cy="156430"/>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4"/>
            </a:p>
          </p:txBody>
        </p:sp>
      </p:grpSp>
    </p:spTree>
    <p:custDataLst>
      <p:tags r:id="rId1"/>
    </p:custDataLst>
    <p:extLst>
      <p:ext uri="{BB962C8B-B14F-4D97-AF65-F5344CB8AC3E}">
        <p14:creationId xmlns:p14="http://schemas.microsoft.com/office/powerpoint/2010/main" val="512237103"/>
      </p:ext>
    </p:extLst>
  </p:cSld>
  <p:clrMapOvr>
    <a:masterClrMapping/>
  </p:clrMapOvr>
  <p:transition>
    <p:fade/>
  </p:transition>
  <p:extLst>
    <p:ext uri="{DCECCB84-F9BA-43D5-87BE-67443E8EF086}">
      <p15:sldGuideLst xmlns:p15="http://schemas.microsoft.com/office/powerpoint/2012/main"/>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334127" y="0"/>
            <a:ext cx="6102349" cy="6994525"/>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2000">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p:nvPr>
        </p:nvSpPr>
        <p:spPr>
          <a:xfrm>
            <a:off x="434977" y="227014"/>
            <a:ext cx="5667375" cy="773112"/>
          </a:xfrm>
          <a:prstGeom prst="rect">
            <a:avLst/>
          </a:prstGeom>
        </p:spPr>
        <p:txBody>
          <a:bodyPr vert="horz" wrap="square" lIns="0" tIns="164592" rIns="0" bIns="0" rtlCol="0" anchor="t">
            <a:noAutofit/>
          </a:bodyPr>
          <a:lstStyle>
            <a:lvl1pPr>
              <a:defRPr sz="3468"/>
            </a:lvl1pPr>
          </a:lstStyle>
          <a:p>
            <a:endParaRPr lang="en-US"/>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34975" y="1152408"/>
            <a:ext cx="5667374" cy="2624741"/>
          </a:xfrm>
        </p:spPr>
        <p:txBody>
          <a:bodyPr wrap="square" lIns="0" tIns="0" rIns="0" bIns="0">
            <a:noAutofit/>
          </a:bodyPr>
          <a:lstStyle>
            <a:lvl1pPr marL="0" marR="0" indent="0" algn="l" defTabSz="932384" rtl="0" eaLnBrk="1" fontAlgn="auto" latinLnBrk="0" hangingPunct="1">
              <a:lnSpc>
                <a:spcPct val="90000"/>
              </a:lnSpc>
              <a:spcBef>
                <a:spcPts val="0"/>
              </a:spcBef>
              <a:spcAft>
                <a:spcPts val="2600"/>
              </a:spcAft>
              <a:buClrTx/>
              <a:buSzPct val="90000"/>
              <a:buFont typeface="Wingdings" panose="05000000000000000000" pitchFamily="2" charset="2"/>
              <a:buNone/>
              <a:tabLst/>
              <a:defRPr sz="2448" b="0" i="0">
                <a:solidFill>
                  <a:srgbClr val="000000"/>
                </a:solidFill>
                <a:latin typeface="+mn-lt"/>
              </a:defRPr>
            </a:lvl1pPr>
            <a:lvl2pPr marL="228513" marR="0" indent="0" algn="l" defTabSz="932384"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57024" indent="0">
              <a:buNone/>
              <a:defRPr/>
            </a:lvl3pPr>
            <a:lvl4pPr marL="685537" indent="0">
              <a:buNone/>
              <a:defRPr/>
            </a:lvl4pPr>
            <a:lvl5pPr marL="914049" indent="0">
              <a:buNone/>
              <a:defRPr/>
            </a:lvl5pPr>
          </a:lstStyle>
          <a:p>
            <a:pPr lvl="0"/>
            <a:r>
              <a:rPr lang="pt-BR"/>
              <a:t>Subhead Segoe UI 24pt</a:t>
            </a:r>
          </a:p>
          <a:p>
            <a:pPr lvl="0"/>
            <a:r>
              <a:rPr lang="pt-BR"/>
              <a:t>Subhead Segoe UI 24pt</a:t>
            </a:r>
          </a:p>
          <a:p>
            <a:pPr lvl="0"/>
            <a:r>
              <a:rPr lang="pt-BR"/>
              <a:t>Subhead Segoe UI 24pt</a:t>
            </a:r>
          </a:p>
        </p:txBody>
      </p:sp>
    </p:spTree>
    <p:extLst>
      <p:ext uri="{BB962C8B-B14F-4D97-AF65-F5344CB8AC3E}">
        <p14:creationId xmlns:p14="http://schemas.microsoft.com/office/powerpoint/2010/main" val="1722705220"/>
      </p:ext>
    </p:extLst>
  </p:cSld>
  <p:clrMapOvr>
    <a:masterClrMapping/>
  </p:clrMapOvr>
  <p:transition>
    <p:fade/>
  </p:transition>
  <p:extLst>
    <p:ext uri="{DCECCB84-F9BA-43D5-87BE-67443E8EF086}">
      <p15:sldGuideLst xmlns:p15="http://schemas.microsoft.com/office/powerpoint/2012/main"/>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Holder 2"/>
          <p:cNvSpPr>
            <a:spLocks noGrp="1"/>
          </p:cNvSpPr>
          <p:nvPr>
            <p:ph type="title"/>
          </p:nvPr>
        </p:nvSpPr>
        <p:spPr>
          <a:xfrm>
            <a:off x="600059" y="466301"/>
            <a:ext cx="11239464" cy="690638"/>
          </a:xfrm>
        </p:spPr>
        <p:txBody>
          <a:bodyPr lIns="0" tIns="0" rIns="0" bIns="0"/>
          <a:lstStyle>
            <a:lvl1pPr>
              <a:defRPr sz="4488" b="0" i="0">
                <a:solidFill>
                  <a:schemeClr val="tx1"/>
                </a:solidFill>
                <a:latin typeface="Calibri Light"/>
                <a:cs typeface="Calibri Light"/>
              </a:defRPr>
            </a:lvl1pPr>
          </a:lstStyle>
          <a:p>
            <a:endParaRPr/>
          </a:p>
        </p:txBody>
      </p:sp>
      <p:sp>
        <p:nvSpPr>
          <p:cNvPr id="3" name="Holder 3"/>
          <p:cNvSpPr>
            <a:spLocks noGrp="1"/>
          </p:cNvSpPr>
          <p:nvPr>
            <p:ph type="body" idx="1"/>
          </p:nvPr>
        </p:nvSpPr>
        <p:spPr>
          <a:xfrm>
            <a:off x="595915" y="1464080"/>
            <a:ext cx="11239464" cy="430887"/>
          </a:xfrm>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4/30/2020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410300756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a:stretch>
            <a:fillRect/>
          </a:stretch>
        </p:blipFill>
        <p:spPr bwMode="black">
          <a:xfrm>
            <a:off x="595915" y="597450"/>
            <a:ext cx="1393641" cy="298433"/>
          </a:xfrm>
          <a:prstGeom prst="rect">
            <a:avLst/>
          </a:prstGeom>
        </p:spPr>
      </p:pic>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72" spc="-51"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1"/>
            <a:ext cx="9327356" cy="345294"/>
          </a:xfrm>
          <a:noFill/>
        </p:spPr>
        <p:txBody>
          <a:bodyPr wrap="square" lIns="0" tIns="0" rIns="0" bIns="0">
            <a:spAutoFit/>
          </a:bodyPr>
          <a:lstStyle>
            <a:lvl1pPr marL="0" indent="0">
              <a:spcBef>
                <a:spcPts val="0"/>
              </a:spcBef>
              <a:buNone/>
              <a:defRPr sz="2244"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866523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2"/>
          <a:stretch>
            <a:fillRect/>
          </a:stretch>
        </p:blipFill>
        <p:spPr bwMode="black">
          <a:xfrm>
            <a:off x="595914" y="597450"/>
            <a:ext cx="1393840" cy="298433"/>
          </a:xfrm>
          <a:prstGeom prst="rect">
            <a:avLst/>
          </a:prstGeom>
        </p:spPr>
      </p:pic>
      <p:sp>
        <p:nvSpPr>
          <p:cNvPr id="9" name="Title 1"/>
          <p:cNvSpPr>
            <a:spLocks noGrp="1"/>
          </p:cNvSpPr>
          <p:nvPr>
            <p:ph type="title" hasCustomPrompt="1"/>
          </p:nvPr>
        </p:nvSpPr>
        <p:spPr>
          <a:xfrm>
            <a:off x="595915" y="2976318"/>
            <a:ext cx="9327356" cy="627807"/>
          </a:xfrm>
          <a:noFill/>
        </p:spPr>
        <p:txBody>
          <a:bodyPr lIns="0" tIns="0" rIns="0" bIns="0" anchor="b" anchorCtr="0">
            <a:spAutoFit/>
          </a:bodyPr>
          <a:lstStyle>
            <a:lvl1pPr>
              <a:defRPr sz="4080" spc="-51"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1"/>
            <a:ext cx="9327356" cy="376684"/>
          </a:xfrm>
          <a:noFill/>
        </p:spPr>
        <p:txBody>
          <a:bodyPr wrap="square" lIns="0" tIns="0" rIns="0" bIns="0">
            <a:spAutoFit/>
          </a:bodyPr>
          <a:lstStyle>
            <a:lvl1pPr marL="0" indent="0">
              <a:spcBef>
                <a:spcPts val="0"/>
              </a:spcBef>
              <a:buNone/>
              <a:defRPr sz="2448"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1165458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4">
    <p:bg>
      <p:bgRef idx="1001">
        <a:schemeClr val="bg1"/>
      </p:bgRef>
    </p:bg>
    <p:spTree>
      <p:nvGrpSpPr>
        <p:cNvPr id="1" name=""/>
        <p:cNvGrpSpPr/>
        <p:nvPr/>
      </p:nvGrpSpPr>
      <p:grpSpPr>
        <a:xfrm>
          <a:off x="0" y="0"/>
          <a:ext cx="0" cy="0"/>
          <a:chOff x="0" y="0"/>
          <a:chExt cx="0" cy="0"/>
        </a:xfrm>
      </p:grpSpPr>
      <p:pic>
        <p:nvPicPr>
          <p:cNvPr id="13" name="Picture 12" descr="A picture containing wall, sky&#10;&#10;Description automatically generated">
            <a:extLst>
              <a:ext uri="{FF2B5EF4-FFF2-40B4-BE49-F238E27FC236}">
                <a16:creationId xmlns:a16="http://schemas.microsoft.com/office/drawing/2014/main" id="{727A6542-FA47-4C99-9B0D-5D0D03140F19}"/>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1" y="0"/>
            <a:ext cx="12436475" cy="6994526"/>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userDrawn="1"/>
        </p:nvSpPr>
        <p:spPr bwMode="auto">
          <a:xfrm>
            <a:off x="0" y="0"/>
            <a:ext cx="7742237" cy="6994524"/>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95915" y="2474071"/>
            <a:ext cx="5185566" cy="1130053"/>
          </a:xfrm>
          <a:noFill/>
        </p:spPr>
        <p:txBody>
          <a:bodyPr wrap="square" lIns="0" tIns="0" rIns="0" bIns="0" anchor="b" anchorCtr="0">
            <a:spAutoFit/>
          </a:bodyPr>
          <a:lstStyle>
            <a:lvl1pPr>
              <a:defRPr sz="3600" spc="-51" baseline="0">
                <a:solidFill>
                  <a:schemeClr val="tx2"/>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95914" y="4041282"/>
            <a:ext cx="5186010" cy="313904"/>
          </a:xfrm>
          <a:noFill/>
        </p:spPr>
        <p:txBody>
          <a:bodyPr wrap="square" lIns="0" tIns="0" rIns="0" bIns="0">
            <a:spAutoFit/>
          </a:bodyPr>
          <a:lstStyle>
            <a:lvl1pPr marL="0" indent="0">
              <a:spcBef>
                <a:spcPts val="0"/>
              </a:spcBef>
              <a:buNone/>
              <a:defRPr sz="2000"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dirty="0"/>
              <a:t>Speaker name or subtitle text</a:t>
            </a:r>
          </a:p>
        </p:txBody>
      </p:sp>
      <p:pic>
        <p:nvPicPr>
          <p:cNvPr id="8" name="Picture 7">
            <a:extLst>
              <a:ext uri="{FF2B5EF4-FFF2-40B4-BE49-F238E27FC236}">
                <a16:creationId xmlns:a16="http://schemas.microsoft.com/office/drawing/2014/main" id="{E833CBE1-E4C9-4925-BB63-7CE5BB0EEA52}"/>
              </a:ext>
            </a:extLst>
          </p:cNvPr>
          <p:cNvPicPr>
            <a:picLocks noChangeAspect="1"/>
          </p:cNvPicPr>
          <p:nvPr userDrawn="1"/>
        </p:nvPicPr>
        <p:blipFill>
          <a:blip r:embed="rId4"/>
          <a:stretch>
            <a:fillRect/>
          </a:stretch>
        </p:blipFill>
        <p:spPr>
          <a:xfrm>
            <a:off x="545006" y="568956"/>
            <a:ext cx="4280787" cy="347865"/>
          </a:xfrm>
          <a:prstGeom prst="rect">
            <a:avLst/>
          </a:prstGeom>
        </p:spPr>
      </p:pic>
    </p:spTree>
    <p:custDataLst>
      <p:tags r:id="rId1"/>
    </p:custDataLst>
    <p:extLst>
      <p:ext uri="{BB962C8B-B14F-4D97-AF65-F5344CB8AC3E}">
        <p14:creationId xmlns:p14="http://schemas.microsoft.com/office/powerpoint/2010/main" val="41307804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9883856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9247738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600059" y="466301"/>
            <a:ext cx="11239464" cy="565027"/>
          </a:xfrm>
        </p:spPr>
        <p:txBody>
          <a:bodyPr/>
          <a:lstStyle/>
          <a:p>
            <a:r>
              <a:rPr lang="en-US"/>
              <a:t>Click to edit Master title style</a:t>
            </a:r>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9614462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95915" y="1463669"/>
            <a:ext cx="5316270"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517814" y="1463669"/>
            <a:ext cx="5324366"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7935134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3826491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5" y="466302"/>
            <a:ext cx="5618874" cy="379824"/>
          </a:xfrm>
        </p:spPr>
        <p:txBody>
          <a:bodyPr tIns="64008"/>
          <a:lstStyle>
            <a:lvl1pPr>
              <a:defRPr sz="204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16973196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95914" y="2351744"/>
            <a:ext cx="3538516" cy="1130053"/>
          </a:xfrm>
        </p:spPr>
        <p:txBody>
          <a:bodyPr/>
          <a:lstStyle>
            <a:lvl1pPr>
              <a:defRPr sz="3672">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443449" y="2495753"/>
            <a:ext cx="7396594" cy="376684"/>
          </a:xfrm>
        </p:spPr>
        <p:txBody>
          <a:bodyPr/>
          <a:lstStyle>
            <a:lvl1pPr marL="0" indent="0">
              <a:spcAft>
                <a:spcPts val="1224"/>
              </a:spcAft>
              <a:buNone/>
              <a:defRPr sz="2448"/>
            </a:lvl1pPr>
            <a:lvl2pPr marL="233149"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p:nvCxnSpPr>
        <p:spPr>
          <a:xfrm>
            <a:off x="600059" y="2057880"/>
            <a:ext cx="3547053"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p:nvCxnSpPr>
        <p:spPr>
          <a:xfrm>
            <a:off x="4443449" y="2057880"/>
            <a:ext cx="7398732"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617852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5ACBF0"/>
          </p15:clr>
        </p15:guide>
        <p15:guide id="13" pos="2744">
          <p15:clr>
            <a:srgbClr val="5ACBF0"/>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2" orient="horz" pos="1728">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443449" cy="699452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a:gradFill>
                <a:gsLst>
                  <a:gs pos="0">
                    <a:srgbClr val="FFFFFF"/>
                  </a:gs>
                  <a:gs pos="100000">
                    <a:srgbClr val="FFFFFF"/>
                  </a:gs>
                </a:gsLst>
                <a:lin ang="5400000" scaled="0"/>
              </a:gradFill>
              <a:ea typeface="Segoe UI" pitchFamily="34" charset="0"/>
              <a:cs typeface="Segoe UI" pitchFamily="34" charset="0"/>
            </a:endParaRPr>
          </a:p>
        </p:txBody>
      </p:sp>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bwMode="auto">
          <a:xfrm>
            <a:off x="600059" y="3243001"/>
            <a:ext cx="3246439" cy="508524"/>
          </a:xfrm>
          <a:noFill/>
        </p:spPr>
        <p:txBody>
          <a:bodyPr vert="horz" wrap="square" lIns="0" tIns="0" rIns="0" bIns="0" rtlCol="0" anchor="ctr" anchorCtr="0">
            <a:spAutoFit/>
          </a:bodyPr>
          <a:lstStyle>
            <a:lvl1pPr>
              <a:defRPr lang="en-US" dirty="0">
                <a:solidFill>
                  <a:srgbClr val="FFFFFF"/>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108996" y="3277531"/>
            <a:ext cx="6731741" cy="439465"/>
          </a:xfrm>
        </p:spPr>
        <p:txBody>
          <a:bodyPr anchor="ctr" anchorCtr="0"/>
          <a:lstStyle>
            <a:lvl1pPr marL="0" indent="0">
              <a:spcAft>
                <a:spcPts val="1224"/>
              </a:spcAft>
              <a:buNone/>
              <a:defRPr sz="2856"/>
            </a:lvl1pPr>
            <a:lvl2pPr marL="233149" indent="0">
              <a:buNone/>
              <a:defRPr/>
            </a:lvl2pPr>
          </a:lstStyle>
          <a:p>
            <a:pPr lvl="0"/>
            <a:r>
              <a:rPr lang="en-US"/>
              <a:t>Click to edit Master text styles</a:t>
            </a:r>
          </a:p>
        </p:txBody>
      </p:sp>
    </p:spTree>
    <p:extLst>
      <p:ext uri="{BB962C8B-B14F-4D97-AF65-F5344CB8AC3E}">
        <p14:creationId xmlns:p14="http://schemas.microsoft.com/office/powerpoint/2010/main" val="185162934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5ACBF0"/>
          </p15:clr>
        </p15:guide>
        <p15:guide id="14" pos="3155">
          <p15:clr>
            <a:srgbClr val="5ACBF0"/>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a:xfrm>
            <a:off x="600059" y="3243001"/>
            <a:ext cx="3246439" cy="508524"/>
          </a:xfrm>
          <a:noFill/>
        </p:spPr>
        <p:txBody>
          <a:bodyPr vert="horz" wrap="square" lIns="0" tIns="0" rIns="0" bIns="0" rtlCol="0" anchor="ctr" anchorCtr="0">
            <a:spAutoFit/>
          </a:bodyPr>
          <a:lstStyle>
            <a:lvl1pPr>
              <a:defRPr lang="en-US" dirty="0">
                <a:solidFill>
                  <a:schemeClr val="tx1"/>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108996" y="3277531"/>
            <a:ext cx="6731741" cy="439465"/>
          </a:xfrm>
        </p:spPr>
        <p:txBody>
          <a:bodyPr anchor="ctr" anchorCtr="0">
            <a:spAutoFit/>
          </a:bodyPr>
          <a:lstStyle>
            <a:lvl1pPr marL="0" indent="0">
              <a:spcAft>
                <a:spcPts val="1224"/>
              </a:spcAft>
              <a:buNone/>
              <a:defRPr sz="2856"/>
            </a:lvl1pPr>
            <a:lvl2pPr marL="233149" indent="0">
              <a:buNone/>
              <a:defRPr/>
            </a:lvl2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443449" y="2629424"/>
            <a:ext cx="0" cy="1735678"/>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024545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guide id="30" pos="2376">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7"/>
            <a:ext cx="932735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716682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Dark">
    <p:bg>
      <p:bgPr>
        <a:solidFill>
          <a:schemeClr val="tx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00" spc="-51" baseline="0">
                <a:solidFill>
                  <a:schemeClr val="accent2"/>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95915" y="4041282"/>
            <a:ext cx="9327356" cy="313904"/>
          </a:xfrm>
          <a:noFill/>
        </p:spPr>
        <p:txBody>
          <a:bodyPr wrap="square" lIns="0" tIns="0" rIns="0" bIns="0">
            <a:spAutoFit/>
          </a:bodyPr>
          <a:lstStyle>
            <a:lvl1pPr marL="0" indent="0">
              <a:spcBef>
                <a:spcPts val="0"/>
              </a:spcBef>
              <a:buNone/>
              <a:defRPr sz="2000" spc="0" baseline="0">
                <a:solidFill>
                  <a:schemeClr val="bg1"/>
                </a:solidFill>
                <a:latin typeface="+mj-lt"/>
                <a:cs typeface="Segoe UI" panose="020B0502040204020203" pitchFamily="34" charset="0"/>
              </a:defRPr>
            </a:lvl1pPr>
          </a:lstStyle>
          <a:p>
            <a:pPr lvl="0"/>
            <a:r>
              <a:rPr lang="en-US" dirty="0"/>
              <a:t>Speaker name or subtitle text</a:t>
            </a:r>
          </a:p>
        </p:txBody>
      </p:sp>
      <p:pic>
        <p:nvPicPr>
          <p:cNvPr id="2" name="Picture 1">
            <a:extLst>
              <a:ext uri="{FF2B5EF4-FFF2-40B4-BE49-F238E27FC236}">
                <a16:creationId xmlns:a16="http://schemas.microsoft.com/office/drawing/2014/main" id="{F2BAA601-8DBD-43B2-9159-8439E78EF6B9}"/>
              </a:ext>
            </a:extLst>
          </p:cNvPr>
          <p:cNvPicPr>
            <a:picLocks noChangeAspect="1"/>
          </p:cNvPicPr>
          <p:nvPr userDrawn="1"/>
        </p:nvPicPr>
        <p:blipFill>
          <a:blip r:embed="rId3"/>
          <a:stretch>
            <a:fillRect/>
          </a:stretch>
        </p:blipFill>
        <p:spPr>
          <a:xfrm>
            <a:off x="553798" y="570022"/>
            <a:ext cx="4267668" cy="346799"/>
          </a:xfrm>
          <a:prstGeom prst="rect">
            <a:avLst/>
          </a:prstGeom>
        </p:spPr>
      </p:pic>
    </p:spTree>
    <p:custDataLst>
      <p:tags r:id="rId1"/>
    </p:custDataLst>
    <p:extLst>
      <p:ext uri="{BB962C8B-B14F-4D97-AF65-F5344CB8AC3E}">
        <p14:creationId xmlns:p14="http://schemas.microsoft.com/office/powerpoint/2010/main" val="20663826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7"/>
            <a:ext cx="932735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0419456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1360719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5225285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477244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6117099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1465289"/>
            <a:ext cx="11239464" cy="1946203"/>
          </a:xfrm>
        </p:spPr>
        <p:txBody>
          <a:bodyPr/>
          <a:lstStyle>
            <a:lvl1pPr marL="0" indent="0">
              <a:buNone/>
              <a:defRPr sz="285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449"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241"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773"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912"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3656200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a:stretch>
            <a:fillRect/>
          </a:stretch>
        </p:blipFill>
        <p:spPr bwMode="black">
          <a:xfrm>
            <a:off x="595915" y="597450"/>
            <a:ext cx="1393641" cy="298433"/>
          </a:xfrm>
          <a:prstGeom prst="rect">
            <a:avLst/>
          </a:prstGeom>
        </p:spPr>
      </p:pic>
      <p:sp>
        <p:nvSpPr>
          <p:cNvPr id="2" name="Text Box 3" descr="This is a copyright notice that should be included on the final slide."/>
          <p:cNvSpPr txBox="1">
            <a:spLocks noChangeArrowheads="1"/>
          </p:cNvSpPr>
          <p:nvPr/>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a:solidFill>
                  <a:schemeClr val="tx1"/>
                </a:solidFill>
                <a:cs typeface="Segoe UI" pitchFamily="34" charset="0"/>
              </a:rPr>
              <a:t>© Copyright Microsoft Corporation. All rights reserved. </a:t>
            </a:r>
          </a:p>
        </p:txBody>
      </p:sp>
    </p:spTree>
    <p:extLst>
      <p:ext uri="{BB962C8B-B14F-4D97-AF65-F5344CB8AC3E}">
        <p14:creationId xmlns:p14="http://schemas.microsoft.com/office/powerpoint/2010/main" val="132472363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4" y="1465289"/>
            <a:ext cx="11239789" cy="2260106"/>
          </a:xfrm>
        </p:spPr>
        <p:txBody>
          <a:bodyPr>
            <a:spAutoFit/>
          </a:bodyPr>
          <a:lstStyle>
            <a:lvl1pPr>
              <a:defRPr sz="3672">
                <a:solidFill>
                  <a:schemeClr val="tx1"/>
                </a:solidFill>
                <a:latin typeface="+mn-lt"/>
              </a:defRPr>
            </a:lvl1pPr>
            <a:lvl2pPr>
              <a:defRPr sz="2856">
                <a:solidFill>
                  <a:schemeClr val="tx1"/>
                </a:solidFill>
                <a:latin typeface="+mn-lt"/>
              </a:defRPr>
            </a:lvl2pPr>
            <a:lvl3pPr>
              <a:defRPr sz="2448">
                <a:solidFill>
                  <a:schemeClr val="tx1"/>
                </a:solidFill>
                <a:latin typeface="+mn-lt"/>
              </a:defRPr>
            </a:lvl3pPr>
            <a:lvl4pPr>
              <a:defRPr sz="2040">
                <a:solidFill>
                  <a:schemeClr val="tx1"/>
                </a:solidFill>
                <a:latin typeface="+mn-lt"/>
              </a:defRPr>
            </a:lvl4pPr>
            <a:lvl5pPr>
              <a:defRPr sz="1836">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393839"/>
            <a:ext cx="12436476"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99951121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Title Slide 3 ">
    <p:bg>
      <p:bgPr>
        <a:solidFill>
          <a:schemeClr val="accent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5F38AD-64EA-4B26-B7D3-C2F05493206B}"/>
              </a:ext>
            </a:extLst>
          </p:cNvPr>
          <p:cNvPicPr>
            <a:picLocks noChangeAspect="1"/>
          </p:cNvPicPr>
          <p:nvPr userDrawn="1"/>
        </p:nvPicPr>
        <p:blipFill>
          <a:blip r:embed="rId2"/>
          <a:stretch>
            <a:fillRect/>
          </a:stretch>
        </p:blipFill>
        <p:spPr>
          <a:xfrm>
            <a:off x="0" y="0"/>
            <a:ext cx="12436475" cy="6994522"/>
          </a:xfrm>
          <a:prstGeom prst="rect">
            <a:avLst/>
          </a:prstGeom>
        </p:spPr>
      </p:pic>
      <p:sp>
        <p:nvSpPr>
          <p:cNvPr id="3" name="Rectangle 2">
            <a:extLst>
              <a:ext uri="{FF2B5EF4-FFF2-40B4-BE49-F238E27FC236}">
                <a16:creationId xmlns:a16="http://schemas.microsoft.com/office/drawing/2014/main" id="{F0191069-9A1B-4D96-B56B-775F6023B787}"/>
              </a:ext>
            </a:extLst>
          </p:cNvPr>
          <p:cNvSpPr/>
          <p:nvPr userDrawn="1"/>
        </p:nvSpPr>
        <p:spPr bwMode="auto">
          <a:xfrm>
            <a:off x="0" y="0"/>
            <a:ext cx="12436475" cy="6994525"/>
          </a:xfrm>
          <a:prstGeom prst="rect">
            <a:avLst/>
          </a:prstGeom>
          <a:gradFill>
            <a:gsLst>
              <a:gs pos="0">
                <a:srgbClr val="000000">
                  <a:alpha val="15000"/>
                </a:srgbClr>
              </a:gs>
              <a:gs pos="100000">
                <a:srgbClr val="1A1A1A">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BA784868-C8AF-4D99-9BD8-43CBB496184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9748" y="262290"/>
            <a:ext cx="2311755" cy="580522"/>
          </a:xfrm>
          <a:prstGeom prst="rect">
            <a:avLst/>
          </a:prstGeom>
        </p:spPr>
      </p:pic>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474162" y="4944166"/>
            <a:ext cx="9795376" cy="609398"/>
          </a:xfrm>
        </p:spPr>
        <p:txBody>
          <a:bodyPr/>
          <a:lstStyle>
            <a:lvl1pPr>
              <a:defRPr sz="1800">
                <a:solidFill>
                  <a:schemeClr val="bg1"/>
                </a:solidFill>
              </a:defRPr>
            </a:lvl1pPr>
            <a:lvl2pPr>
              <a:defRPr sz="1800">
                <a:solidFill>
                  <a:schemeClr val="bg1"/>
                </a:solidFill>
              </a:defRPr>
            </a:lvl2pPr>
            <a:lvl3pPr>
              <a:defRPr sz="1399"/>
            </a:lvl3pPr>
            <a:lvl4pPr>
              <a:defRPr sz="1399"/>
            </a:lvl4pPr>
            <a:lvl5pPr>
              <a:defRPr sz="104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415560" y="3257377"/>
            <a:ext cx="9853978" cy="1661737"/>
          </a:xfrm>
          <a:noFill/>
        </p:spPr>
        <p:txBody>
          <a:bodyPr lIns="0" tIns="0" rIns="0" bIns="182880" anchor="b" anchorCtr="0"/>
          <a:lstStyle>
            <a:lvl1pPr>
              <a:defRPr sz="4799" strike="noStrike" spc="-50" baseline="0">
                <a:solidFill>
                  <a:schemeClr val="bg1"/>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8293880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3_Title Slide">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95914" y="597451"/>
            <a:ext cx="1393840" cy="298433"/>
          </a:xfrm>
          <a:prstGeom prst="rect">
            <a:avLst/>
          </a:prstGeom>
        </p:spPr>
      </p:pic>
      <p:sp>
        <p:nvSpPr>
          <p:cNvPr id="9" name="Title 1"/>
          <p:cNvSpPr>
            <a:spLocks noGrp="1"/>
          </p:cNvSpPr>
          <p:nvPr>
            <p:ph type="title" hasCustomPrompt="1"/>
          </p:nvPr>
        </p:nvSpPr>
        <p:spPr>
          <a:xfrm>
            <a:off x="595916" y="3039033"/>
            <a:ext cx="6631615" cy="565091"/>
          </a:xfrm>
          <a:noFill/>
        </p:spPr>
        <p:txBody>
          <a:bodyPr wrap="square" lIns="0" tIns="0" rIns="0" bIns="0" anchor="b" anchorCtr="0">
            <a:spAutoFit/>
          </a:bodyPr>
          <a:lstStyle>
            <a:lvl1pPr>
              <a:defRPr sz="3672" spc="-51"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6" y="4041283"/>
            <a:ext cx="6631615" cy="313932"/>
          </a:xfrm>
          <a:noFill/>
        </p:spPr>
        <p:txBody>
          <a:bodyPr wrap="square" lIns="0" tIns="0" rIns="0" bIns="0">
            <a:spAutoFit/>
          </a:bodyPr>
          <a:lstStyle>
            <a:lvl1pPr marL="0" indent="0">
              <a:spcBef>
                <a:spcPts val="0"/>
              </a:spcBef>
              <a:buNone/>
              <a:defRPr sz="2040" spc="0" baseline="0">
                <a:solidFill>
                  <a:schemeClr val="tx1"/>
                </a:solidFill>
                <a:latin typeface="+mn-lt"/>
                <a:cs typeface="Segoe UI" panose="020B0502040204020203" pitchFamily="34" charset="0"/>
              </a:defRPr>
            </a:lvl1pPr>
          </a:lstStyle>
          <a:p>
            <a:pPr lvl="0"/>
            <a:r>
              <a:rPr lang="en-US"/>
              <a:t>Speaker name or subtitle text</a:t>
            </a:r>
          </a:p>
        </p:txBody>
      </p:sp>
      <p:sp>
        <p:nvSpPr>
          <p:cNvPr id="275" name="Oval 274">
            <a:extLst>
              <a:ext uri="{FF2B5EF4-FFF2-40B4-BE49-F238E27FC236}">
                <a16:creationId xmlns:a16="http://schemas.microsoft.com/office/drawing/2014/main" id="{3A24E08F-1AA5-474E-9DD9-5E82B74C4559}"/>
              </a:ext>
            </a:extLst>
          </p:cNvPr>
          <p:cNvSpPr/>
          <p:nvPr userDrawn="1"/>
        </p:nvSpPr>
        <p:spPr bwMode="auto">
          <a:xfrm>
            <a:off x="7525082" y="1339020"/>
            <a:ext cx="4317100" cy="4316488"/>
          </a:xfrm>
          <a:prstGeom prst="ellipse">
            <a:avLst/>
          </a:prstGeom>
          <a:solidFill>
            <a:schemeClr val="bg2"/>
          </a:solidFill>
          <a:ln>
            <a:noFill/>
          </a:ln>
          <a:effectLst>
            <a:innerShdw blurRad="254000">
              <a:prstClr val="black">
                <a:alpha val="32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err="1">
              <a:gradFill>
                <a:gsLst>
                  <a:gs pos="0">
                    <a:srgbClr val="FFFFFF"/>
                  </a:gs>
                  <a:gs pos="100000">
                    <a:srgbClr val="FFFFFF"/>
                  </a:gs>
                </a:gsLst>
                <a:lin ang="5400000" scaled="0"/>
              </a:gradFill>
              <a:cs typeface="Segoe UI" pitchFamily="34" charset="0"/>
            </a:endParaRPr>
          </a:p>
        </p:txBody>
      </p:sp>
      <p:grpSp>
        <p:nvGrpSpPr>
          <p:cNvPr id="276" name="Graphic 1">
            <a:extLst>
              <a:ext uri="{FF2B5EF4-FFF2-40B4-BE49-F238E27FC236}">
                <a16:creationId xmlns:a16="http://schemas.microsoft.com/office/drawing/2014/main" id="{29461418-0591-4D90-9B24-73480A0FE748}"/>
              </a:ext>
            </a:extLst>
          </p:cNvPr>
          <p:cNvGrpSpPr/>
          <p:nvPr userDrawn="1"/>
        </p:nvGrpSpPr>
        <p:grpSpPr>
          <a:xfrm>
            <a:off x="7691354" y="931209"/>
            <a:ext cx="3722348" cy="3932710"/>
            <a:chOff x="7301098" y="972580"/>
            <a:chExt cx="3649174" cy="3855948"/>
          </a:xfrm>
        </p:grpSpPr>
        <p:sp>
          <p:nvSpPr>
            <p:cNvPr id="277" name="Freeform: Shape 276">
              <a:extLst>
                <a:ext uri="{FF2B5EF4-FFF2-40B4-BE49-F238E27FC236}">
                  <a16:creationId xmlns:a16="http://schemas.microsoft.com/office/drawing/2014/main" id="{31300545-88A0-4735-9A01-19DEB9E50E74}"/>
                </a:ext>
              </a:extLst>
            </p:cNvPr>
            <p:cNvSpPr/>
            <p:nvPr/>
          </p:nvSpPr>
          <p:spPr>
            <a:xfrm>
              <a:off x="9150574" y="3947825"/>
              <a:ext cx="1799698" cy="880703"/>
            </a:xfrm>
            <a:custGeom>
              <a:avLst/>
              <a:gdLst>
                <a:gd name="connsiteX0" fmla="*/ 1577927 w 1799697"/>
                <a:gd name="connsiteY0" fmla="*/ 513425 h 880703"/>
                <a:gd name="connsiteX1" fmla="*/ 1509002 w 1799697"/>
                <a:gd name="connsiteY1" fmla="*/ 532570 h 880703"/>
                <a:gd name="connsiteX2" fmla="*/ 1509002 w 1799697"/>
                <a:gd name="connsiteY2" fmla="*/ 517254 h 880703"/>
                <a:gd name="connsiteX3" fmla="*/ 1256279 w 1799697"/>
                <a:gd name="connsiteY3" fmla="*/ 264530 h 880703"/>
                <a:gd name="connsiteX4" fmla="*/ 1083967 w 1799697"/>
                <a:gd name="connsiteY4" fmla="*/ 333455 h 880703"/>
                <a:gd name="connsiteX5" fmla="*/ 777635 w 1799697"/>
                <a:gd name="connsiteY5" fmla="*/ 115193 h 880703"/>
                <a:gd name="connsiteX6" fmla="*/ 452158 w 1799697"/>
                <a:gd name="connsiteY6" fmla="*/ 436842 h 880703"/>
                <a:gd name="connsiteX7" fmla="*/ 310480 w 1799697"/>
                <a:gd name="connsiteY7" fmla="*/ 375575 h 880703"/>
                <a:gd name="connsiteX8" fmla="*/ 115193 w 1799697"/>
                <a:gd name="connsiteY8" fmla="*/ 570862 h 880703"/>
                <a:gd name="connsiteX9" fmla="*/ 310480 w 1799697"/>
                <a:gd name="connsiteY9" fmla="*/ 766148 h 880703"/>
                <a:gd name="connsiteX10" fmla="*/ 1577927 w 1799697"/>
                <a:gd name="connsiteY10" fmla="*/ 766148 h 880703"/>
                <a:gd name="connsiteX11" fmla="*/ 1708118 w 1799697"/>
                <a:gd name="connsiteY11" fmla="*/ 635957 h 880703"/>
                <a:gd name="connsiteX12" fmla="*/ 1577927 w 1799697"/>
                <a:gd name="connsiteY12" fmla="*/ 513425 h 880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99697" h="880703">
                  <a:moveTo>
                    <a:pt x="1577927" y="513425"/>
                  </a:moveTo>
                  <a:cubicBezTo>
                    <a:pt x="1551123" y="513425"/>
                    <a:pt x="1528148" y="521083"/>
                    <a:pt x="1509002" y="532570"/>
                  </a:cubicBezTo>
                  <a:cubicBezTo>
                    <a:pt x="1509002" y="528741"/>
                    <a:pt x="1509002" y="524912"/>
                    <a:pt x="1509002" y="517254"/>
                  </a:cubicBezTo>
                  <a:cubicBezTo>
                    <a:pt x="1509002" y="379405"/>
                    <a:pt x="1397957" y="264530"/>
                    <a:pt x="1256279" y="264530"/>
                  </a:cubicBezTo>
                  <a:cubicBezTo>
                    <a:pt x="1187354" y="264530"/>
                    <a:pt x="1126088" y="291334"/>
                    <a:pt x="1083967" y="333455"/>
                  </a:cubicBezTo>
                  <a:cubicBezTo>
                    <a:pt x="1038017" y="207093"/>
                    <a:pt x="919314" y="115193"/>
                    <a:pt x="777635" y="115193"/>
                  </a:cubicBezTo>
                  <a:cubicBezTo>
                    <a:pt x="597666" y="115193"/>
                    <a:pt x="455987" y="260701"/>
                    <a:pt x="452158" y="436842"/>
                  </a:cubicBezTo>
                  <a:cubicBezTo>
                    <a:pt x="417696" y="398550"/>
                    <a:pt x="367917" y="375575"/>
                    <a:pt x="310480" y="375575"/>
                  </a:cubicBezTo>
                  <a:cubicBezTo>
                    <a:pt x="203264" y="375575"/>
                    <a:pt x="115193" y="463646"/>
                    <a:pt x="115193" y="570862"/>
                  </a:cubicBezTo>
                  <a:cubicBezTo>
                    <a:pt x="115193" y="678078"/>
                    <a:pt x="203264" y="766148"/>
                    <a:pt x="310480" y="766148"/>
                  </a:cubicBezTo>
                  <a:lnTo>
                    <a:pt x="1577927" y="766148"/>
                  </a:lnTo>
                  <a:cubicBezTo>
                    <a:pt x="1650681" y="766148"/>
                    <a:pt x="1708118" y="708711"/>
                    <a:pt x="1708118" y="635957"/>
                  </a:cubicBezTo>
                  <a:cubicBezTo>
                    <a:pt x="1708118" y="570862"/>
                    <a:pt x="1650681" y="513425"/>
                    <a:pt x="1577927" y="513425"/>
                  </a:cubicBezTo>
                </a:path>
              </a:pathLst>
            </a:custGeom>
            <a:solidFill>
              <a:srgbClr val="FFFFFF"/>
            </a:solidFill>
            <a:ln w="38206" cap="flat">
              <a:noFill/>
              <a:prstDash val="solid"/>
              <a:miter/>
            </a:ln>
          </p:spPr>
          <p:txBody>
            <a:bodyPr rtlCol="0" anchor="ctr"/>
            <a:lstStyle/>
            <a:p>
              <a:endParaRPr lang="en-US" sz="1836"/>
            </a:p>
          </p:txBody>
        </p:sp>
        <p:sp>
          <p:nvSpPr>
            <p:cNvPr id="278" name="Freeform: Shape 277">
              <a:extLst>
                <a:ext uri="{FF2B5EF4-FFF2-40B4-BE49-F238E27FC236}">
                  <a16:creationId xmlns:a16="http://schemas.microsoft.com/office/drawing/2014/main" id="{EE850908-A91F-45AA-A556-EEA0C1258EFA}"/>
                </a:ext>
              </a:extLst>
            </p:cNvPr>
            <p:cNvSpPr/>
            <p:nvPr/>
          </p:nvSpPr>
          <p:spPr>
            <a:xfrm>
              <a:off x="7301098" y="3227946"/>
              <a:ext cx="2297487" cy="1072161"/>
            </a:xfrm>
            <a:custGeom>
              <a:avLst/>
              <a:gdLst>
                <a:gd name="connsiteX0" fmla="*/ 272188 w 2297486"/>
                <a:gd name="connsiteY0" fmla="*/ 670420 h 1072160"/>
                <a:gd name="connsiteX1" fmla="*/ 383234 w 2297486"/>
                <a:gd name="connsiteY1" fmla="*/ 716369 h 1072160"/>
                <a:gd name="connsiteX2" fmla="*/ 383234 w 2297486"/>
                <a:gd name="connsiteY2" fmla="*/ 693394 h 1072160"/>
                <a:gd name="connsiteX3" fmla="*/ 670419 w 2297486"/>
                <a:gd name="connsiteY3" fmla="*/ 406208 h 1072160"/>
                <a:gd name="connsiteX4" fmla="*/ 919314 w 2297486"/>
                <a:gd name="connsiteY4" fmla="*/ 547887 h 1072160"/>
                <a:gd name="connsiteX5" fmla="*/ 919314 w 2297486"/>
                <a:gd name="connsiteY5" fmla="*/ 547887 h 1072160"/>
                <a:gd name="connsiteX6" fmla="*/ 1352007 w 2297486"/>
                <a:gd name="connsiteY6" fmla="*/ 115193 h 1072160"/>
                <a:gd name="connsiteX7" fmla="*/ 1784700 w 2297486"/>
                <a:gd name="connsiteY7" fmla="*/ 547887 h 1072160"/>
                <a:gd name="connsiteX8" fmla="*/ 1777042 w 2297486"/>
                <a:gd name="connsiteY8" fmla="*/ 635957 h 1072160"/>
                <a:gd name="connsiteX9" fmla="*/ 1979987 w 2297486"/>
                <a:gd name="connsiteY9" fmla="*/ 517254 h 1072160"/>
                <a:gd name="connsiteX10" fmla="*/ 2209736 w 2297486"/>
                <a:gd name="connsiteY10" fmla="*/ 747002 h 1072160"/>
                <a:gd name="connsiteX11" fmla="*/ 1979987 w 2297486"/>
                <a:gd name="connsiteY11" fmla="*/ 976751 h 1072160"/>
                <a:gd name="connsiteX12" fmla="*/ 1348178 w 2297486"/>
                <a:gd name="connsiteY12" fmla="*/ 976751 h 1072160"/>
                <a:gd name="connsiteX13" fmla="*/ 666590 w 2297486"/>
                <a:gd name="connsiteY13" fmla="*/ 976751 h 1072160"/>
                <a:gd name="connsiteX14" fmla="*/ 272188 w 2297486"/>
                <a:gd name="connsiteY14" fmla="*/ 976751 h 1072160"/>
                <a:gd name="connsiteX15" fmla="*/ 115193 w 2297486"/>
                <a:gd name="connsiteY15" fmla="*/ 819756 h 1072160"/>
                <a:gd name="connsiteX16" fmla="*/ 272188 w 2297486"/>
                <a:gd name="connsiteY16" fmla="*/ 670420 h 107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97486" h="1072160">
                  <a:moveTo>
                    <a:pt x="272188" y="670420"/>
                  </a:moveTo>
                  <a:cubicBezTo>
                    <a:pt x="314309" y="670420"/>
                    <a:pt x="356430" y="689565"/>
                    <a:pt x="383234" y="716369"/>
                  </a:cubicBezTo>
                  <a:cubicBezTo>
                    <a:pt x="383234" y="708711"/>
                    <a:pt x="383234" y="701053"/>
                    <a:pt x="383234" y="693394"/>
                  </a:cubicBezTo>
                  <a:cubicBezTo>
                    <a:pt x="383234" y="536399"/>
                    <a:pt x="509595" y="406208"/>
                    <a:pt x="670419" y="406208"/>
                  </a:cubicBezTo>
                  <a:cubicBezTo>
                    <a:pt x="777635" y="406208"/>
                    <a:pt x="869535" y="463646"/>
                    <a:pt x="919314" y="547887"/>
                  </a:cubicBezTo>
                  <a:cubicBezTo>
                    <a:pt x="919314" y="547887"/>
                    <a:pt x="919314" y="547887"/>
                    <a:pt x="919314" y="547887"/>
                  </a:cubicBezTo>
                  <a:cubicBezTo>
                    <a:pt x="919314" y="310480"/>
                    <a:pt x="1110771" y="115193"/>
                    <a:pt x="1352007" y="115193"/>
                  </a:cubicBezTo>
                  <a:cubicBezTo>
                    <a:pt x="1589414" y="115193"/>
                    <a:pt x="1784700" y="306651"/>
                    <a:pt x="1784700" y="547887"/>
                  </a:cubicBezTo>
                  <a:cubicBezTo>
                    <a:pt x="1784700" y="578520"/>
                    <a:pt x="1780871" y="605324"/>
                    <a:pt x="1777042" y="635957"/>
                  </a:cubicBezTo>
                  <a:cubicBezTo>
                    <a:pt x="1815334" y="563203"/>
                    <a:pt x="1891917" y="517254"/>
                    <a:pt x="1979987" y="517254"/>
                  </a:cubicBezTo>
                  <a:cubicBezTo>
                    <a:pt x="2106349" y="517254"/>
                    <a:pt x="2209736" y="620641"/>
                    <a:pt x="2209736" y="747002"/>
                  </a:cubicBezTo>
                  <a:cubicBezTo>
                    <a:pt x="2209736" y="873364"/>
                    <a:pt x="2106349" y="976751"/>
                    <a:pt x="1979987" y="976751"/>
                  </a:cubicBezTo>
                  <a:lnTo>
                    <a:pt x="1348178" y="976751"/>
                  </a:lnTo>
                  <a:lnTo>
                    <a:pt x="666590" y="976751"/>
                  </a:lnTo>
                  <a:lnTo>
                    <a:pt x="272188" y="976751"/>
                  </a:lnTo>
                  <a:cubicBezTo>
                    <a:pt x="187947" y="976751"/>
                    <a:pt x="115193" y="907826"/>
                    <a:pt x="115193" y="819756"/>
                  </a:cubicBezTo>
                  <a:cubicBezTo>
                    <a:pt x="115193" y="739344"/>
                    <a:pt x="184118" y="670420"/>
                    <a:pt x="272188" y="670420"/>
                  </a:cubicBezTo>
                </a:path>
              </a:pathLst>
            </a:custGeom>
            <a:solidFill>
              <a:srgbClr val="FFFFFF"/>
            </a:solidFill>
            <a:ln w="38206" cap="flat">
              <a:noFill/>
              <a:prstDash val="solid"/>
              <a:miter/>
            </a:ln>
          </p:spPr>
          <p:txBody>
            <a:bodyPr rtlCol="0" anchor="ctr"/>
            <a:lstStyle/>
            <a:p>
              <a:endParaRPr lang="en-US" sz="1836"/>
            </a:p>
          </p:txBody>
        </p:sp>
        <p:sp>
          <p:nvSpPr>
            <p:cNvPr id="279" name="Freeform: Shape 278">
              <a:extLst>
                <a:ext uri="{FF2B5EF4-FFF2-40B4-BE49-F238E27FC236}">
                  <a16:creationId xmlns:a16="http://schemas.microsoft.com/office/drawing/2014/main" id="{1943D4B6-9B78-4BA1-9BDE-E49889A1514E}"/>
                </a:ext>
              </a:extLst>
            </p:cNvPr>
            <p:cNvSpPr/>
            <p:nvPr/>
          </p:nvSpPr>
          <p:spPr>
            <a:xfrm>
              <a:off x="7856324" y="1194670"/>
              <a:ext cx="612663" cy="497789"/>
            </a:xfrm>
            <a:custGeom>
              <a:avLst/>
              <a:gdLst>
                <a:gd name="connsiteX0" fmla="*/ 478962 w 612663"/>
                <a:gd name="connsiteY0" fmla="*/ 314309 h 497788"/>
                <a:gd name="connsiteX1" fmla="*/ 459816 w 612663"/>
                <a:gd name="connsiteY1" fmla="*/ 318138 h 497788"/>
                <a:gd name="connsiteX2" fmla="*/ 478962 w 612663"/>
                <a:gd name="connsiteY2" fmla="*/ 253043 h 497788"/>
                <a:gd name="connsiteX3" fmla="*/ 341113 w 612663"/>
                <a:gd name="connsiteY3" fmla="*/ 115193 h 497788"/>
                <a:gd name="connsiteX4" fmla="*/ 203264 w 612663"/>
                <a:gd name="connsiteY4" fmla="*/ 253043 h 497788"/>
                <a:gd name="connsiteX5" fmla="*/ 203264 w 612663"/>
                <a:gd name="connsiteY5" fmla="*/ 264530 h 497788"/>
                <a:gd name="connsiteX6" fmla="*/ 180289 w 612663"/>
                <a:gd name="connsiteY6" fmla="*/ 260701 h 497788"/>
                <a:gd name="connsiteX7" fmla="*/ 115193 w 612663"/>
                <a:gd name="connsiteY7" fmla="*/ 325796 h 497788"/>
                <a:gd name="connsiteX8" fmla="*/ 180289 w 612663"/>
                <a:gd name="connsiteY8" fmla="*/ 390892 h 497788"/>
                <a:gd name="connsiteX9" fmla="*/ 478962 w 612663"/>
                <a:gd name="connsiteY9" fmla="*/ 390892 h 497788"/>
                <a:gd name="connsiteX10" fmla="*/ 517254 w 612663"/>
                <a:gd name="connsiteY10" fmla="*/ 352600 h 497788"/>
                <a:gd name="connsiteX11" fmla="*/ 478962 w 612663"/>
                <a:gd name="connsiteY11" fmla="*/ 314309 h 497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2663" h="497788">
                  <a:moveTo>
                    <a:pt x="478962" y="314309"/>
                  </a:moveTo>
                  <a:cubicBezTo>
                    <a:pt x="471304" y="314309"/>
                    <a:pt x="467475" y="314309"/>
                    <a:pt x="459816" y="318138"/>
                  </a:cubicBezTo>
                  <a:cubicBezTo>
                    <a:pt x="475133" y="298992"/>
                    <a:pt x="478962" y="276018"/>
                    <a:pt x="478962" y="253043"/>
                  </a:cubicBezTo>
                  <a:cubicBezTo>
                    <a:pt x="478962" y="176460"/>
                    <a:pt x="417696" y="115193"/>
                    <a:pt x="341113" y="115193"/>
                  </a:cubicBezTo>
                  <a:cubicBezTo>
                    <a:pt x="264530" y="115193"/>
                    <a:pt x="203264" y="176460"/>
                    <a:pt x="203264" y="253043"/>
                  </a:cubicBezTo>
                  <a:cubicBezTo>
                    <a:pt x="203264" y="256872"/>
                    <a:pt x="203264" y="260701"/>
                    <a:pt x="203264" y="264530"/>
                  </a:cubicBezTo>
                  <a:cubicBezTo>
                    <a:pt x="195605" y="260701"/>
                    <a:pt x="187947" y="260701"/>
                    <a:pt x="180289" y="260701"/>
                  </a:cubicBezTo>
                  <a:cubicBezTo>
                    <a:pt x="145827" y="260701"/>
                    <a:pt x="115193" y="287505"/>
                    <a:pt x="115193" y="325796"/>
                  </a:cubicBezTo>
                  <a:cubicBezTo>
                    <a:pt x="115193" y="360259"/>
                    <a:pt x="141997" y="390892"/>
                    <a:pt x="180289" y="390892"/>
                  </a:cubicBezTo>
                  <a:lnTo>
                    <a:pt x="478962" y="390892"/>
                  </a:lnTo>
                  <a:cubicBezTo>
                    <a:pt x="498108" y="390892"/>
                    <a:pt x="517254" y="375575"/>
                    <a:pt x="517254" y="352600"/>
                  </a:cubicBezTo>
                  <a:cubicBezTo>
                    <a:pt x="517254" y="329626"/>
                    <a:pt x="501937" y="314309"/>
                    <a:pt x="478962" y="314309"/>
                  </a:cubicBezTo>
                </a:path>
              </a:pathLst>
            </a:custGeom>
            <a:solidFill>
              <a:srgbClr val="00BCF2"/>
            </a:solidFill>
            <a:ln w="38206" cap="flat">
              <a:noFill/>
              <a:prstDash val="solid"/>
              <a:miter/>
            </a:ln>
          </p:spPr>
          <p:txBody>
            <a:bodyPr rtlCol="0" anchor="ctr"/>
            <a:lstStyle/>
            <a:p>
              <a:endParaRPr lang="en-US" sz="1836"/>
            </a:p>
          </p:txBody>
        </p:sp>
        <p:sp>
          <p:nvSpPr>
            <p:cNvPr id="280" name="Freeform: Shape 279">
              <a:extLst>
                <a:ext uri="{FF2B5EF4-FFF2-40B4-BE49-F238E27FC236}">
                  <a16:creationId xmlns:a16="http://schemas.microsoft.com/office/drawing/2014/main" id="{D604B253-DB64-4BAA-9F8C-F61F59D28464}"/>
                </a:ext>
              </a:extLst>
            </p:cNvPr>
            <p:cNvSpPr/>
            <p:nvPr/>
          </p:nvSpPr>
          <p:spPr>
            <a:xfrm>
              <a:off x="7661037" y="972580"/>
              <a:ext cx="3139898" cy="1837990"/>
            </a:xfrm>
            <a:custGeom>
              <a:avLst/>
              <a:gdLst>
                <a:gd name="connsiteX0" fmla="*/ 2921956 w 3139898"/>
                <a:gd name="connsiteY0" fmla="*/ 1520490 h 1837989"/>
                <a:gd name="connsiteX1" fmla="*/ 2845373 w 3139898"/>
                <a:gd name="connsiteY1" fmla="*/ 1554952 h 1837989"/>
                <a:gd name="connsiteX2" fmla="*/ 2845373 w 3139898"/>
                <a:gd name="connsiteY2" fmla="*/ 1539636 h 1837989"/>
                <a:gd name="connsiteX3" fmla="*/ 2642429 w 3139898"/>
                <a:gd name="connsiteY3" fmla="*/ 1336691 h 1837989"/>
                <a:gd name="connsiteX4" fmla="*/ 2496921 w 3139898"/>
                <a:gd name="connsiteY4" fmla="*/ 1397957 h 1837989"/>
                <a:gd name="connsiteX5" fmla="*/ 2496921 w 3139898"/>
                <a:gd name="connsiteY5" fmla="*/ 1221816 h 1837989"/>
                <a:gd name="connsiteX6" fmla="*/ 2378218 w 3139898"/>
                <a:gd name="connsiteY6" fmla="*/ 1221816 h 1837989"/>
                <a:gd name="connsiteX7" fmla="*/ 2370560 w 3139898"/>
                <a:gd name="connsiteY7" fmla="*/ 1214158 h 1837989"/>
                <a:gd name="connsiteX8" fmla="*/ 2370560 w 3139898"/>
                <a:gd name="connsiteY8" fmla="*/ 563203 h 1837989"/>
                <a:gd name="connsiteX9" fmla="*/ 1999133 w 3139898"/>
                <a:gd name="connsiteY9" fmla="*/ 563203 h 1837989"/>
                <a:gd name="connsiteX10" fmla="*/ 1999133 w 3139898"/>
                <a:gd name="connsiteY10" fmla="*/ 804440 h 1837989"/>
                <a:gd name="connsiteX11" fmla="*/ 1800017 w 3139898"/>
                <a:gd name="connsiteY11" fmla="*/ 804440 h 1837989"/>
                <a:gd name="connsiteX12" fmla="*/ 1800017 w 3139898"/>
                <a:gd name="connsiteY12" fmla="*/ 298992 h 1837989"/>
                <a:gd name="connsiteX13" fmla="*/ 1501344 w 3139898"/>
                <a:gd name="connsiteY13" fmla="*/ 298992 h 1837989"/>
                <a:gd name="connsiteX14" fmla="*/ 1501344 w 3139898"/>
                <a:gd name="connsiteY14" fmla="*/ 678078 h 1837989"/>
                <a:gd name="connsiteX15" fmla="*/ 1424761 w 3139898"/>
                <a:gd name="connsiteY15" fmla="*/ 678078 h 1837989"/>
                <a:gd name="connsiteX16" fmla="*/ 1424761 w 3139898"/>
                <a:gd name="connsiteY16" fmla="*/ 115193 h 1837989"/>
                <a:gd name="connsiteX17" fmla="*/ 1191183 w 3139898"/>
                <a:gd name="connsiteY17" fmla="*/ 348771 h 1837989"/>
                <a:gd name="connsiteX18" fmla="*/ 1191183 w 3139898"/>
                <a:gd name="connsiteY18" fmla="*/ 1145234 h 1837989"/>
                <a:gd name="connsiteX19" fmla="*/ 731686 w 3139898"/>
                <a:gd name="connsiteY19" fmla="*/ 1145234 h 1837989"/>
                <a:gd name="connsiteX20" fmla="*/ 731686 w 3139898"/>
                <a:gd name="connsiteY20" fmla="*/ 896339 h 1837989"/>
                <a:gd name="connsiteX21" fmla="*/ 563203 w 3139898"/>
                <a:gd name="connsiteY21" fmla="*/ 896339 h 1837989"/>
                <a:gd name="connsiteX22" fmla="*/ 563203 w 3139898"/>
                <a:gd name="connsiteY22" fmla="*/ 1317545 h 1837989"/>
                <a:gd name="connsiteX23" fmla="*/ 501937 w 3139898"/>
                <a:gd name="connsiteY23" fmla="*/ 1317545 h 1837989"/>
                <a:gd name="connsiteX24" fmla="*/ 501937 w 3139898"/>
                <a:gd name="connsiteY24" fmla="*/ 1160550 h 1837989"/>
                <a:gd name="connsiteX25" fmla="*/ 367917 w 3139898"/>
                <a:gd name="connsiteY25" fmla="*/ 1160550 h 1837989"/>
                <a:gd name="connsiteX26" fmla="*/ 367917 w 3139898"/>
                <a:gd name="connsiteY26" fmla="*/ 1317545 h 1837989"/>
                <a:gd name="connsiteX27" fmla="*/ 253043 w 3139898"/>
                <a:gd name="connsiteY27" fmla="*/ 1317545 h 1837989"/>
                <a:gd name="connsiteX28" fmla="*/ 253043 w 3139898"/>
                <a:gd name="connsiteY28" fmla="*/ 1474540 h 1837989"/>
                <a:gd name="connsiteX29" fmla="*/ 218580 w 3139898"/>
                <a:gd name="connsiteY29" fmla="*/ 1466882 h 1837989"/>
                <a:gd name="connsiteX30" fmla="*/ 115193 w 3139898"/>
                <a:gd name="connsiteY30" fmla="*/ 1570269 h 1837989"/>
                <a:gd name="connsiteX31" fmla="*/ 218580 w 3139898"/>
                <a:gd name="connsiteY31" fmla="*/ 1673656 h 1837989"/>
                <a:gd name="connsiteX32" fmla="*/ 635957 w 3139898"/>
                <a:gd name="connsiteY32" fmla="*/ 1673656 h 1837989"/>
                <a:gd name="connsiteX33" fmla="*/ 712540 w 3139898"/>
                <a:gd name="connsiteY33" fmla="*/ 1597073 h 1837989"/>
                <a:gd name="connsiteX34" fmla="*/ 662761 w 3139898"/>
                <a:gd name="connsiteY34" fmla="*/ 1524319 h 1837989"/>
                <a:gd name="connsiteX35" fmla="*/ 754661 w 3139898"/>
                <a:gd name="connsiteY35" fmla="*/ 1524319 h 1837989"/>
                <a:gd name="connsiteX36" fmla="*/ 1570268 w 3139898"/>
                <a:gd name="connsiteY36" fmla="*/ 1524319 h 1837989"/>
                <a:gd name="connsiteX37" fmla="*/ 1562610 w 3139898"/>
                <a:gd name="connsiteY37" fmla="*/ 1574098 h 1837989"/>
                <a:gd name="connsiteX38" fmla="*/ 1727263 w 3139898"/>
                <a:gd name="connsiteY38" fmla="*/ 1738751 h 1837989"/>
                <a:gd name="connsiteX39" fmla="*/ 2167615 w 3139898"/>
                <a:gd name="connsiteY39" fmla="*/ 1738751 h 1837989"/>
                <a:gd name="connsiteX40" fmla="*/ 2646258 w 3139898"/>
                <a:gd name="connsiteY40" fmla="*/ 1738751 h 1837989"/>
                <a:gd name="connsiteX41" fmla="*/ 2925786 w 3139898"/>
                <a:gd name="connsiteY41" fmla="*/ 1738751 h 1837989"/>
                <a:gd name="connsiteX42" fmla="*/ 3036831 w 3139898"/>
                <a:gd name="connsiteY42" fmla="*/ 1627706 h 1837989"/>
                <a:gd name="connsiteX43" fmla="*/ 2921956 w 3139898"/>
                <a:gd name="connsiteY43" fmla="*/ 1520490 h 1837989"/>
                <a:gd name="connsiteX44" fmla="*/ 605324 w 3139898"/>
                <a:gd name="connsiteY44" fmla="*/ 1528148 h 1837989"/>
                <a:gd name="connsiteX45" fmla="*/ 605324 w 3139898"/>
                <a:gd name="connsiteY45" fmla="*/ 1528148 h 1837989"/>
                <a:gd name="connsiteX46" fmla="*/ 609153 w 3139898"/>
                <a:gd name="connsiteY46" fmla="*/ 1524319 h 1837989"/>
                <a:gd name="connsiteX47" fmla="*/ 605324 w 3139898"/>
                <a:gd name="connsiteY47" fmla="*/ 1528148 h 1837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139898" h="1837989">
                  <a:moveTo>
                    <a:pt x="2921956" y="1520490"/>
                  </a:moveTo>
                  <a:cubicBezTo>
                    <a:pt x="2891323" y="1520490"/>
                    <a:pt x="2864519" y="1531977"/>
                    <a:pt x="2845373" y="1554952"/>
                  </a:cubicBezTo>
                  <a:cubicBezTo>
                    <a:pt x="2845373" y="1551123"/>
                    <a:pt x="2845373" y="1543465"/>
                    <a:pt x="2845373" y="1539636"/>
                  </a:cubicBezTo>
                  <a:cubicBezTo>
                    <a:pt x="2845373" y="1428590"/>
                    <a:pt x="2753474" y="1336691"/>
                    <a:pt x="2642429" y="1336691"/>
                  </a:cubicBezTo>
                  <a:cubicBezTo>
                    <a:pt x="2584992" y="1336691"/>
                    <a:pt x="2535213" y="1359666"/>
                    <a:pt x="2496921" y="1397957"/>
                  </a:cubicBezTo>
                  <a:lnTo>
                    <a:pt x="2496921" y="1221816"/>
                  </a:lnTo>
                  <a:lnTo>
                    <a:pt x="2378218" y="1221816"/>
                  </a:lnTo>
                  <a:cubicBezTo>
                    <a:pt x="2374389" y="1217987"/>
                    <a:pt x="2374389" y="1217987"/>
                    <a:pt x="2370560" y="1214158"/>
                  </a:cubicBezTo>
                  <a:lnTo>
                    <a:pt x="2370560" y="563203"/>
                  </a:lnTo>
                  <a:lnTo>
                    <a:pt x="1999133" y="563203"/>
                  </a:lnTo>
                  <a:lnTo>
                    <a:pt x="1999133" y="804440"/>
                  </a:lnTo>
                  <a:lnTo>
                    <a:pt x="1800017" y="804440"/>
                  </a:lnTo>
                  <a:lnTo>
                    <a:pt x="1800017" y="298992"/>
                  </a:lnTo>
                  <a:lnTo>
                    <a:pt x="1501344" y="298992"/>
                  </a:lnTo>
                  <a:lnTo>
                    <a:pt x="1501344" y="678078"/>
                  </a:lnTo>
                  <a:lnTo>
                    <a:pt x="1424761" y="678078"/>
                  </a:lnTo>
                  <a:lnTo>
                    <a:pt x="1424761" y="115193"/>
                  </a:lnTo>
                  <a:lnTo>
                    <a:pt x="1191183" y="348771"/>
                  </a:lnTo>
                  <a:lnTo>
                    <a:pt x="1191183" y="1145234"/>
                  </a:lnTo>
                  <a:lnTo>
                    <a:pt x="731686" y="1145234"/>
                  </a:lnTo>
                  <a:lnTo>
                    <a:pt x="731686" y="896339"/>
                  </a:lnTo>
                  <a:lnTo>
                    <a:pt x="563203" y="896339"/>
                  </a:lnTo>
                  <a:lnTo>
                    <a:pt x="563203" y="1317545"/>
                  </a:lnTo>
                  <a:lnTo>
                    <a:pt x="501937" y="1317545"/>
                  </a:lnTo>
                  <a:lnTo>
                    <a:pt x="501937" y="1160550"/>
                  </a:lnTo>
                  <a:lnTo>
                    <a:pt x="367917" y="1160550"/>
                  </a:lnTo>
                  <a:lnTo>
                    <a:pt x="367917" y="1317545"/>
                  </a:lnTo>
                  <a:lnTo>
                    <a:pt x="253043" y="1317545"/>
                  </a:lnTo>
                  <a:lnTo>
                    <a:pt x="253043" y="1474540"/>
                  </a:lnTo>
                  <a:cubicBezTo>
                    <a:pt x="241555" y="1470711"/>
                    <a:pt x="230068" y="1466882"/>
                    <a:pt x="218580" y="1466882"/>
                  </a:cubicBezTo>
                  <a:cubicBezTo>
                    <a:pt x="161143" y="1466882"/>
                    <a:pt x="115193" y="1512832"/>
                    <a:pt x="115193" y="1570269"/>
                  </a:cubicBezTo>
                  <a:cubicBezTo>
                    <a:pt x="115193" y="1627706"/>
                    <a:pt x="161143" y="1673656"/>
                    <a:pt x="218580" y="1673656"/>
                  </a:cubicBezTo>
                  <a:lnTo>
                    <a:pt x="635957" y="1673656"/>
                  </a:lnTo>
                  <a:cubicBezTo>
                    <a:pt x="678078" y="1673656"/>
                    <a:pt x="712540" y="1639193"/>
                    <a:pt x="712540" y="1597073"/>
                  </a:cubicBezTo>
                  <a:cubicBezTo>
                    <a:pt x="712540" y="1566440"/>
                    <a:pt x="693394" y="1535806"/>
                    <a:pt x="662761" y="1524319"/>
                  </a:cubicBezTo>
                  <a:lnTo>
                    <a:pt x="754661" y="1524319"/>
                  </a:lnTo>
                  <a:lnTo>
                    <a:pt x="1570268" y="1524319"/>
                  </a:lnTo>
                  <a:cubicBezTo>
                    <a:pt x="1566439" y="1539636"/>
                    <a:pt x="1562610" y="1558781"/>
                    <a:pt x="1562610" y="1574098"/>
                  </a:cubicBezTo>
                  <a:cubicBezTo>
                    <a:pt x="1562610" y="1665997"/>
                    <a:pt x="1635364" y="1738751"/>
                    <a:pt x="1727263" y="1738751"/>
                  </a:cubicBezTo>
                  <a:lnTo>
                    <a:pt x="2167615" y="1738751"/>
                  </a:lnTo>
                  <a:lnTo>
                    <a:pt x="2646258" y="1738751"/>
                  </a:lnTo>
                  <a:lnTo>
                    <a:pt x="2925786" y="1738751"/>
                  </a:lnTo>
                  <a:cubicBezTo>
                    <a:pt x="2987052" y="1738751"/>
                    <a:pt x="3036831" y="1688972"/>
                    <a:pt x="3036831" y="1627706"/>
                  </a:cubicBezTo>
                  <a:cubicBezTo>
                    <a:pt x="3033002" y="1570269"/>
                    <a:pt x="2983223" y="1520490"/>
                    <a:pt x="2921956" y="1520490"/>
                  </a:cubicBezTo>
                  <a:moveTo>
                    <a:pt x="605324" y="1528148"/>
                  </a:moveTo>
                  <a:cubicBezTo>
                    <a:pt x="605324" y="1528148"/>
                    <a:pt x="605324" y="1528148"/>
                    <a:pt x="605324" y="1528148"/>
                  </a:cubicBezTo>
                  <a:lnTo>
                    <a:pt x="609153" y="1524319"/>
                  </a:lnTo>
                  <a:cubicBezTo>
                    <a:pt x="609153" y="1528148"/>
                    <a:pt x="605324" y="1528148"/>
                    <a:pt x="605324" y="1528148"/>
                  </a:cubicBezTo>
                </a:path>
              </a:pathLst>
            </a:custGeom>
            <a:solidFill>
              <a:srgbClr val="00BCF2"/>
            </a:solidFill>
            <a:ln w="38206" cap="flat">
              <a:noFill/>
              <a:prstDash val="solid"/>
              <a:miter/>
            </a:ln>
          </p:spPr>
          <p:txBody>
            <a:bodyPr rtlCol="0" anchor="ctr"/>
            <a:lstStyle/>
            <a:p>
              <a:endParaRPr lang="en-US" sz="1836"/>
            </a:p>
          </p:txBody>
        </p:sp>
        <p:sp>
          <p:nvSpPr>
            <p:cNvPr id="281" name="Freeform: Shape 280">
              <a:extLst>
                <a:ext uri="{FF2B5EF4-FFF2-40B4-BE49-F238E27FC236}">
                  <a16:creationId xmlns:a16="http://schemas.microsoft.com/office/drawing/2014/main" id="{488ACE7A-4434-41FE-B815-B010E5DAF9F9}"/>
                </a:ext>
              </a:extLst>
            </p:cNvPr>
            <p:cNvSpPr/>
            <p:nvPr/>
          </p:nvSpPr>
          <p:spPr>
            <a:xfrm>
              <a:off x="8423037" y="1466539"/>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36"/>
            </a:p>
          </p:txBody>
        </p:sp>
        <p:sp>
          <p:nvSpPr>
            <p:cNvPr id="282" name="Freeform: Shape 281">
              <a:extLst>
                <a:ext uri="{FF2B5EF4-FFF2-40B4-BE49-F238E27FC236}">
                  <a16:creationId xmlns:a16="http://schemas.microsoft.com/office/drawing/2014/main" id="{411C7405-1453-48C2-AE04-CED590AF7D70}"/>
                </a:ext>
              </a:extLst>
            </p:cNvPr>
            <p:cNvSpPr/>
            <p:nvPr/>
          </p:nvSpPr>
          <p:spPr>
            <a:xfrm>
              <a:off x="8985921" y="1466539"/>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3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3" y="1286912"/>
                  </a:lnTo>
                  <a:close/>
                </a:path>
              </a:pathLst>
            </a:custGeom>
            <a:solidFill>
              <a:srgbClr val="1070C4"/>
            </a:solidFill>
            <a:ln w="38206" cap="flat">
              <a:noFill/>
              <a:prstDash val="solid"/>
              <a:miter/>
            </a:ln>
          </p:spPr>
          <p:txBody>
            <a:bodyPr rtlCol="0" anchor="ctr"/>
            <a:lstStyle/>
            <a:p>
              <a:endParaRPr lang="en-US" sz="1836"/>
            </a:p>
          </p:txBody>
        </p:sp>
        <p:sp>
          <p:nvSpPr>
            <p:cNvPr id="283" name="Freeform: Shape 282">
              <a:extLst>
                <a:ext uri="{FF2B5EF4-FFF2-40B4-BE49-F238E27FC236}">
                  <a16:creationId xmlns:a16="http://schemas.microsoft.com/office/drawing/2014/main" id="{9E5A9075-F4B9-4DDD-8DAD-A5F4AEDD8323}"/>
                </a:ext>
              </a:extLst>
            </p:cNvPr>
            <p:cNvSpPr/>
            <p:nvPr/>
          </p:nvSpPr>
          <p:spPr>
            <a:xfrm>
              <a:off x="8480474" y="152780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284" name="Freeform: Shape 283">
              <a:extLst>
                <a:ext uri="{FF2B5EF4-FFF2-40B4-BE49-F238E27FC236}">
                  <a16:creationId xmlns:a16="http://schemas.microsoft.com/office/drawing/2014/main" id="{66EB0EC2-A765-4550-9C66-7E7667400089}"/>
                </a:ext>
              </a:extLst>
            </p:cNvPr>
            <p:cNvSpPr/>
            <p:nvPr/>
          </p:nvSpPr>
          <p:spPr>
            <a:xfrm>
              <a:off x="8499620"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285" name="Freeform: Shape 284">
              <a:extLst>
                <a:ext uri="{FF2B5EF4-FFF2-40B4-BE49-F238E27FC236}">
                  <a16:creationId xmlns:a16="http://schemas.microsoft.com/office/drawing/2014/main" id="{6E53EE14-43E7-4D63-BEFB-98F3BC038CAF}"/>
                </a:ext>
              </a:extLst>
            </p:cNvPr>
            <p:cNvSpPr/>
            <p:nvPr/>
          </p:nvSpPr>
          <p:spPr>
            <a:xfrm>
              <a:off x="8534082"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286" name="Freeform: Shape 285">
              <a:extLst>
                <a:ext uri="{FF2B5EF4-FFF2-40B4-BE49-F238E27FC236}">
                  <a16:creationId xmlns:a16="http://schemas.microsoft.com/office/drawing/2014/main" id="{4DD058B5-9D7D-41E4-9BC1-BC924CF24F1A}"/>
                </a:ext>
              </a:extLst>
            </p:cNvPr>
            <p:cNvSpPr/>
            <p:nvPr/>
          </p:nvSpPr>
          <p:spPr>
            <a:xfrm>
              <a:off x="8568544"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287" name="Freeform: Shape 286">
              <a:extLst>
                <a:ext uri="{FF2B5EF4-FFF2-40B4-BE49-F238E27FC236}">
                  <a16:creationId xmlns:a16="http://schemas.microsoft.com/office/drawing/2014/main" id="{6A915E54-ADED-4F4B-9CCD-9554EA6339A1}"/>
                </a:ext>
              </a:extLst>
            </p:cNvPr>
            <p:cNvSpPr/>
            <p:nvPr/>
          </p:nvSpPr>
          <p:spPr>
            <a:xfrm>
              <a:off x="8603007"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288" name="Freeform: Shape 287">
              <a:extLst>
                <a:ext uri="{FF2B5EF4-FFF2-40B4-BE49-F238E27FC236}">
                  <a16:creationId xmlns:a16="http://schemas.microsoft.com/office/drawing/2014/main" id="{DD198495-BB7E-4E8B-AD89-F42C523807C8}"/>
                </a:ext>
              </a:extLst>
            </p:cNvPr>
            <p:cNvSpPr/>
            <p:nvPr/>
          </p:nvSpPr>
          <p:spPr>
            <a:xfrm>
              <a:off x="883275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289" name="Freeform: Shape 288">
              <a:extLst>
                <a:ext uri="{FF2B5EF4-FFF2-40B4-BE49-F238E27FC236}">
                  <a16:creationId xmlns:a16="http://schemas.microsoft.com/office/drawing/2014/main" id="{FEB2D473-06C1-496D-A3C6-2C94C71915E6}"/>
                </a:ext>
              </a:extLst>
            </p:cNvPr>
            <p:cNvSpPr/>
            <p:nvPr/>
          </p:nvSpPr>
          <p:spPr>
            <a:xfrm>
              <a:off x="887870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290" name="Freeform: Shape 289">
              <a:extLst>
                <a:ext uri="{FF2B5EF4-FFF2-40B4-BE49-F238E27FC236}">
                  <a16:creationId xmlns:a16="http://schemas.microsoft.com/office/drawing/2014/main" id="{009F8A0D-9A11-4C6D-9236-BC08B45F709F}"/>
                </a:ext>
              </a:extLst>
            </p:cNvPr>
            <p:cNvSpPr/>
            <p:nvPr/>
          </p:nvSpPr>
          <p:spPr>
            <a:xfrm>
              <a:off x="8480474" y="167714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291" name="Freeform: Shape 290">
              <a:extLst>
                <a:ext uri="{FF2B5EF4-FFF2-40B4-BE49-F238E27FC236}">
                  <a16:creationId xmlns:a16="http://schemas.microsoft.com/office/drawing/2014/main" id="{75CFED85-379B-4F41-B58B-39CD0C481F0B}"/>
                </a:ext>
              </a:extLst>
            </p:cNvPr>
            <p:cNvSpPr/>
            <p:nvPr/>
          </p:nvSpPr>
          <p:spPr>
            <a:xfrm>
              <a:off x="8499620"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292" name="Freeform: Shape 291">
              <a:extLst>
                <a:ext uri="{FF2B5EF4-FFF2-40B4-BE49-F238E27FC236}">
                  <a16:creationId xmlns:a16="http://schemas.microsoft.com/office/drawing/2014/main" id="{E7634456-B41A-49D0-817A-0A22275BF5AD}"/>
                </a:ext>
              </a:extLst>
            </p:cNvPr>
            <p:cNvSpPr/>
            <p:nvPr/>
          </p:nvSpPr>
          <p:spPr>
            <a:xfrm>
              <a:off x="8534082"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293" name="Freeform: Shape 292">
              <a:extLst>
                <a:ext uri="{FF2B5EF4-FFF2-40B4-BE49-F238E27FC236}">
                  <a16:creationId xmlns:a16="http://schemas.microsoft.com/office/drawing/2014/main" id="{42E09E20-E99C-4A92-A1BC-687A9A1FE976}"/>
                </a:ext>
              </a:extLst>
            </p:cNvPr>
            <p:cNvSpPr/>
            <p:nvPr/>
          </p:nvSpPr>
          <p:spPr>
            <a:xfrm>
              <a:off x="8568544"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294" name="Freeform: Shape 293">
              <a:extLst>
                <a:ext uri="{FF2B5EF4-FFF2-40B4-BE49-F238E27FC236}">
                  <a16:creationId xmlns:a16="http://schemas.microsoft.com/office/drawing/2014/main" id="{6E6447D0-546F-49D3-ABE5-0B788A68B119}"/>
                </a:ext>
              </a:extLst>
            </p:cNvPr>
            <p:cNvSpPr/>
            <p:nvPr/>
          </p:nvSpPr>
          <p:spPr>
            <a:xfrm>
              <a:off x="8603007"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295" name="Freeform: Shape 294">
              <a:extLst>
                <a:ext uri="{FF2B5EF4-FFF2-40B4-BE49-F238E27FC236}">
                  <a16:creationId xmlns:a16="http://schemas.microsoft.com/office/drawing/2014/main" id="{22950645-56D1-4F72-8C1C-EFCD5ED4A90D}"/>
                </a:ext>
              </a:extLst>
            </p:cNvPr>
            <p:cNvSpPr/>
            <p:nvPr/>
          </p:nvSpPr>
          <p:spPr>
            <a:xfrm>
              <a:off x="883275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296" name="Freeform: Shape 295">
              <a:extLst>
                <a:ext uri="{FF2B5EF4-FFF2-40B4-BE49-F238E27FC236}">
                  <a16:creationId xmlns:a16="http://schemas.microsoft.com/office/drawing/2014/main" id="{8DD48E9E-F4BE-495C-9B60-29AAE0F39522}"/>
                </a:ext>
              </a:extLst>
            </p:cNvPr>
            <p:cNvSpPr/>
            <p:nvPr/>
          </p:nvSpPr>
          <p:spPr>
            <a:xfrm>
              <a:off x="887870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297" name="Freeform: Shape 296">
              <a:extLst>
                <a:ext uri="{FF2B5EF4-FFF2-40B4-BE49-F238E27FC236}">
                  <a16:creationId xmlns:a16="http://schemas.microsoft.com/office/drawing/2014/main" id="{21E020CE-D7D8-401C-BFC0-FA416693D055}"/>
                </a:ext>
              </a:extLst>
            </p:cNvPr>
            <p:cNvSpPr/>
            <p:nvPr/>
          </p:nvSpPr>
          <p:spPr>
            <a:xfrm>
              <a:off x="8480474" y="182647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298" name="Freeform: Shape 297">
              <a:extLst>
                <a:ext uri="{FF2B5EF4-FFF2-40B4-BE49-F238E27FC236}">
                  <a16:creationId xmlns:a16="http://schemas.microsoft.com/office/drawing/2014/main" id="{C80C39EC-16C3-47F6-8B9F-F074404D6586}"/>
                </a:ext>
              </a:extLst>
            </p:cNvPr>
            <p:cNvSpPr/>
            <p:nvPr/>
          </p:nvSpPr>
          <p:spPr>
            <a:xfrm>
              <a:off x="8499620"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299" name="Freeform: Shape 298">
              <a:extLst>
                <a:ext uri="{FF2B5EF4-FFF2-40B4-BE49-F238E27FC236}">
                  <a16:creationId xmlns:a16="http://schemas.microsoft.com/office/drawing/2014/main" id="{170C84FD-7413-4868-8A1B-4E7FD060B7CC}"/>
                </a:ext>
              </a:extLst>
            </p:cNvPr>
            <p:cNvSpPr/>
            <p:nvPr/>
          </p:nvSpPr>
          <p:spPr>
            <a:xfrm>
              <a:off x="8534082"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00" name="Freeform: Shape 299">
              <a:extLst>
                <a:ext uri="{FF2B5EF4-FFF2-40B4-BE49-F238E27FC236}">
                  <a16:creationId xmlns:a16="http://schemas.microsoft.com/office/drawing/2014/main" id="{E50C041B-B8F8-4C30-AE1C-4E2F7D218725}"/>
                </a:ext>
              </a:extLst>
            </p:cNvPr>
            <p:cNvSpPr/>
            <p:nvPr/>
          </p:nvSpPr>
          <p:spPr>
            <a:xfrm>
              <a:off x="8568544"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01" name="Freeform: Shape 300">
              <a:extLst>
                <a:ext uri="{FF2B5EF4-FFF2-40B4-BE49-F238E27FC236}">
                  <a16:creationId xmlns:a16="http://schemas.microsoft.com/office/drawing/2014/main" id="{F75BDE90-FBF1-4175-82AD-780A10C3EF14}"/>
                </a:ext>
              </a:extLst>
            </p:cNvPr>
            <p:cNvSpPr/>
            <p:nvPr/>
          </p:nvSpPr>
          <p:spPr>
            <a:xfrm>
              <a:off x="8603007"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02" name="Freeform: Shape 301">
              <a:extLst>
                <a:ext uri="{FF2B5EF4-FFF2-40B4-BE49-F238E27FC236}">
                  <a16:creationId xmlns:a16="http://schemas.microsoft.com/office/drawing/2014/main" id="{1E07C0C7-FA68-4752-BC0B-68D70481BF63}"/>
                </a:ext>
              </a:extLst>
            </p:cNvPr>
            <p:cNvSpPr/>
            <p:nvPr/>
          </p:nvSpPr>
          <p:spPr>
            <a:xfrm>
              <a:off x="883275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03" name="Freeform: Shape 302">
              <a:extLst>
                <a:ext uri="{FF2B5EF4-FFF2-40B4-BE49-F238E27FC236}">
                  <a16:creationId xmlns:a16="http://schemas.microsoft.com/office/drawing/2014/main" id="{D90C0FF1-7C53-490B-A848-24D72DB77FA4}"/>
                </a:ext>
              </a:extLst>
            </p:cNvPr>
            <p:cNvSpPr/>
            <p:nvPr/>
          </p:nvSpPr>
          <p:spPr>
            <a:xfrm>
              <a:off x="887870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04" name="Freeform: Shape 303">
              <a:extLst>
                <a:ext uri="{FF2B5EF4-FFF2-40B4-BE49-F238E27FC236}">
                  <a16:creationId xmlns:a16="http://schemas.microsoft.com/office/drawing/2014/main" id="{63A1D85C-F3F5-4925-9FA3-A902938EAF0C}"/>
                </a:ext>
              </a:extLst>
            </p:cNvPr>
            <p:cNvSpPr/>
            <p:nvPr/>
          </p:nvSpPr>
          <p:spPr>
            <a:xfrm>
              <a:off x="8480474" y="197581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05" name="Freeform: Shape 304">
              <a:extLst>
                <a:ext uri="{FF2B5EF4-FFF2-40B4-BE49-F238E27FC236}">
                  <a16:creationId xmlns:a16="http://schemas.microsoft.com/office/drawing/2014/main" id="{44B769A6-8A2D-460E-9B96-85CF6229920D}"/>
                </a:ext>
              </a:extLst>
            </p:cNvPr>
            <p:cNvSpPr/>
            <p:nvPr/>
          </p:nvSpPr>
          <p:spPr>
            <a:xfrm>
              <a:off x="8499620"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06" name="Freeform: Shape 305">
              <a:extLst>
                <a:ext uri="{FF2B5EF4-FFF2-40B4-BE49-F238E27FC236}">
                  <a16:creationId xmlns:a16="http://schemas.microsoft.com/office/drawing/2014/main" id="{997DF74E-C993-4CB9-A69A-C6CC32EDEB69}"/>
                </a:ext>
              </a:extLst>
            </p:cNvPr>
            <p:cNvSpPr/>
            <p:nvPr/>
          </p:nvSpPr>
          <p:spPr>
            <a:xfrm>
              <a:off x="8534082"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07" name="Freeform: Shape 306">
              <a:extLst>
                <a:ext uri="{FF2B5EF4-FFF2-40B4-BE49-F238E27FC236}">
                  <a16:creationId xmlns:a16="http://schemas.microsoft.com/office/drawing/2014/main" id="{3D5F413D-0608-436B-A1E1-37467A8E981D}"/>
                </a:ext>
              </a:extLst>
            </p:cNvPr>
            <p:cNvSpPr/>
            <p:nvPr/>
          </p:nvSpPr>
          <p:spPr>
            <a:xfrm>
              <a:off x="8568544"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08" name="Freeform: Shape 307">
              <a:extLst>
                <a:ext uri="{FF2B5EF4-FFF2-40B4-BE49-F238E27FC236}">
                  <a16:creationId xmlns:a16="http://schemas.microsoft.com/office/drawing/2014/main" id="{01ABD533-CB74-4493-9A34-9E1180A16C01}"/>
                </a:ext>
              </a:extLst>
            </p:cNvPr>
            <p:cNvSpPr/>
            <p:nvPr/>
          </p:nvSpPr>
          <p:spPr>
            <a:xfrm>
              <a:off x="8603007"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09" name="Freeform: Shape 308">
              <a:extLst>
                <a:ext uri="{FF2B5EF4-FFF2-40B4-BE49-F238E27FC236}">
                  <a16:creationId xmlns:a16="http://schemas.microsoft.com/office/drawing/2014/main" id="{5C26E1AC-EDF3-46BD-8384-D2D69725404C}"/>
                </a:ext>
              </a:extLst>
            </p:cNvPr>
            <p:cNvSpPr/>
            <p:nvPr/>
          </p:nvSpPr>
          <p:spPr>
            <a:xfrm>
              <a:off x="8480474" y="212515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10" name="Freeform: Shape 309">
              <a:extLst>
                <a:ext uri="{FF2B5EF4-FFF2-40B4-BE49-F238E27FC236}">
                  <a16:creationId xmlns:a16="http://schemas.microsoft.com/office/drawing/2014/main" id="{A1D03A0E-ED26-4F56-90FA-AD6EC0B9E0A7}"/>
                </a:ext>
              </a:extLst>
            </p:cNvPr>
            <p:cNvSpPr/>
            <p:nvPr/>
          </p:nvSpPr>
          <p:spPr>
            <a:xfrm>
              <a:off x="8499620"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11" name="Freeform: Shape 310">
              <a:extLst>
                <a:ext uri="{FF2B5EF4-FFF2-40B4-BE49-F238E27FC236}">
                  <a16:creationId xmlns:a16="http://schemas.microsoft.com/office/drawing/2014/main" id="{9477E232-E3D9-4642-8F72-ACE1BFD1247A}"/>
                </a:ext>
              </a:extLst>
            </p:cNvPr>
            <p:cNvSpPr/>
            <p:nvPr/>
          </p:nvSpPr>
          <p:spPr>
            <a:xfrm>
              <a:off x="8534082"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12" name="Freeform: Shape 311">
              <a:extLst>
                <a:ext uri="{FF2B5EF4-FFF2-40B4-BE49-F238E27FC236}">
                  <a16:creationId xmlns:a16="http://schemas.microsoft.com/office/drawing/2014/main" id="{61B5A62F-4992-418A-90B9-B2E299F194CD}"/>
                </a:ext>
              </a:extLst>
            </p:cNvPr>
            <p:cNvSpPr/>
            <p:nvPr/>
          </p:nvSpPr>
          <p:spPr>
            <a:xfrm>
              <a:off x="8568544"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13" name="Freeform: Shape 312">
              <a:extLst>
                <a:ext uri="{FF2B5EF4-FFF2-40B4-BE49-F238E27FC236}">
                  <a16:creationId xmlns:a16="http://schemas.microsoft.com/office/drawing/2014/main" id="{4D663CB3-BDF8-4E18-8EA8-2FA53307D617}"/>
                </a:ext>
              </a:extLst>
            </p:cNvPr>
            <p:cNvSpPr/>
            <p:nvPr/>
          </p:nvSpPr>
          <p:spPr>
            <a:xfrm>
              <a:off x="8603007"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14" name="Freeform: Shape 313">
              <a:extLst>
                <a:ext uri="{FF2B5EF4-FFF2-40B4-BE49-F238E27FC236}">
                  <a16:creationId xmlns:a16="http://schemas.microsoft.com/office/drawing/2014/main" id="{57A42CFB-285C-44AE-9808-687D58A40931}"/>
                </a:ext>
              </a:extLst>
            </p:cNvPr>
            <p:cNvSpPr/>
            <p:nvPr/>
          </p:nvSpPr>
          <p:spPr>
            <a:xfrm>
              <a:off x="883275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15" name="Freeform: Shape 314">
              <a:extLst>
                <a:ext uri="{FF2B5EF4-FFF2-40B4-BE49-F238E27FC236}">
                  <a16:creationId xmlns:a16="http://schemas.microsoft.com/office/drawing/2014/main" id="{B1B2A8F5-0C41-41CB-B580-EDC6610CBD7B}"/>
                </a:ext>
              </a:extLst>
            </p:cNvPr>
            <p:cNvSpPr/>
            <p:nvPr/>
          </p:nvSpPr>
          <p:spPr>
            <a:xfrm>
              <a:off x="887870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16" name="Freeform: Shape 315">
              <a:extLst>
                <a:ext uri="{FF2B5EF4-FFF2-40B4-BE49-F238E27FC236}">
                  <a16:creationId xmlns:a16="http://schemas.microsoft.com/office/drawing/2014/main" id="{F213E0D2-F4A1-47C9-97C1-4DC88B08277D}"/>
                </a:ext>
              </a:extLst>
            </p:cNvPr>
            <p:cNvSpPr/>
            <p:nvPr/>
          </p:nvSpPr>
          <p:spPr>
            <a:xfrm>
              <a:off x="8480474" y="227448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17" name="Freeform: Shape 316">
              <a:extLst>
                <a:ext uri="{FF2B5EF4-FFF2-40B4-BE49-F238E27FC236}">
                  <a16:creationId xmlns:a16="http://schemas.microsoft.com/office/drawing/2014/main" id="{A058ADDF-28D1-4F0C-8ACF-CA33D0BF1B4C}"/>
                </a:ext>
              </a:extLst>
            </p:cNvPr>
            <p:cNvSpPr/>
            <p:nvPr/>
          </p:nvSpPr>
          <p:spPr>
            <a:xfrm>
              <a:off x="8499620"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18" name="Freeform: Shape 317">
              <a:extLst>
                <a:ext uri="{FF2B5EF4-FFF2-40B4-BE49-F238E27FC236}">
                  <a16:creationId xmlns:a16="http://schemas.microsoft.com/office/drawing/2014/main" id="{B035BE87-F7CD-417E-97E1-DFBD8EE54203}"/>
                </a:ext>
              </a:extLst>
            </p:cNvPr>
            <p:cNvSpPr/>
            <p:nvPr/>
          </p:nvSpPr>
          <p:spPr>
            <a:xfrm>
              <a:off x="8534082"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19" name="Freeform: Shape 318">
              <a:extLst>
                <a:ext uri="{FF2B5EF4-FFF2-40B4-BE49-F238E27FC236}">
                  <a16:creationId xmlns:a16="http://schemas.microsoft.com/office/drawing/2014/main" id="{F4257370-01A0-444E-B9CC-3C0B40456F88}"/>
                </a:ext>
              </a:extLst>
            </p:cNvPr>
            <p:cNvSpPr/>
            <p:nvPr/>
          </p:nvSpPr>
          <p:spPr>
            <a:xfrm>
              <a:off x="8568544"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20" name="Freeform: Shape 319">
              <a:extLst>
                <a:ext uri="{FF2B5EF4-FFF2-40B4-BE49-F238E27FC236}">
                  <a16:creationId xmlns:a16="http://schemas.microsoft.com/office/drawing/2014/main" id="{3F6B8C67-8EB8-4B5C-B2AB-2391F41F3C00}"/>
                </a:ext>
              </a:extLst>
            </p:cNvPr>
            <p:cNvSpPr/>
            <p:nvPr/>
          </p:nvSpPr>
          <p:spPr>
            <a:xfrm>
              <a:off x="8603007"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21" name="Freeform: Shape 320">
              <a:extLst>
                <a:ext uri="{FF2B5EF4-FFF2-40B4-BE49-F238E27FC236}">
                  <a16:creationId xmlns:a16="http://schemas.microsoft.com/office/drawing/2014/main" id="{215FF697-D9BD-4BBA-8E64-E1CC784AB553}"/>
                </a:ext>
              </a:extLst>
            </p:cNvPr>
            <p:cNvSpPr/>
            <p:nvPr/>
          </p:nvSpPr>
          <p:spPr>
            <a:xfrm>
              <a:off x="883275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22" name="Freeform: Shape 321">
              <a:extLst>
                <a:ext uri="{FF2B5EF4-FFF2-40B4-BE49-F238E27FC236}">
                  <a16:creationId xmlns:a16="http://schemas.microsoft.com/office/drawing/2014/main" id="{4F5B75D1-CE89-4946-AFAF-963C30754BEA}"/>
                </a:ext>
              </a:extLst>
            </p:cNvPr>
            <p:cNvSpPr/>
            <p:nvPr/>
          </p:nvSpPr>
          <p:spPr>
            <a:xfrm>
              <a:off x="887870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23" name="Freeform: Shape 322">
              <a:extLst>
                <a:ext uri="{FF2B5EF4-FFF2-40B4-BE49-F238E27FC236}">
                  <a16:creationId xmlns:a16="http://schemas.microsoft.com/office/drawing/2014/main" id="{D44F198B-8A4D-45A3-81B0-2A8626BF90D3}"/>
                </a:ext>
              </a:extLst>
            </p:cNvPr>
            <p:cNvSpPr/>
            <p:nvPr/>
          </p:nvSpPr>
          <p:spPr>
            <a:xfrm>
              <a:off x="8480474" y="2423826"/>
              <a:ext cx="650955" cy="344623"/>
            </a:xfrm>
            <a:custGeom>
              <a:avLst/>
              <a:gdLst>
                <a:gd name="connsiteX0" fmla="*/ 115193 w 650954"/>
                <a:gd name="connsiteY0" fmla="*/ 115194 h 344623"/>
                <a:gd name="connsiteX1" fmla="*/ 570862 w 650954"/>
                <a:gd name="connsiteY1" fmla="*/ 115194 h 344623"/>
                <a:gd name="connsiteX2" fmla="*/ 570862 w 650954"/>
                <a:gd name="connsiteY2" fmla="*/ 245385 h 344623"/>
                <a:gd name="connsiteX3" fmla="*/ 115193 w 650954"/>
                <a:gd name="connsiteY3" fmla="*/ 245385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4"/>
                  </a:moveTo>
                  <a:lnTo>
                    <a:pt x="570862" y="115194"/>
                  </a:lnTo>
                  <a:lnTo>
                    <a:pt x="570862" y="245385"/>
                  </a:lnTo>
                  <a:lnTo>
                    <a:pt x="115193" y="245385"/>
                  </a:lnTo>
                  <a:close/>
                </a:path>
              </a:pathLst>
            </a:custGeom>
            <a:solidFill>
              <a:srgbClr val="1070C4"/>
            </a:solidFill>
            <a:ln w="38206" cap="flat">
              <a:noFill/>
              <a:prstDash val="solid"/>
              <a:miter/>
            </a:ln>
          </p:spPr>
          <p:txBody>
            <a:bodyPr rtlCol="0" anchor="ctr"/>
            <a:lstStyle/>
            <a:p>
              <a:endParaRPr lang="en-US" sz="1836"/>
            </a:p>
          </p:txBody>
        </p:sp>
        <p:sp>
          <p:nvSpPr>
            <p:cNvPr id="324" name="Freeform: Shape 323">
              <a:extLst>
                <a:ext uri="{FF2B5EF4-FFF2-40B4-BE49-F238E27FC236}">
                  <a16:creationId xmlns:a16="http://schemas.microsoft.com/office/drawing/2014/main" id="{411E5A1C-97DB-472C-B5FF-C9654C95C8AB}"/>
                </a:ext>
              </a:extLst>
            </p:cNvPr>
            <p:cNvSpPr/>
            <p:nvPr/>
          </p:nvSpPr>
          <p:spPr>
            <a:xfrm>
              <a:off x="8499620"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25" name="Freeform: Shape 324">
              <a:extLst>
                <a:ext uri="{FF2B5EF4-FFF2-40B4-BE49-F238E27FC236}">
                  <a16:creationId xmlns:a16="http://schemas.microsoft.com/office/drawing/2014/main" id="{13AA027E-6D4E-4D29-9DE3-DCB30D2ECE67}"/>
                </a:ext>
              </a:extLst>
            </p:cNvPr>
            <p:cNvSpPr/>
            <p:nvPr/>
          </p:nvSpPr>
          <p:spPr>
            <a:xfrm>
              <a:off x="8534082"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26" name="Freeform: Shape 325">
              <a:extLst>
                <a:ext uri="{FF2B5EF4-FFF2-40B4-BE49-F238E27FC236}">
                  <a16:creationId xmlns:a16="http://schemas.microsoft.com/office/drawing/2014/main" id="{2915D979-4B59-4196-9BB8-74014D3EFF4F}"/>
                </a:ext>
              </a:extLst>
            </p:cNvPr>
            <p:cNvSpPr/>
            <p:nvPr/>
          </p:nvSpPr>
          <p:spPr>
            <a:xfrm>
              <a:off x="8568544"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27" name="Freeform: Shape 326">
              <a:extLst>
                <a:ext uri="{FF2B5EF4-FFF2-40B4-BE49-F238E27FC236}">
                  <a16:creationId xmlns:a16="http://schemas.microsoft.com/office/drawing/2014/main" id="{0C9C03F8-910D-4A5E-A98A-57EB9C160734}"/>
                </a:ext>
              </a:extLst>
            </p:cNvPr>
            <p:cNvSpPr/>
            <p:nvPr/>
          </p:nvSpPr>
          <p:spPr>
            <a:xfrm>
              <a:off x="8603007"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28" name="Freeform: Shape 327">
              <a:extLst>
                <a:ext uri="{FF2B5EF4-FFF2-40B4-BE49-F238E27FC236}">
                  <a16:creationId xmlns:a16="http://schemas.microsoft.com/office/drawing/2014/main" id="{76B4D598-1F2B-4889-8A6A-98E2C8F3D488}"/>
                </a:ext>
              </a:extLst>
            </p:cNvPr>
            <p:cNvSpPr/>
            <p:nvPr/>
          </p:nvSpPr>
          <p:spPr>
            <a:xfrm>
              <a:off x="883275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29" name="Freeform: Shape 328">
              <a:extLst>
                <a:ext uri="{FF2B5EF4-FFF2-40B4-BE49-F238E27FC236}">
                  <a16:creationId xmlns:a16="http://schemas.microsoft.com/office/drawing/2014/main" id="{4B46B271-D97A-4EE4-AABB-CDDBA30521DD}"/>
                </a:ext>
              </a:extLst>
            </p:cNvPr>
            <p:cNvSpPr/>
            <p:nvPr/>
          </p:nvSpPr>
          <p:spPr>
            <a:xfrm>
              <a:off x="887870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30" name="Freeform: Shape 329">
              <a:extLst>
                <a:ext uri="{FF2B5EF4-FFF2-40B4-BE49-F238E27FC236}">
                  <a16:creationId xmlns:a16="http://schemas.microsoft.com/office/drawing/2014/main" id="{0154CB14-7E06-42A0-874D-20E3114EF113}"/>
                </a:ext>
              </a:extLst>
            </p:cNvPr>
            <p:cNvSpPr/>
            <p:nvPr/>
          </p:nvSpPr>
          <p:spPr>
            <a:xfrm>
              <a:off x="9054846" y="1684801"/>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36"/>
            </a:p>
          </p:txBody>
        </p:sp>
        <p:sp>
          <p:nvSpPr>
            <p:cNvPr id="331" name="Freeform: Shape 330">
              <a:extLst>
                <a:ext uri="{FF2B5EF4-FFF2-40B4-BE49-F238E27FC236}">
                  <a16:creationId xmlns:a16="http://schemas.microsoft.com/office/drawing/2014/main" id="{EBE01124-1B97-4080-AFDF-3C697FF0D8E8}"/>
                </a:ext>
              </a:extLst>
            </p:cNvPr>
            <p:cNvSpPr/>
            <p:nvPr/>
          </p:nvSpPr>
          <p:spPr>
            <a:xfrm>
              <a:off x="9617730" y="1684801"/>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4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4" y="1286912"/>
                  </a:lnTo>
                  <a:close/>
                </a:path>
              </a:pathLst>
            </a:custGeom>
            <a:solidFill>
              <a:srgbClr val="1070C4"/>
            </a:solidFill>
            <a:ln w="38206" cap="flat">
              <a:noFill/>
              <a:prstDash val="solid"/>
              <a:miter/>
            </a:ln>
          </p:spPr>
          <p:txBody>
            <a:bodyPr rtlCol="0" anchor="ctr"/>
            <a:lstStyle/>
            <a:p>
              <a:endParaRPr lang="en-US" sz="1836"/>
            </a:p>
          </p:txBody>
        </p:sp>
        <p:sp>
          <p:nvSpPr>
            <p:cNvPr id="332" name="Freeform: Shape 331">
              <a:extLst>
                <a:ext uri="{FF2B5EF4-FFF2-40B4-BE49-F238E27FC236}">
                  <a16:creationId xmlns:a16="http://schemas.microsoft.com/office/drawing/2014/main" id="{698AD89F-82E4-4450-853C-CC5D0CE0DEF9}"/>
                </a:ext>
              </a:extLst>
            </p:cNvPr>
            <p:cNvSpPr/>
            <p:nvPr/>
          </p:nvSpPr>
          <p:spPr>
            <a:xfrm>
              <a:off x="9108454" y="174223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33" name="Freeform: Shape 332">
              <a:extLst>
                <a:ext uri="{FF2B5EF4-FFF2-40B4-BE49-F238E27FC236}">
                  <a16:creationId xmlns:a16="http://schemas.microsoft.com/office/drawing/2014/main" id="{7F5D86CF-450C-4407-952A-B00805A73F91}"/>
                </a:ext>
              </a:extLst>
            </p:cNvPr>
            <p:cNvSpPr/>
            <p:nvPr/>
          </p:nvSpPr>
          <p:spPr>
            <a:xfrm>
              <a:off x="9131429"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34" name="Freeform: Shape 333">
              <a:extLst>
                <a:ext uri="{FF2B5EF4-FFF2-40B4-BE49-F238E27FC236}">
                  <a16:creationId xmlns:a16="http://schemas.microsoft.com/office/drawing/2014/main" id="{8759E3FE-7B35-4363-9789-CBAED8B93C03}"/>
                </a:ext>
              </a:extLst>
            </p:cNvPr>
            <p:cNvSpPr/>
            <p:nvPr/>
          </p:nvSpPr>
          <p:spPr>
            <a:xfrm>
              <a:off x="9165891"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35" name="Freeform: Shape 334">
              <a:extLst>
                <a:ext uri="{FF2B5EF4-FFF2-40B4-BE49-F238E27FC236}">
                  <a16:creationId xmlns:a16="http://schemas.microsoft.com/office/drawing/2014/main" id="{8F6D961D-CFEE-49F7-A932-E44A4FCBE619}"/>
                </a:ext>
              </a:extLst>
            </p:cNvPr>
            <p:cNvSpPr/>
            <p:nvPr/>
          </p:nvSpPr>
          <p:spPr>
            <a:xfrm>
              <a:off x="9196524"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36" name="Freeform: Shape 335">
              <a:extLst>
                <a:ext uri="{FF2B5EF4-FFF2-40B4-BE49-F238E27FC236}">
                  <a16:creationId xmlns:a16="http://schemas.microsoft.com/office/drawing/2014/main" id="{AE5ADAE0-FA15-4741-A61C-5ED27BA44442}"/>
                </a:ext>
              </a:extLst>
            </p:cNvPr>
            <p:cNvSpPr/>
            <p:nvPr/>
          </p:nvSpPr>
          <p:spPr>
            <a:xfrm>
              <a:off x="9230986"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37" name="Freeform: Shape 336">
              <a:extLst>
                <a:ext uri="{FF2B5EF4-FFF2-40B4-BE49-F238E27FC236}">
                  <a16:creationId xmlns:a16="http://schemas.microsoft.com/office/drawing/2014/main" id="{217FB293-16BF-47EF-8D7F-0865AD5B87A0}"/>
                </a:ext>
              </a:extLst>
            </p:cNvPr>
            <p:cNvSpPr/>
            <p:nvPr/>
          </p:nvSpPr>
          <p:spPr>
            <a:xfrm>
              <a:off x="946073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38" name="Freeform: Shape 337">
              <a:extLst>
                <a:ext uri="{FF2B5EF4-FFF2-40B4-BE49-F238E27FC236}">
                  <a16:creationId xmlns:a16="http://schemas.microsoft.com/office/drawing/2014/main" id="{6209BB97-1F60-4115-9D28-EBFC56AEDA95}"/>
                </a:ext>
              </a:extLst>
            </p:cNvPr>
            <p:cNvSpPr/>
            <p:nvPr/>
          </p:nvSpPr>
          <p:spPr>
            <a:xfrm>
              <a:off x="950668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39" name="Freeform: Shape 338">
              <a:extLst>
                <a:ext uri="{FF2B5EF4-FFF2-40B4-BE49-F238E27FC236}">
                  <a16:creationId xmlns:a16="http://schemas.microsoft.com/office/drawing/2014/main" id="{0B197319-3504-4579-B46F-267E7CF8E59D}"/>
                </a:ext>
              </a:extLst>
            </p:cNvPr>
            <p:cNvSpPr/>
            <p:nvPr/>
          </p:nvSpPr>
          <p:spPr>
            <a:xfrm>
              <a:off x="9108454" y="189157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40" name="Freeform: Shape 339">
              <a:extLst>
                <a:ext uri="{FF2B5EF4-FFF2-40B4-BE49-F238E27FC236}">
                  <a16:creationId xmlns:a16="http://schemas.microsoft.com/office/drawing/2014/main" id="{CC7B3123-D5F8-4F2D-847A-A73BA4D5A2C1}"/>
                </a:ext>
              </a:extLst>
            </p:cNvPr>
            <p:cNvSpPr/>
            <p:nvPr/>
          </p:nvSpPr>
          <p:spPr>
            <a:xfrm>
              <a:off x="9131429"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41" name="Freeform: Shape 340">
              <a:extLst>
                <a:ext uri="{FF2B5EF4-FFF2-40B4-BE49-F238E27FC236}">
                  <a16:creationId xmlns:a16="http://schemas.microsoft.com/office/drawing/2014/main" id="{9EB51B1B-C2D1-48F3-917E-43E8B106A636}"/>
                </a:ext>
              </a:extLst>
            </p:cNvPr>
            <p:cNvSpPr/>
            <p:nvPr/>
          </p:nvSpPr>
          <p:spPr>
            <a:xfrm>
              <a:off x="9165891"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42" name="Freeform: Shape 341">
              <a:extLst>
                <a:ext uri="{FF2B5EF4-FFF2-40B4-BE49-F238E27FC236}">
                  <a16:creationId xmlns:a16="http://schemas.microsoft.com/office/drawing/2014/main" id="{3E14D1D2-9B19-4980-9923-48187BD90DD0}"/>
                </a:ext>
              </a:extLst>
            </p:cNvPr>
            <p:cNvSpPr/>
            <p:nvPr/>
          </p:nvSpPr>
          <p:spPr>
            <a:xfrm>
              <a:off x="9196524"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43" name="Freeform: Shape 342">
              <a:extLst>
                <a:ext uri="{FF2B5EF4-FFF2-40B4-BE49-F238E27FC236}">
                  <a16:creationId xmlns:a16="http://schemas.microsoft.com/office/drawing/2014/main" id="{D03CA0F5-27D2-4FF4-A323-D6C3537A68D8}"/>
                </a:ext>
              </a:extLst>
            </p:cNvPr>
            <p:cNvSpPr/>
            <p:nvPr/>
          </p:nvSpPr>
          <p:spPr>
            <a:xfrm>
              <a:off x="9230986"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44" name="Freeform: Shape 343">
              <a:extLst>
                <a:ext uri="{FF2B5EF4-FFF2-40B4-BE49-F238E27FC236}">
                  <a16:creationId xmlns:a16="http://schemas.microsoft.com/office/drawing/2014/main" id="{E6800396-DC3A-435B-AD5A-F366930E1F03}"/>
                </a:ext>
              </a:extLst>
            </p:cNvPr>
            <p:cNvSpPr/>
            <p:nvPr/>
          </p:nvSpPr>
          <p:spPr>
            <a:xfrm>
              <a:off x="946073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45" name="Freeform: Shape 344">
              <a:extLst>
                <a:ext uri="{FF2B5EF4-FFF2-40B4-BE49-F238E27FC236}">
                  <a16:creationId xmlns:a16="http://schemas.microsoft.com/office/drawing/2014/main" id="{51A994B5-D42F-4990-A99B-DC6D7BF74DD4}"/>
                </a:ext>
              </a:extLst>
            </p:cNvPr>
            <p:cNvSpPr/>
            <p:nvPr/>
          </p:nvSpPr>
          <p:spPr>
            <a:xfrm>
              <a:off x="950668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46" name="Freeform: Shape 345">
              <a:extLst>
                <a:ext uri="{FF2B5EF4-FFF2-40B4-BE49-F238E27FC236}">
                  <a16:creationId xmlns:a16="http://schemas.microsoft.com/office/drawing/2014/main" id="{541DB8FD-AB94-4CCA-BA34-293DC997F847}"/>
                </a:ext>
              </a:extLst>
            </p:cNvPr>
            <p:cNvSpPr/>
            <p:nvPr/>
          </p:nvSpPr>
          <p:spPr>
            <a:xfrm>
              <a:off x="9108454" y="204091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47" name="Freeform: Shape 346">
              <a:extLst>
                <a:ext uri="{FF2B5EF4-FFF2-40B4-BE49-F238E27FC236}">
                  <a16:creationId xmlns:a16="http://schemas.microsoft.com/office/drawing/2014/main" id="{F672FAFA-001B-4D3B-ADBF-9158BCD3A8E9}"/>
                </a:ext>
              </a:extLst>
            </p:cNvPr>
            <p:cNvSpPr/>
            <p:nvPr/>
          </p:nvSpPr>
          <p:spPr>
            <a:xfrm>
              <a:off x="9131429"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48" name="Freeform: Shape 347">
              <a:extLst>
                <a:ext uri="{FF2B5EF4-FFF2-40B4-BE49-F238E27FC236}">
                  <a16:creationId xmlns:a16="http://schemas.microsoft.com/office/drawing/2014/main" id="{98A980B2-81E3-4902-8ED1-AD4860AA494E}"/>
                </a:ext>
              </a:extLst>
            </p:cNvPr>
            <p:cNvSpPr/>
            <p:nvPr/>
          </p:nvSpPr>
          <p:spPr>
            <a:xfrm>
              <a:off x="9165891"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49" name="Freeform: Shape 348">
              <a:extLst>
                <a:ext uri="{FF2B5EF4-FFF2-40B4-BE49-F238E27FC236}">
                  <a16:creationId xmlns:a16="http://schemas.microsoft.com/office/drawing/2014/main" id="{3D01BE67-835A-419F-B167-97B7448A0DF7}"/>
                </a:ext>
              </a:extLst>
            </p:cNvPr>
            <p:cNvSpPr/>
            <p:nvPr/>
          </p:nvSpPr>
          <p:spPr>
            <a:xfrm>
              <a:off x="9196524"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50" name="Freeform: Shape 349">
              <a:extLst>
                <a:ext uri="{FF2B5EF4-FFF2-40B4-BE49-F238E27FC236}">
                  <a16:creationId xmlns:a16="http://schemas.microsoft.com/office/drawing/2014/main" id="{F465D8D8-E717-4428-81DA-AA4209AE888F}"/>
                </a:ext>
              </a:extLst>
            </p:cNvPr>
            <p:cNvSpPr/>
            <p:nvPr/>
          </p:nvSpPr>
          <p:spPr>
            <a:xfrm>
              <a:off x="9230986"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51" name="Freeform: Shape 350">
              <a:extLst>
                <a:ext uri="{FF2B5EF4-FFF2-40B4-BE49-F238E27FC236}">
                  <a16:creationId xmlns:a16="http://schemas.microsoft.com/office/drawing/2014/main" id="{BA16B663-CF5D-4533-B737-C380002288DA}"/>
                </a:ext>
              </a:extLst>
            </p:cNvPr>
            <p:cNvSpPr/>
            <p:nvPr/>
          </p:nvSpPr>
          <p:spPr>
            <a:xfrm>
              <a:off x="946073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52" name="Freeform: Shape 351">
              <a:extLst>
                <a:ext uri="{FF2B5EF4-FFF2-40B4-BE49-F238E27FC236}">
                  <a16:creationId xmlns:a16="http://schemas.microsoft.com/office/drawing/2014/main" id="{7A9D1C2D-3A73-420B-A464-444E387BE8A0}"/>
                </a:ext>
              </a:extLst>
            </p:cNvPr>
            <p:cNvSpPr/>
            <p:nvPr/>
          </p:nvSpPr>
          <p:spPr>
            <a:xfrm>
              <a:off x="950668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53" name="Freeform: Shape 352">
              <a:extLst>
                <a:ext uri="{FF2B5EF4-FFF2-40B4-BE49-F238E27FC236}">
                  <a16:creationId xmlns:a16="http://schemas.microsoft.com/office/drawing/2014/main" id="{44B15478-3B42-49ED-B46E-287FE532B254}"/>
                </a:ext>
              </a:extLst>
            </p:cNvPr>
            <p:cNvSpPr/>
            <p:nvPr/>
          </p:nvSpPr>
          <p:spPr>
            <a:xfrm>
              <a:off x="9108454" y="219024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54" name="Freeform: Shape 353">
              <a:extLst>
                <a:ext uri="{FF2B5EF4-FFF2-40B4-BE49-F238E27FC236}">
                  <a16:creationId xmlns:a16="http://schemas.microsoft.com/office/drawing/2014/main" id="{1587AB18-8891-4D97-8AB2-5366AA83ED31}"/>
                </a:ext>
              </a:extLst>
            </p:cNvPr>
            <p:cNvSpPr/>
            <p:nvPr/>
          </p:nvSpPr>
          <p:spPr>
            <a:xfrm>
              <a:off x="9131429"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55" name="Freeform: Shape 354">
              <a:extLst>
                <a:ext uri="{FF2B5EF4-FFF2-40B4-BE49-F238E27FC236}">
                  <a16:creationId xmlns:a16="http://schemas.microsoft.com/office/drawing/2014/main" id="{3EC4ED6C-6A3D-4EDC-B20F-93FA3111FCD8}"/>
                </a:ext>
              </a:extLst>
            </p:cNvPr>
            <p:cNvSpPr/>
            <p:nvPr/>
          </p:nvSpPr>
          <p:spPr>
            <a:xfrm>
              <a:off x="9165891"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56" name="Freeform: Shape 355">
              <a:extLst>
                <a:ext uri="{FF2B5EF4-FFF2-40B4-BE49-F238E27FC236}">
                  <a16:creationId xmlns:a16="http://schemas.microsoft.com/office/drawing/2014/main" id="{BF694AC8-2287-4908-9FA8-3F8F1D9963A2}"/>
                </a:ext>
              </a:extLst>
            </p:cNvPr>
            <p:cNvSpPr/>
            <p:nvPr/>
          </p:nvSpPr>
          <p:spPr>
            <a:xfrm>
              <a:off x="9196524"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57" name="Freeform: Shape 356">
              <a:extLst>
                <a:ext uri="{FF2B5EF4-FFF2-40B4-BE49-F238E27FC236}">
                  <a16:creationId xmlns:a16="http://schemas.microsoft.com/office/drawing/2014/main" id="{3DC74DCD-4E96-4222-A674-83AABA2F3F89}"/>
                </a:ext>
              </a:extLst>
            </p:cNvPr>
            <p:cNvSpPr/>
            <p:nvPr/>
          </p:nvSpPr>
          <p:spPr>
            <a:xfrm>
              <a:off x="9230986"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58" name="Freeform: Shape 357">
              <a:extLst>
                <a:ext uri="{FF2B5EF4-FFF2-40B4-BE49-F238E27FC236}">
                  <a16:creationId xmlns:a16="http://schemas.microsoft.com/office/drawing/2014/main" id="{CB036D2F-A72B-4281-ACD7-6604DD351745}"/>
                </a:ext>
              </a:extLst>
            </p:cNvPr>
            <p:cNvSpPr/>
            <p:nvPr/>
          </p:nvSpPr>
          <p:spPr>
            <a:xfrm>
              <a:off x="946073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59" name="Freeform: Shape 358">
              <a:extLst>
                <a:ext uri="{FF2B5EF4-FFF2-40B4-BE49-F238E27FC236}">
                  <a16:creationId xmlns:a16="http://schemas.microsoft.com/office/drawing/2014/main" id="{B85FE254-24EF-4B25-9824-86A924322AB0}"/>
                </a:ext>
              </a:extLst>
            </p:cNvPr>
            <p:cNvSpPr/>
            <p:nvPr/>
          </p:nvSpPr>
          <p:spPr>
            <a:xfrm>
              <a:off x="950668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60" name="Freeform: Shape 359">
              <a:extLst>
                <a:ext uri="{FF2B5EF4-FFF2-40B4-BE49-F238E27FC236}">
                  <a16:creationId xmlns:a16="http://schemas.microsoft.com/office/drawing/2014/main" id="{F4654756-DBE1-4C40-8204-E31706D489A0}"/>
                </a:ext>
              </a:extLst>
            </p:cNvPr>
            <p:cNvSpPr/>
            <p:nvPr/>
          </p:nvSpPr>
          <p:spPr>
            <a:xfrm>
              <a:off x="9108454" y="233958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61" name="Freeform: Shape 360">
              <a:extLst>
                <a:ext uri="{FF2B5EF4-FFF2-40B4-BE49-F238E27FC236}">
                  <a16:creationId xmlns:a16="http://schemas.microsoft.com/office/drawing/2014/main" id="{B44BEBC0-5338-43C0-BC4A-8E7303FB1CE7}"/>
                </a:ext>
              </a:extLst>
            </p:cNvPr>
            <p:cNvSpPr/>
            <p:nvPr/>
          </p:nvSpPr>
          <p:spPr>
            <a:xfrm>
              <a:off x="9131429"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62" name="Freeform: Shape 361">
              <a:extLst>
                <a:ext uri="{FF2B5EF4-FFF2-40B4-BE49-F238E27FC236}">
                  <a16:creationId xmlns:a16="http://schemas.microsoft.com/office/drawing/2014/main" id="{8AB74D4A-A73D-4E2F-8F0B-B6473EB2E98D}"/>
                </a:ext>
              </a:extLst>
            </p:cNvPr>
            <p:cNvSpPr/>
            <p:nvPr/>
          </p:nvSpPr>
          <p:spPr>
            <a:xfrm>
              <a:off x="9165891"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63" name="Freeform: Shape 362">
              <a:extLst>
                <a:ext uri="{FF2B5EF4-FFF2-40B4-BE49-F238E27FC236}">
                  <a16:creationId xmlns:a16="http://schemas.microsoft.com/office/drawing/2014/main" id="{9A69F310-A375-47D0-BC38-FEFE3137BB2D}"/>
                </a:ext>
              </a:extLst>
            </p:cNvPr>
            <p:cNvSpPr/>
            <p:nvPr/>
          </p:nvSpPr>
          <p:spPr>
            <a:xfrm>
              <a:off x="9196524"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64" name="Freeform: Shape 363">
              <a:extLst>
                <a:ext uri="{FF2B5EF4-FFF2-40B4-BE49-F238E27FC236}">
                  <a16:creationId xmlns:a16="http://schemas.microsoft.com/office/drawing/2014/main" id="{D2B972F7-9C5A-4E4C-8A1C-746C3A091DCF}"/>
                </a:ext>
              </a:extLst>
            </p:cNvPr>
            <p:cNvSpPr/>
            <p:nvPr/>
          </p:nvSpPr>
          <p:spPr>
            <a:xfrm>
              <a:off x="9230986"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65" name="Freeform: Shape 364">
              <a:extLst>
                <a:ext uri="{FF2B5EF4-FFF2-40B4-BE49-F238E27FC236}">
                  <a16:creationId xmlns:a16="http://schemas.microsoft.com/office/drawing/2014/main" id="{976047FF-C17C-4637-A384-4B0D5F6E3678}"/>
                </a:ext>
              </a:extLst>
            </p:cNvPr>
            <p:cNvSpPr/>
            <p:nvPr/>
          </p:nvSpPr>
          <p:spPr>
            <a:xfrm>
              <a:off x="946073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66" name="Freeform: Shape 365">
              <a:extLst>
                <a:ext uri="{FF2B5EF4-FFF2-40B4-BE49-F238E27FC236}">
                  <a16:creationId xmlns:a16="http://schemas.microsoft.com/office/drawing/2014/main" id="{49B8C671-613A-4BF8-B1BA-DE8CFC34AF34}"/>
                </a:ext>
              </a:extLst>
            </p:cNvPr>
            <p:cNvSpPr/>
            <p:nvPr/>
          </p:nvSpPr>
          <p:spPr>
            <a:xfrm>
              <a:off x="950668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67" name="Freeform: Shape 366">
              <a:extLst>
                <a:ext uri="{FF2B5EF4-FFF2-40B4-BE49-F238E27FC236}">
                  <a16:creationId xmlns:a16="http://schemas.microsoft.com/office/drawing/2014/main" id="{6F4A2B21-79E7-42CD-AA50-CAC9697F60FD}"/>
                </a:ext>
              </a:extLst>
            </p:cNvPr>
            <p:cNvSpPr/>
            <p:nvPr/>
          </p:nvSpPr>
          <p:spPr>
            <a:xfrm>
              <a:off x="9108454" y="248892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68" name="Freeform: Shape 367">
              <a:extLst>
                <a:ext uri="{FF2B5EF4-FFF2-40B4-BE49-F238E27FC236}">
                  <a16:creationId xmlns:a16="http://schemas.microsoft.com/office/drawing/2014/main" id="{5465431F-80D7-4E19-B49C-C4058A1F4069}"/>
                </a:ext>
              </a:extLst>
            </p:cNvPr>
            <p:cNvSpPr/>
            <p:nvPr/>
          </p:nvSpPr>
          <p:spPr>
            <a:xfrm>
              <a:off x="9131429"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69" name="Freeform: Shape 368">
              <a:extLst>
                <a:ext uri="{FF2B5EF4-FFF2-40B4-BE49-F238E27FC236}">
                  <a16:creationId xmlns:a16="http://schemas.microsoft.com/office/drawing/2014/main" id="{44645C6C-CAD4-4FCD-960B-9EC0C16C452D}"/>
                </a:ext>
              </a:extLst>
            </p:cNvPr>
            <p:cNvSpPr/>
            <p:nvPr/>
          </p:nvSpPr>
          <p:spPr>
            <a:xfrm>
              <a:off x="9165891"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70" name="Freeform: Shape 369">
              <a:extLst>
                <a:ext uri="{FF2B5EF4-FFF2-40B4-BE49-F238E27FC236}">
                  <a16:creationId xmlns:a16="http://schemas.microsoft.com/office/drawing/2014/main" id="{75B37EE5-7CF9-41BD-B04E-98939B0D5CB6}"/>
                </a:ext>
              </a:extLst>
            </p:cNvPr>
            <p:cNvSpPr/>
            <p:nvPr/>
          </p:nvSpPr>
          <p:spPr>
            <a:xfrm>
              <a:off x="9196524"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71" name="Freeform: Shape 370">
              <a:extLst>
                <a:ext uri="{FF2B5EF4-FFF2-40B4-BE49-F238E27FC236}">
                  <a16:creationId xmlns:a16="http://schemas.microsoft.com/office/drawing/2014/main" id="{48AF5486-4B9A-458F-8107-2E8FCF6063BB}"/>
                </a:ext>
              </a:extLst>
            </p:cNvPr>
            <p:cNvSpPr/>
            <p:nvPr/>
          </p:nvSpPr>
          <p:spPr>
            <a:xfrm>
              <a:off x="9230986"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72" name="Freeform: Shape 371">
              <a:extLst>
                <a:ext uri="{FF2B5EF4-FFF2-40B4-BE49-F238E27FC236}">
                  <a16:creationId xmlns:a16="http://schemas.microsoft.com/office/drawing/2014/main" id="{EA6E2A87-36DA-422A-BC65-F5C3285B8C12}"/>
                </a:ext>
              </a:extLst>
            </p:cNvPr>
            <p:cNvSpPr/>
            <p:nvPr/>
          </p:nvSpPr>
          <p:spPr>
            <a:xfrm>
              <a:off x="946073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73" name="Freeform: Shape 372">
              <a:extLst>
                <a:ext uri="{FF2B5EF4-FFF2-40B4-BE49-F238E27FC236}">
                  <a16:creationId xmlns:a16="http://schemas.microsoft.com/office/drawing/2014/main" id="{8593ADFF-0D23-44DE-9FC0-8241FFE03310}"/>
                </a:ext>
              </a:extLst>
            </p:cNvPr>
            <p:cNvSpPr/>
            <p:nvPr/>
          </p:nvSpPr>
          <p:spPr>
            <a:xfrm>
              <a:off x="950668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74" name="Freeform: Shape 373">
              <a:extLst>
                <a:ext uri="{FF2B5EF4-FFF2-40B4-BE49-F238E27FC236}">
                  <a16:creationId xmlns:a16="http://schemas.microsoft.com/office/drawing/2014/main" id="{ACD5D780-9A84-4EAD-82BD-6E576A7DFF42}"/>
                </a:ext>
              </a:extLst>
            </p:cNvPr>
            <p:cNvSpPr/>
            <p:nvPr/>
          </p:nvSpPr>
          <p:spPr>
            <a:xfrm>
              <a:off x="9108454" y="2642087"/>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36"/>
            </a:p>
          </p:txBody>
        </p:sp>
        <p:sp>
          <p:nvSpPr>
            <p:cNvPr id="375" name="Freeform: Shape 374">
              <a:extLst>
                <a:ext uri="{FF2B5EF4-FFF2-40B4-BE49-F238E27FC236}">
                  <a16:creationId xmlns:a16="http://schemas.microsoft.com/office/drawing/2014/main" id="{F6D5BC8C-6B0F-4B1B-8FA9-FD077B91D424}"/>
                </a:ext>
              </a:extLst>
            </p:cNvPr>
            <p:cNvSpPr/>
            <p:nvPr/>
          </p:nvSpPr>
          <p:spPr>
            <a:xfrm>
              <a:off x="9131429"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76" name="Freeform: Shape 375">
              <a:extLst>
                <a:ext uri="{FF2B5EF4-FFF2-40B4-BE49-F238E27FC236}">
                  <a16:creationId xmlns:a16="http://schemas.microsoft.com/office/drawing/2014/main" id="{26ED30F5-9AE9-469B-B171-BE3E67978DB9}"/>
                </a:ext>
              </a:extLst>
            </p:cNvPr>
            <p:cNvSpPr/>
            <p:nvPr/>
          </p:nvSpPr>
          <p:spPr>
            <a:xfrm>
              <a:off x="9165891"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77" name="Freeform: Shape 376">
              <a:extLst>
                <a:ext uri="{FF2B5EF4-FFF2-40B4-BE49-F238E27FC236}">
                  <a16:creationId xmlns:a16="http://schemas.microsoft.com/office/drawing/2014/main" id="{12A83750-B943-4BC6-9C64-C3C8C7F5F572}"/>
                </a:ext>
              </a:extLst>
            </p:cNvPr>
            <p:cNvSpPr/>
            <p:nvPr/>
          </p:nvSpPr>
          <p:spPr>
            <a:xfrm>
              <a:off x="9196524"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78" name="Freeform: Shape 377">
              <a:extLst>
                <a:ext uri="{FF2B5EF4-FFF2-40B4-BE49-F238E27FC236}">
                  <a16:creationId xmlns:a16="http://schemas.microsoft.com/office/drawing/2014/main" id="{28090948-4C5F-4619-A4E4-F5430149FCC4}"/>
                </a:ext>
              </a:extLst>
            </p:cNvPr>
            <p:cNvSpPr/>
            <p:nvPr/>
          </p:nvSpPr>
          <p:spPr>
            <a:xfrm>
              <a:off x="9230986"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36"/>
            </a:p>
          </p:txBody>
        </p:sp>
        <p:sp>
          <p:nvSpPr>
            <p:cNvPr id="379" name="Freeform: Shape 378">
              <a:extLst>
                <a:ext uri="{FF2B5EF4-FFF2-40B4-BE49-F238E27FC236}">
                  <a16:creationId xmlns:a16="http://schemas.microsoft.com/office/drawing/2014/main" id="{90CD2C70-58F9-4A08-97D5-91C924270FCC}"/>
                </a:ext>
              </a:extLst>
            </p:cNvPr>
            <p:cNvSpPr/>
            <p:nvPr/>
          </p:nvSpPr>
          <p:spPr>
            <a:xfrm>
              <a:off x="946073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36"/>
            </a:p>
          </p:txBody>
        </p:sp>
        <p:sp>
          <p:nvSpPr>
            <p:cNvPr id="380" name="Freeform: Shape 379">
              <a:extLst>
                <a:ext uri="{FF2B5EF4-FFF2-40B4-BE49-F238E27FC236}">
                  <a16:creationId xmlns:a16="http://schemas.microsoft.com/office/drawing/2014/main" id="{A86AF8D8-29D0-47A4-8145-F10D5525FA3A}"/>
                </a:ext>
              </a:extLst>
            </p:cNvPr>
            <p:cNvSpPr/>
            <p:nvPr/>
          </p:nvSpPr>
          <p:spPr>
            <a:xfrm>
              <a:off x="950668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36"/>
            </a:p>
          </p:txBody>
        </p:sp>
        <p:sp>
          <p:nvSpPr>
            <p:cNvPr id="381" name="Freeform: Shape 380">
              <a:extLst>
                <a:ext uri="{FF2B5EF4-FFF2-40B4-BE49-F238E27FC236}">
                  <a16:creationId xmlns:a16="http://schemas.microsoft.com/office/drawing/2014/main" id="{AF989642-4BE4-4520-BBE4-1C1020F62871}"/>
                </a:ext>
              </a:extLst>
            </p:cNvPr>
            <p:cNvSpPr/>
            <p:nvPr/>
          </p:nvSpPr>
          <p:spPr>
            <a:xfrm>
              <a:off x="7825690" y="2201735"/>
              <a:ext cx="2450652" cy="918995"/>
            </a:xfrm>
            <a:custGeom>
              <a:avLst/>
              <a:gdLst>
                <a:gd name="connsiteX0" fmla="*/ 2209736 w 2450652"/>
                <a:gd name="connsiteY0" fmla="*/ 567033 h 918994"/>
                <a:gd name="connsiteX1" fmla="*/ 2152298 w 2450652"/>
                <a:gd name="connsiteY1" fmla="*/ 578520 h 918994"/>
                <a:gd name="connsiteX2" fmla="*/ 2152298 w 2450652"/>
                <a:gd name="connsiteY2" fmla="*/ 567033 h 918994"/>
                <a:gd name="connsiteX3" fmla="*/ 1884258 w 2450652"/>
                <a:gd name="connsiteY3" fmla="*/ 298993 h 918994"/>
                <a:gd name="connsiteX4" fmla="*/ 1616218 w 2450652"/>
                <a:gd name="connsiteY4" fmla="*/ 544058 h 918994"/>
                <a:gd name="connsiteX5" fmla="*/ 1470711 w 2450652"/>
                <a:gd name="connsiteY5" fmla="*/ 471304 h 918994"/>
                <a:gd name="connsiteX6" fmla="*/ 1397957 w 2450652"/>
                <a:gd name="connsiteY6" fmla="*/ 486621 h 918994"/>
                <a:gd name="connsiteX7" fmla="*/ 1332861 w 2450652"/>
                <a:gd name="connsiteY7" fmla="*/ 459817 h 918994"/>
                <a:gd name="connsiteX8" fmla="*/ 1263937 w 2450652"/>
                <a:gd name="connsiteY8" fmla="*/ 490450 h 918994"/>
                <a:gd name="connsiteX9" fmla="*/ 1263937 w 2450652"/>
                <a:gd name="connsiteY9" fmla="*/ 475133 h 918994"/>
                <a:gd name="connsiteX10" fmla="*/ 1083967 w 2450652"/>
                <a:gd name="connsiteY10" fmla="*/ 295163 h 918994"/>
                <a:gd name="connsiteX11" fmla="*/ 926972 w 2450652"/>
                <a:gd name="connsiteY11" fmla="*/ 387063 h 918994"/>
                <a:gd name="connsiteX12" fmla="*/ 926972 w 2450652"/>
                <a:gd name="connsiteY12" fmla="*/ 387063 h 918994"/>
                <a:gd name="connsiteX13" fmla="*/ 655103 w 2450652"/>
                <a:gd name="connsiteY13" fmla="*/ 115193 h 918994"/>
                <a:gd name="connsiteX14" fmla="*/ 383234 w 2450652"/>
                <a:gd name="connsiteY14" fmla="*/ 387063 h 918994"/>
                <a:gd name="connsiteX15" fmla="*/ 387063 w 2450652"/>
                <a:gd name="connsiteY15" fmla="*/ 440671 h 918994"/>
                <a:gd name="connsiteX16" fmla="*/ 260701 w 2450652"/>
                <a:gd name="connsiteY16" fmla="*/ 364088 h 918994"/>
                <a:gd name="connsiteX17" fmla="*/ 115193 w 2450652"/>
                <a:gd name="connsiteY17" fmla="*/ 509596 h 918994"/>
                <a:gd name="connsiteX18" fmla="*/ 260701 w 2450652"/>
                <a:gd name="connsiteY18" fmla="*/ 655103 h 918994"/>
                <a:gd name="connsiteX19" fmla="*/ 655103 w 2450652"/>
                <a:gd name="connsiteY19" fmla="*/ 655103 h 918994"/>
                <a:gd name="connsiteX20" fmla="*/ 1083967 w 2450652"/>
                <a:gd name="connsiteY20" fmla="*/ 655103 h 918994"/>
                <a:gd name="connsiteX21" fmla="*/ 1290741 w 2450652"/>
                <a:gd name="connsiteY21" fmla="*/ 655103 h 918994"/>
                <a:gd name="connsiteX22" fmla="*/ 1474540 w 2450652"/>
                <a:gd name="connsiteY22" fmla="*/ 835073 h 918994"/>
                <a:gd name="connsiteX23" fmla="*/ 2213565 w 2450652"/>
                <a:gd name="connsiteY23" fmla="*/ 835073 h 918994"/>
                <a:gd name="connsiteX24" fmla="*/ 2347585 w 2450652"/>
                <a:gd name="connsiteY24" fmla="*/ 701053 h 918994"/>
                <a:gd name="connsiteX25" fmla="*/ 2209736 w 2450652"/>
                <a:gd name="connsiteY25" fmla="*/ 56703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450652" h="918994">
                  <a:moveTo>
                    <a:pt x="2209736" y="567033"/>
                  </a:moveTo>
                  <a:cubicBezTo>
                    <a:pt x="2190590" y="567033"/>
                    <a:pt x="2171444" y="570862"/>
                    <a:pt x="2152298" y="578520"/>
                  </a:cubicBezTo>
                  <a:cubicBezTo>
                    <a:pt x="2152298" y="574691"/>
                    <a:pt x="2152298" y="570862"/>
                    <a:pt x="2152298" y="567033"/>
                  </a:cubicBezTo>
                  <a:cubicBezTo>
                    <a:pt x="2152298" y="417696"/>
                    <a:pt x="2033595" y="298993"/>
                    <a:pt x="1884258" y="298993"/>
                  </a:cubicBezTo>
                  <a:cubicBezTo>
                    <a:pt x="1742580" y="298993"/>
                    <a:pt x="1627706" y="406209"/>
                    <a:pt x="1616218" y="544058"/>
                  </a:cubicBezTo>
                  <a:cubicBezTo>
                    <a:pt x="1581756" y="498108"/>
                    <a:pt x="1528148" y="471304"/>
                    <a:pt x="1470711" y="471304"/>
                  </a:cubicBezTo>
                  <a:cubicBezTo>
                    <a:pt x="1443907" y="471304"/>
                    <a:pt x="1420932" y="475133"/>
                    <a:pt x="1397957" y="486621"/>
                  </a:cubicBezTo>
                  <a:cubicBezTo>
                    <a:pt x="1378811" y="471304"/>
                    <a:pt x="1355836" y="459817"/>
                    <a:pt x="1332861" y="459817"/>
                  </a:cubicBezTo>
                  <a:cubicBezTo>
                    <a:pt x="1306057" y="459817"/>
                    <a:pt x="1279253" y="471304"/>
                    <a:pt x="1263937" y="490450"/>
                  </a:cubicBezTo>
                  <a:cubicBezTo>
                    <a:pt x="1263937" y="486621"/>
                    <a:pt x="1263937" y="482792"/>
                    <a:pt x="1263937" y="475133"/>
                  </a:cubicBezTo>
                  <a:cubicBezTo>
                    <a:pt x="1263937" y="375575"/>
                    <a:pt x="1183525" y="295163"/>
                    <a:pt x="1083967" y="295163"/>
                  </a:cubicBezTo>
                  <a:cubicBezTo>
                    <a:pt x="1018872" y="295163"/>
                    <a:pt x="957605" y="329626"/>
                    <a:pt x="926972" y="387063"/>
                  </a:cubicBezTo>
                  <a:cubicBezTo>
                    <a:pt x="926972" y="387063"/>
                    <a:pt x="926972" y="387063"/>
                    <a:pt x="926972" y="387063"/>
                  </a:cubicBezTo>
                  <a:cubicBezTo>
                    <a:pt x="926972" y="237726"/>
                    <a:pt x="804440" y="115193"/>
                    <a:pt x="655103" y="115193"/>
                  </a:cubicBezTo>
                  <a:cubicBezTo>
                    <a:pt x="505766" y="115193"/>
                    <a:pt x="383234" y="237726"/>
                    <a:pt x="383234" y="387063"/>
                  </a:cubicBezTo>
                  <a:cubicBezTo>
                    <a:pt x="383234" y="406209"/>
                    <a:pt x="383234" y="425354"/>
                    <a:pt x="387063" y="440671"/>
                  </a:cubicBezTo>
                  <a:cubicBezTo>
                    <a:pt x="360259" y="394721"/>
                    <a:pt x="314309" y="364088"/>
                    <a:pt x="260701" y="364088"/>
                  </a:cubicBezTo>
                  <a:cubicBezTo>
                    <a:pt x="180289" y="364088"/>
                    <a:pt x="115193" y="429183"/>
                    <a:pt x="115193" y="509596"/>
                  </a:cubicBezTo>
                  <a:cubicBezTo>
                    <a:pt x="115193" y="590008"/>
                    <a:pt x="180289" y="655103"/>
                    <a:pt x="260701" y="655103"/>
                  </a:cubicBezTo>
                  <a:lnTo>
                    <a:pt x="655103" y="655103"/>
                  </a:lnTo>
                  <a:lnTo>
                    <a:pt x="1083967" y="655103"/>
                  </a:lnTo>
                  <a:lnTo>
                    <a:pt x="1290741" y="655103"/>
                  </a:lnTo>
                  <a:cubicBezTo>
                    <a:pt x="1290741" y="754661"/>
                    <a:pt x="1374982" y="835073"/>
                    <a:pt x="1474540" y="835073"/>
                  </a:cubicBezTo>
                  <a:lnTo>
                    <a:pt x="2213565" y="835073"/>
                  </a:lnTo>
                  <a:cubicBezTo>
                    <a:pt x="2286319" y="835073"/>
                    <a:pt x="2347585" y="773807"/>
                    <a:pt x="2347585" y="701053"/>
                  </a:cubicBezTo>
                  <a:cubicBezTo>
                    <a:pt x="2343756" y="628299"/>
                    <a:pt x="2282489" y="567033"/>
                    <a:pt x="2209736" y="567033"/>
                  </a:cubicBezTo>
                </a:path>
              </a:pathLst>
            </a:custGeom>
            <a:solidFill>
              <a:srgbClr val="FFFFFF"/>
            </a:solidFill>
            <a:ln w="38206" cap="flat">
              <a:noFill/>
              <a:prstDash val="solid"/>
              <a:miter/>
            </a:ln>
          </p:spPr>
          <p:txBody>
            <a:bodyPr rtlCol="0" anchor="ctr"/>
            <a:lstStyle/>
            <a:p>
              <a:endParaRPr lang="en-US" sz="1836"/>
            </a:p>
          </p:txBody>
        </p:sp>
        <p:sp>
          <p:nvSpPr>
            <p:cNvPr id="382" name="Freeform: Shape 381">
              <a:extLst>
                <a:ext uri="{FF2B5EF4-FFF2-40B4-BE49-F238E27FC236}">
                  <a16:creationId xmlns:a16="http://schemas.microsoft.com/office/drawing/2014/main" id="{EE31705A-E2AA-41E5-9F75-1A9BBCBC329B}"/>
                </a:ext>
              </a:extLst>
            </p:cNvPr>
            <p:cNvSpPr/>
            <p:nvPr/>
          </p:nvSpPr>
          <p:spPr>
            <a:xfrm>
              <a:off x="7871640" y="3105413"/>
              <a:ext cx="1378492" cy="918995"/>
            </a:xfrm>
            <a:custGeom>
              <a:avLst/>
              <a:gdLst>
                <a:gd name="connsiteX0" fmla="*/ 115193 w 1378492"/>
                <a:gd name="connsiteY0" fmla="*/ 115193 h 918994"/>
                <a:gd name="connsiteX1" fmla="*/ 115193 w 1378492"/>
                <a:gd name="connsiteY1" fmla="*/ 815927 h 918994"/>
                <a:gd name="connsiteX2" fmla="*/ 528741 w 1378492"/>
                <a:gd name="connsiteY2" fmla="*/ 815927 h 918994"/>
                <a:gd name="connsiteX3" fmla="*/ 838902 w 1378492"/>
                <a:gd name="connsiteY3" fmla="*/ 708711 h 918994"/>
                <a:gd name="connsiteX4" fmla="*/ 1149063 w 1378492"/>
                <a:gd name="connsiteY4" fmla="*/ 815927 h 918994"/>
                <a:gd name="connsiteX5" fmla="*/ 1279253 w 1378492"/>
                <a:gd name="connsiteY5" fmla="*/ 815927 h 918994"/>
                <a:gd name="connsiteX6" fmla="*/ 1279253 w 1378492"/>
                <a:gd name="connsiteY6" fmla="*/ 115193 h 918994"/>
                <a:gd name="connsiteX7" fmla="*/ 115193 w 1378492"/>
                <a:gd name="connsiteY7" fmla="*/ 11519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8492" h="918994">
                  <a:moveTo>
                    <a:pt x="115193" y="115193"/>
                  </a:moveTo>
                  <a:lnTo>
                    <a:pt x="115193" y="815927"/>
                  </a:lnTo>
                  <a:lnTo>
                    <a:pt x="528741" y="815927"/>
                  </a:lnTo>
                  <a:cubicBezTo>
                    <a:pt x="612982" y="747002"/>
                    <a:pt x="724027" y="708711"/>
                    <a:pt x="838902" y="708711"/>
                  </a:cubicBezTo>
                  <a:cubicBezTo>
                    <a:pt x="957605" y="708711"/>
                    <a:pt x="1064821" y="750832"/>
                    <a:pt x="1149063" y="815927"/>
                  </a:cubicBezTo>
                  <a:lnTo>
                    <a:pt x="1279253" y="815927"/>
                  </a:lnTo>
                  <a:lnTo>
                    <a:pt x="1279253" y="115193"/>
                  </a:lnTo>
                  <a:lnTo>
                    <a:pt x="115193" y="115193"/>
                  </a:lnTo>
                  <a:close/>
                </a:path>
              </a:pathLst>
            </a:custGeom>
            <a:solidFill>
              <a:srgbClr val="1070C4"/>
            </a:solidFill>
            <a:ln w="38206" cap="flat">
              <a:noFill/>
              <a:prstDash val="solid"/>
              <a:miter/>
            </a:ln>
          </p:spPr>
          <p:txBody>
            <a:bodyPr rtlCol="0" anchor="ctr"/>
            <a:lstStyle/>
            <a:p>
              <a:endParaRPr lang="en-US" sz="1836"/>
            </a:p>
          </p:txBody>
        </p:sp>
        <p:sp>
          <p:nvSpPr>
            <p:cNvPr id="383" name="Freeform: Shape 382">
              <a:extLst>
                <a:ext uri="{FF2B5EF4-FFF2-40B4-BE49-F238E27FC236}">
                  <a16:creationId xmlns:a16="http://schemas.microsoft.com/office/drawing/2014/main" id="{DD87A5CD-63B8-4094-912E-A45264ED3B8B}"/>
                </a:ext>
              </a:extLst>
            </p:cNvPr>
            <p:cNvSpPr/>
            <p:nvPr/>
          </p:nvSpPr>
          <p:spPr>
            <a:xfrm>
              <a:off x="8621216" y="3105413"/>
              <a:ext cx="612663" cy="612663"/>
            </a:xfrm>
            <a:custGeom>
              <a:avLst/>
              <a:gdLst>
                <a:gd name="connsiteX0" fmla="*/ 115193 w 612663"/>
                <a:gd name="connsiteY0" fmla="*/ 115193 h 612663"/>
                <a:gd name="connsiteX1" fmla="*/ 528741 w 612663"/>
                <a:gd name="connsiteY1" fmla="*/ 528741 h 612663"/>
                <a:gd name="connsiteX2" fmla="*/ 528741 w 612663"/>
                <a:gd name="connsiteY2" fmla="*/ 115193 h 612663"/>
              </a:gdLst>
              <a:ahLst/>
              <a:cxnLst>
                <a:cxn ang="0">
                  <a:pos x="connsiteX0" y="connsiteY0"/>
                </a:cxn>
                <a:cxn ang="0">
                  <a:pos x="connsiteX1" y="connsiteY1"/>
                </a:cxn>
                <a:cxn ang="0">
                  <a:pos x="connsiteX2" y="connsiteY2"/>
                </a:cxn>
              </a:cxnLst>
              <a:rect l="l" t="t" r="r" b="b"/>
              <a:pathLst>
                <a:path w="612663" h="612663">
                  <a:moveTo>
                    <a:pt x="115193" y="115193"/>
                  </a:moveTo>
                  <a:lnTo>
                    <a:pt x="528741" y="528741"/>
                  </a:lnTo>
                  <a:lnTo>
                    <a:pt x="528741" y="115193"/>
                  </a:lnTo>
                  <a:close/>
                </a:path>
              </a:pathLst>
            </a:custGeom>
            <a:solidFill>
              <a:schemeClr val="accent1">
                <a:lumMod val="75000"/>
              </a:schemeClr>
            </a:solidFill>
            <a:ln w="38206" cap="flat">
              <a:noFill/>
              <a:prstDash val="solid"/>
              <a:miter/>
            </a:ln>
          </p:spPr>
          <p:txBody>
            <a:bodyPr rtlCol="0" anchor="ctr"/>
            <a:lstStyle/>
            <a:p>
              <a:endParaRPr lang="en-US" sz="1836"/>
            </a:p>
          </p:txBody>
        </p:sp>
        <p:sp>
          <p:nvSpPr>
            <p:cNvPr id="384" name="Freeform: Shape 383">
              <a:extLst>
                <a:ext uri="{FF2B5EF4-FFF2-40B4-BE49-F238E27FC236}">
                  <a16:creationId xmlns:a16="http://schemas.microsoft.com/office/drawing/2014/main" id="{46C63360-6C62-43F4-BEB4-01AE9F138FF8}"/>
                </a:ext>
              </a:extLst>
            </p:cNvPr>
            <p:cNvSpPr/>
            <p:nvPr/>
          </p:nvSpPr>
          <p:spPr>
            <a:xfrm>
              <a:off x="7948223" y="3147534"/>
              <a:ext cx="1225326" cy="842412"/>
            </a:xfrm>
            <a:custGeom>
              <a:avLst/>
              <a:gdLst>
                <a:gd name="connsiteX0" fmla="*/ 766148 w 1225326"/>
                <a:gd name="connsiteY0" fmla="*/ 666590 h 842411"/>
                <a:gd name="connsiteX1" fmla="*/ 1015042 w 1225326"/>
                <a:gd name="connsiteY1" fmla="*/ 731686 h 842411"/>
                <a:gd name="connsiteX2" fmla="*/ 1129917 w 1225326"/>
                <a:gd name="connsiteY2" fmla="*/ 731686 h 842411"/>
                <a:gd name="connsiteX3" fmla="*/ 1129917 w 1225326"/>
                <a:gd name="connsiteY3" fmla="*/ 115193 h 842411"/>
                <a:gd name="connsiteX4" fmla="*/ 115193 w 1225326"/>
                <a:gd name="connsiteY4" fmla="*/ 115193 h 842411"/>
                <a:gd name="connsiteX5" fmla="*/ 115193 w 1225326"/>
                <a:gd name="connsiteY5" fmla="*/ 735515 h 842411"/>
                <a:gd name="connsiteX6" fmla="*/ 513424 w 1225326"/>
                <a:gd name="connsiteY6" fmla="*/ 735515 h 842411"/>
                <a:gd name="connsiteX7" fmla="*/ 766148 w 1225326"/>
                <a:gd name="connsiteY7" fmla="*/ 666590 h 84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5326" h="842411">
                  <a:moveTo>
                    <a:pt x="766148" y="666590"/>
                  </a:moveTo>
                  <a:cubicBezTo>
                    <a:pt x="858047" y="666590"/>
                    <a:pt x="942289" y="689565"/>
                    <a:pt x="1015042" y="731686"/>
                  </a:cubicBezTo>
                  <a:lnTo>
                    <a:pt x="1129917" y="731686"/>
                  </a:lnTo>
                  <a:lnTo>
                    <a:pt x="1129917" y="115193"/>
                  </a:lnTo>
                  <a:lnTo>
                    <a:pt x="115193" y="115193"/>
                  </a:lnTo>
                  <a:lnTo>
                    <a:pt x="115193" y="735515"/>
                  </a:lnTo>
                  <a:lnTo>
                    <a:pt x="513424" y="735515"/>
                  </a:lnTo>
                  <a:cubicBezTo>
                    <a:pt x="590007" y="693395"/>
                    <a:pt x="674249" y="666590"/>
                    <a:pt x="766148" y="666590"/>
                  </a:cubicBezTo>
                </a:path>
              </a:pathLst>
            </a:custGeom>
            <a:solidFill>
              <a:srgbClr val="EDAC28"/>
            </a:solidFill>
            <a:ln w="38206" cap="flat">
              <a:noFill/>
              <a:prstDash val="solid"/>
              <a:miter/>
            </a:ln>
          </p:spPr>
          <p:txBody>
            <a:bodyPr rtlCol="0" anchor="ctr"/>
            <a:lstStyle/>
            <a:p>
              <a:endParaRPr lang="en-US" sz="1836"/>
            </a:p>
          </p:txBody>
        </p:sp>
        <p:sp>
          <p:nvSpPr>
            <p:cNvPr id="385" name="Freeform: Shape 384">
              <a:extLst>
                <a:ext uri="{FF2B5EF4-FFF2-40B4-BE49-F238E27FC236}">
                  <a16:creationId xmlns:a16="http://schemas.microsoft.com/office/drawing/2014/main" id="{544630B0-F18F-4FE5-81CE-4ED83342F6FF}"/>
                </a:ext>
              </a:extLst>
            </p:cNvPr>
            <p:cNvSpPr/>
            <p:nvPr/>
          </p:nvSpPr>
          <p:spPr>
            <a:xfrm>
              <a:off x="8909338" y="3806147"/>
              <a:ext cx="497789" cy="268040"/>
            </a:xfrm>
            <a:custGeom>
              <a:avLst/>
              <a:gdLst>
                <a:gd name="connsiteX0" fmla="*/ 115193 w 497788"/>
                <a:gd name="connsiteY0" fmla="*/ 115193 h 268040"/>
                <a:gd name="connsiteX1" fmla="*/ 184118 w 497788"/>
                <a:gd name="connsiteY1" fmla="*/ 180289 h 268040"/>
                <a:gd name="connsiteX2" fmla="*/ 371746 w 497788"/>
                <a:gd name="connsiteY2" fmla="*/ 180289 h 268040"/>
                <a:gd name="connsiteX3" fmla="*/ 413867 w 497788"/>
                <a:gd name="connsiteY3" fmla="*/ 138168 h 268040"/>
                <a:gd name="connsiteX4" fmla="*/ 413867 w 497788"/>
                <a:gd name="connsiteY4" fmla="*/ 115193 h 268040"/>
                <a:gd name="connsiteX5" fmla="*/ 115193 w 49778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7788" h="268040">
                  <a:moveTo>
                    <a:pt x="115193" y="115193"/>
                  </a:moveTo>
                  <a:cubicBezTo>
                    <a:pt x="138168" y="134339"/>
                    <a:pt x="161143" y="157314"/>
                    <a:pt x="184118" y="180289"/>
                  </a:cubicBezTo>
                  <a:lnTo>
                    <a:pt x="371746" y="180289"/>
                  </a:lnTo>
                  <a:cubicBezTo>
                    <a:pt x="394721" y="180289"/>
                    <a:pt x="413867" y="161143"/>
                    <a:pt x="413867" y="138168"/>
                  </a:cubicBezTo>
                  <a:lnTo>
                    <a:pt x="413867" y="115193"/>
                  </a:lnTo>
                  <a:lnTo>
                    <a:pt x="115193" y="115193"/>
                  </a:lnTo>
                  <a:close/>
                </a:path>
              </a:pathLst>
            </a:custGeom>
            <a:solidFill>
              <a:srgbClr val="09538F"/>
            </a:solidFill>
            <a:ln w="38206" cap="flat">
              <a:noFill/>
              <a:prstDash val="solid"/>
              <a:miter/>
            </a:ln>
          </p:spPr>
          <p:txBody>
            <a:bodyPr rtlCol="0" anchor="ctr"/>
            <a:lstStyle/>
            <a:p>
              <a:endParaRPr lang="en-US" sz="1836"/>
            </a:p>
          </p:txBody>
        </p:sp>
        <p:sp>
          <p:nvSpPr>
            <p:cNvPr id="386" name="Freeform: Shape 385">
              <a:extLst>
                <a:ext uri="{FF2B5EF4-FFF2-40B4-BE49-F238E27FC236}">
                  <a16:creationId xmlns:a16="http://schemas.microsoft.com/office/drawing/2014/main" id="{C42727CA-84B4-4134-923A-82E7E0FF380D}"/>
                </a:ext>
              </a:extLst>
            </p:cNvPr>
            <p:cNvSpPr/>
            <p:nvPr/>
          </p:nvSpPr>
          <p:spPr>
            <a:xfrm>
              <a:off x="7703158" y="3806147"/>
              <a:ext cx="804120" cy="268040"/>
            </a:xfrm>
            <a:custGeom>
              <a:avLst/>
              <a:gdLst>
                <a:gd name="connsiteX0" fmla="*/ 697223 w 804120"/>
                <a:gd name="connsiteY0" fmla="*/ 115193 h 268040"/>
                <a:gd name="connsiteX1" fmla="*/ 115193 w 804120"/>
                <a:gd name="connsiteY1" fmla="*/ 115193 h 268040"/>
                <a:gd name="connsiteX2" fmla="*/ 115193 w 804120"/>
                <a:gd name="connsiteY2" fmla="*/ 138168 h 268040"/>
                <a:gd name="connsiteX3" fmla="*/ 157314 w 804120"/>
                <a:gd name="connsiteY3" fmla="*/ 180289 h 268040"/>
                <a:gd name="connsiteX4" fmla="*/ 628299 w 804120"/>
                <a:gd name="connsiteY4" fmla="*/ 180289 h 268040"/>
                <a:gd name="connsiteX5" fmla="*/ 697223 w 804120"/>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4120" h="268040">
                  <a:moveTo>
                    <a:pt x="697223" y="115193"/>
                  </a:moveTo>
                  <a:lnTo>
                    <a:pt x="115193" y="115193"/>
                  </a:lnTo>
                  <a:lnTo>
                    <a:pt x="115193" y="138168"/>
                  </a:lnTo>
                  <a:cubicBezTo>
                    <a:pt x="115193" y="161143"/>
                    <a:pt x="134339" y="180289"/>
                    <a:pt x="157314" y="180289"/>
                  </a:cubicBezTo>
                  <a:lnTo>
                    <a:pt x="628299" y="180289"/>
                  </a:lnTo>
                  <a:cubicBezTo>
                    <a:pt x="651274" y="157314"/>
                    <a:pt x="674249" y="138168"/>
                    <a:pt x="697223" y="115193"/>
                  </a:cubicBezTo>
                </a:path>
              </a:pathLst>
            </a:custGeom>
            <a:solidFill>
              <a:srgbClr val="09538F"/>
            </a:solidFill>
            <a:ln w="38206" cap="flat">
              <a:noFill/>
              <a:prstDash val="solid"/>
              <a:miter/>
            </a:ln>
          </p:spPr>
          <p:txBody>
            <a:bodyPr rtlCol="0" anchor="ctr"/>
            <a:lstStyle/>
            <a:p>
              <a:endParaRPr lang="en-US" sz="1836"/>
            </a:p>
          </p:txBody>
        </p:sp>
        <p:sp>
          <p:nvSpPr>
            <p:cNvPr id="387" name="Freeform: Shape 386">
              <a:extLst>
                <a:ext uri="{FF2B5EF4-FFF2-40B4-BE49-F238E27FC236}">
                  <a16:creationId xmlns:a16="http://schemas.microsoft.com/office/drawing/2014/main" id="{8EBD1077-1C57-4390-842C-49ADEEB20269}"/>
                </a:ext>
              </a:extLst>
            </p:cNvPr>
            <p:cNvSpPr/>
            <p:nvPr/>
          </p:nvSpPr>
          <p:spPr>
            <a:xfrm>
              <a:off x="8580032" y="3201142"/>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36"/>
            </a:p>
          </p:txBody>
        </p:sp>
        <p:sp>
          <p:nvSpPr>
            <p:cNvPr id="388" name="Freeform: Shape 387">
              <a:extLst>
                <a:ext uri="{FF2B5EF4-FFF2-40B4-BE49-F238E27FC236}">
                  <a16:creationId xmlns:a16="http://schemas.microsoft.com/office/drawing/2014/main" id="{60B0E438-CFEC-4CB6-8523-D6776DD3F148}"/>
                </a:ext>
              </a:extLst>
            </p:cNvPr>
            <p:cNvSpPr/>
            <p:nvPr/>
          </p:nvSpPr>
          <p:spPr>
            <a:xfrm>
              <a:off x="8580032" y="3270067"/>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36"/>
            </a:p>
          </p:txBody>
        </p:sp>
        <p:sp>
          <p:nvSpPr>
            <p:cNvPr id="389" name="Freeform: Shape 388">
              <a:extLst>
                <a:ext uri="{FF2B5EF4-FFF2-40B4-BE49-F238E27FC236}">
                  <a16:creationId xmlns:a16="http://schemas.microsoft.com/office/drawing/2014/main" id="{98BB83DA-B95F-40CE-932D-6A02C2CF4D5C}"/>
                </a:ext>
              </a:extLst>
            </p:cNvPr>
            <p:cNvSpPr/>
            <p:nvPr/>
          </p:nvSpPr>
          <p:spPr>
            <a:xfrm>
              <a:off x="8580032" y="3338991"/>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36"/>
            </a:p>
          </p:txBody>
        </p:sp>
        <p:sp>
          <p:nvSpPr>
            <p:cNvPr id="390" name="Freeform: Shape 389">
              <a:extLst>
                <a:ext uri="{FF2B5EF4-FFF2-40B4-BE49-F238E27FC236}">
                  <a16:creationId xmlns:a16="http://schemas.microsoft.com/office/drawing/2014/main" id="{4581B1C1-ACC7-47D2-88AC-7B9EBA451C67}"/>
                </a:ext>
              </a:extLst>
            </p:cNvPr>
            <p:cNvSpPr/>
            <p:nvPr/>
          </p:nvSpPr>
          <p:spPr>
            <a:xfrm>
              <a:off x="8580032" y="3407916"/>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36"/>
            </a:p>
          </p:txBody>
        </p:sp>
        <p:sp>
          <p:nvSpPr>
            <p:cNvPr id="391" name="Freeform: Shape 390">
              <a:extLst>
                <a:ext uri="{FF2B5EF4-FFF2-40B4-BE49-F238E27FC236}">
                  <a16:creationId xmlns:a16="http://schemas.microsoft.com/office/drawing/2014/main" id="{95C56807-6D4D-4984-87D7-F0794B9255AE}"/>
                </a:ext>
              </a:extLst>
            </p:cNvPr>
            <p:cNvSpPr/>
            <p:nvPr/>
          </p:nvSpPr>
          <p:spPr>
            <a:xfrm>
              <a:off x="8580032" y="3476841"/>
              <a:ext cx="497789" cy="229749"/>
            </a:xfrm>
            <a:custGeom>
              <a:avLst/>
              <a:gdLst>
                <a:gd name="connsiteX0" fmla="*/ 115193 w 497788"/>
                <a:gd name="connsiteY0" fmla="*/ 115194 h 229748"/>
                <a:gd name="connsiteX1" fmla="*/ 410038 w 497788"/>
                <a:gd name="connsiteY1" fmla="*/ 115194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4"/>
                  </a:moveTo>
                  <a:lnTo>
                    <a:pt x="410038" y="115194"/>
                  </a:lnTo>
                  <a:lnTo>
                    <a:pt x="410038" y="141997"/>
                  </a:lnTo>
                  <a:lnTo>
                    <a:pt x="115193" y="141997"/>
                  </a:lnTo>
                  <a:close/>
                </a:path>
              </a:pathLst>
            </a:custGeom>
            <a:solidFill>
              <a:srgbClr val="C58D1F"/>
            </a:solidFill>
            <a:ln w="38206" cap="flat">
              <a:noFill/>
              <a:prstDash val="solid"/>
              <a:miter/>
            </a:ln>
          </p:spPr>
          <p:txBody>
            <a:bodyPr rtlCol="0" anchor="ctr"/>
            <a:lstStyle/>
            <a:p>
              <a:endParaRPr lang="en-US" sz="1836"/>
            </a:p>
          </p:txBody>
        </p:sp>
        <p:sp>
          <p:nvSpPr>
            <p:cNvPr id="392" name="Freeform: Shape 391">
              <a:extLst>
                <a:ext uri="{FF2B5EF4-FFF2-40B4-BE49-F238E27FC236}">
                  <a16:creationId xmlns:a16="http://schemas.microsoft.com/office/drawing/2014/main" id="{73528C74-6BAC-4385-AEAC-DE0FC4DB9C0F}"/>
                </a:ext>
              </a:extLst>
            </p:cNvPr>
            <p:cNvSpPr/>
            <p:nvPr/>
          </p:nvSpPr>
          <p:spPr>
            <a:xfrm>
              <a:off x="8580032" y="3545765"/>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36"/>
            </a:p>
          </p:txBody>
        </p:sp>
        <p:sp>
          <p:nvSpPr>
            <p:cNvPr id="393" name="Freeform: Shape 392">
              <a:extLst>
                <a:ext uri="{FF2B5EF4-FFF2-40B4-BE49-F238E27FC236}">
                  <a16:creationId xmlns:a16="http://schemas.microsoft.com/office/drawing/2014/main" id="{11256DAF-CBB1-4555-ABE5-05CAFB8F70B5}"/>
                </a:ext>
              </a:extLst>
            </p:cNvPr>
            <p:cNvSpPr/>
            <p:nvPr/>
          </p:nvSpPr>
          <p:spPr>
            <a:xfrm>
              <a:off x="8580032" y="3618519"/>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36"/>
            </a:p>
          </p:txBody>
        </p:sp>
        <p:sp>
          <p:nvSpPr>
            <p:cNvPr id="394" name="Freeform: Shape 393">
              <a:extLst>
                <a:ext uri="{FF2B5EF4-FFF2-40B4-BE49-F238E27FC236}">
                  <a16:creationId xmlns:a16="http://schemas.microsoft.com/office/drawing/2014/main" id="{EBE3FD5A-908A-4300-9519-60B9696E1F7B}"/>
                </a:ext>
              </a:extLst>
            </p:cNvPr>
            <p:cNvSpPr/>
            <p:nvPr/>
          </p:nvSpPr>
          <p:spPr>
            <a:xfrm>
              <a:off x="8587690" y="3687444"/>
              <a:ext cx="497789" cy="229749"/>
            </a:xfrm>
            <a:custGeom>
              <a:avLst/>
              <a:gdLst>
                <a:gd name="connsiteX0" fmla="*/ 126681 w 497788"/>
                <a:gd name="connsiteY0" fmla="*/ 126681 h 229748"/>
                <a:gd name="connsiteX1" fmla="*/ 245384 w 497788"/>
                <a:gd name="connsiteY1" fmla="*/ 141997 h 229748"/>
                <a:gd name="connsiteX2" fmla="*/ 410038 w 497788"/>
                <a:gd name="connsiteY2" fmla="*/ 141997 h 229748"/>
                <a:gd name="connsiteX3" fmla="*/ 410038 w 497788"/>
                <a:gd name="connsiteY3" fmla="*/ 115193 h 229748"/>
                <a:gd name="connsiteX4" fmla="*/ 115193 w 497788"/>
                <a:gd name="connsiteY4" fmla="*/ 115193 h 229748"/>
                <a:gd name="connsiteX5" fmla="*/ 115193 w 497788"/>
                <a:gd name="connsiteY5" fmla="*/ 130510 h 229748"/>
                <a:gd name="connsiteX6" fmla="*/ 126681 w 497788"/>
                <a:gd name="connsiteY6" fmla="*/ 126681 h 229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7788" h="229748">
                  <a:moveTo>
                    <a:pt x="126681" y="126681"/>
                  </a:moveTo>
                  <a:cubicBezTo>
                    <a:pt x="168802" y="126681"/>
                    <a:pt x="207093" y="130510"/>
                    <a:pt x="245384" y="141997"/>
                  </a:cubicBezTo>
                  <a:lnTo>
                    <a:pt x="410038" y="141997"/>
                  </a:lnTo>
                  <a:lnTo>
                    <a:pt x="410038" y="115193"/>
                  </a:lnTo>
                  <a:lnTo>
                    <a:pt x="115193" y="115193"/>
                  </a:lnTo>
                  <a:lnTo>
                    <a:pt x="115193" y="130510"/>
                  </a:lnTo>
                  <a:cubicBezTo>
                    <a:pt x="115193" y="126681"/>
                    <a:pt x="119023" y="126681"/>
                    <a:pt x="126681" y="126681"/>
                  </a:cubicBezTo>
                </a:path>
              </a:pathLst>
            </a:custGeom>
            <a:solidFill>
              <a:srgbClr val="C58D1F"/>
            </a:solidFill>
            <a:ln w="38206" cap="flat">
              <a:noFill/>
              <a:prstDash val="solid"/>
              <a:miter/>
            </a:ln>
          </p:spPr>
          <p:txBody>
            <a:bodyPr rtlCol="0" anchor="ctr"/>
            <a:lstStyle/>
            <a:p>
              <a:endParaRPr lang="en-US" sz="1836"/>
            </a:p>
          </p:txBody>
        </p:sp>
        <p:sp>
          <p:nvSpPr>
            <p:cNvPr id="395" name="Freeform: Shape 394">
              <a:extLst>
                <a:ext uri="{FF2B5EF4-FFF2-40B4-BE49-F238E27FC236}">
                  <a16:creationId xmlns:a16="http://schemas.microsoft.com/office/drawing/2014/main" id="{EBD7CAA4-C749-4DC5-943B-9124E0B1AED4}"/>
                </a:ext>
              </a:extLst>
            </p:cNvPr>
            <p:cNvSpPr/>
            <p:nvPr/>
          </p:nvSpPr>
          <p:spPr>
            <a:xfrm>
              <a:off x="8020977" y="3197313"/>
              <a:ext cx="459497" cy="459497"/>
            </a:xfrm>
            <a:custGeom>
              <a:avLst/>
              <a:gdLst>
                <a:gd name="connsiteX0" fmla="*/ 364088 w 459497"/>
                <a:gd name="connsiteY0" fmla="*/ 375575 h 459497"/>
                <a:gd name="connsiteX1" fmla="*/ 115193 w 459497"/>
                <a:gd name="connsiteY1" fmla="*/ 295163 h 459497"/>
                <a:gd name="connsiteX2" fmla="*/ 364088 w 459497"/>
                <a:gd name="connsiteY2" fmla="*/ 115193 h 459497"/>
                <a:gd name="connsiteX3" fmla="*/ 364088 w 459497"/>
                <a:gd name="connsiteY3" fmla="*/ 375575 h 459497"/>
              </a:gdLst>
              <a:ahLst/>
              <a:cxnLst>
                <a:cxn ang="0">
                  <a:pos x="connsiteX0" y="connsiteY0"/>
                </a:cxn>
                <a:cxn ang="0">
                  <a:pos x="connsiteX1" y="connsiteY1"/>
                </a:cxn>
                <a:cxn ang="0">
                  <a:pos x="connsiteX2" y="connsiteY2"/>
                </a:cxn>
                <a:cxn ang="0">
                  <a:pos x="connsiteX3" y="connsiteY3"/>
                </a:cxn>
              </a:cxnLst>
              <a:rect l="l" t="t" r="r" b="b"/>
              <a:pathLst>
                <a:path w="459497" h="459497">
                  <a:moveTo>
                    <a:pt x="364088" y="375575"/>
                  </a:moveTo>
                  <a:lnTo>
                    <a:pt x="115193" y="295163"/>
                  </a:lnTo>
                  <a:cubicBezTo>
                    <a:pt x="149656" y="187947"/>
                    <a:pt x="245384" y="115193"/>
                    <a:pt x="364088" y="115193"/>
                  </a:cubicBezTo>
                  <a:lnTo>
                    <a:pt x="364088" y="375575"/>
                  </a:lnTo>
                  <a:close/>
                </a:path>
              </a:pathLst>
            </a:custGeom>
            <a:solidFill>
              <a:srgbClr val="FFFFFF"/>
            </a:solidFill>
            <a:ln w="38206" cap="flat">
              <a:noFill/>
              <a:prstDash val="solid"/>
              <a:miter/>
            </a:ln>
          </p:spPr>
          <p:txBody>
            <a:bodyPr rtlCol="0" anchor="ctr"/>
            <a:lstStyle/>
            <a:p>
              <a:endParaRPr lang="en-US" sz="1836"/>
            </a:p>
          </p:txBody>
        </p:sp>
        <p:sp>
          <p:nvSpPr>
            <p:cNvPr id="396" name="Freeform: Shape 395">
              <a:extLst>
                <a:ext uri="{FF2B5EF4-FFF2-40B4-BE49-F238E27FC236}">
                  <a16:creationId xmlns:a16="http://schemas.microsoft.com/office/drawing/2014/main" id="{E5DE2A6F-FC17-4409-BB15-E2C2315624C5}"/>
                </a:ext>
              </a:extLst>
            </p:cNvPr>
            <p:cNvSpPr/>
            <p:nvPr/>
          </p:nvSpPr>
          <p:spPr>
            <a:xfrm>
              <a:off x="8021930" y="3456742"/>
              <a:ext cx="459497" cy="421206"/>
            </a:xfrm>
            <a:custGeom>
              <a:avLst/>
              <a:gdLst>
                <a:gd name="connsiteX0" fmla="*/ 364088 w 459497"/>
                <a:gd name="connsiteY0" fmla="*/ 115193 h 421205"/>
                <a:gd name="connsiteX1" fmla="*/ 210922 w 459497"/>
                <a:gd name="connsiteY1" fmla="*/ 325796 h 421205"/>
                <a:gd name="connsiteX2" fmla="*/ 115193 w 459497"/>
                <a:gd name="connsiteY2" fmla="*/ 195605 h 421205"/>
                <a:gd name="connsiteX3" fmla="*/ 364088 w 459497"/>
                <a:gd name="connsiteY3" fmla="*/ 115193 h 421205"/>
              </a:gdLst>
              <a:ahLst/>
              <a:cxnLst>
                <a:cxn ang="0">
                  <a:pos x="connsiteX0" y="connsiteY0"/>
                </a:cxn>
                <a:cxn ang="0">
                  <a:pos x="connsiteX1" y="connsiteY1"/>
                </a:cxn>
                <a:cxn ang="0">
                  <a:pos x="connsiteX2" y="connsiteY2"/>
                </a:cxn>
                <a:cxn ang="0">
                  <a:pos x="connsiteX3" y="connsiteY3"/>
                </a:cxn>
              </a:cxnLst>
              <a:rect l="l" t="t" r="r" b="b"/>
              <a:pathLst>
                <a:path w="459497" h="421205">
                  <a:moveTo>
                    <a:pt x="364088" y="115193"/>
                  </a:moveTo>
                  <a:lnTo>
                    <a:pt x="210922" y="325796"/>
                  </a:lnTo>
                  <a:cubicBezTo>
                    <a:pt x="164972" y="291334"/>
                    <a:pt x="134339" y="249214"/>
                    <a:pt x="115193" y="195605"/>
                  </a:cubicBezTo>
                  <a:lnTo>
                    <a:pt x="364088" y="115193"/>
                  </a:lnTo>
                  <a:close/>
                </a:path>
              </a:pathLst>
            </a:custGeom>
            <a:solidFill>
              <a:schemeClr val="accent3"/>
            </a:solidFill>
            <a:ln w="38206" cap="flat">
              <a:noFill/>
              <a:prstDash val="solid"/>
              <a:miter/>
            </a:ln>
          </p:spPr>
          <p:txBody>
            <a:bodyPr rtlCol="0" anchor="ctr"/>
            <a:lstStyle/>
            <a:p>
              <a:endParaRPr lang="en-US" sz="1836"/>
            </a:p>
          </p:txBody>
        </p:sp>
        <p:sp>
          <p:nvSpPr>
            <p:cNvPr id="397" name="Freeform: Shape 396">
              <a:extLst>
                <a:ext uri="{FF2B5EF4-FFF2-40B4-BE49-F238E27FC236}">
                  <a16:creationId xmlns:a16="http://schemas.microsoft.com/office/drawing/2014/main" id="{31AE8655-C955-4A48-8553-C31F20B90267}"/>
                </a:ext>
              </a:extLst>
            </p:cNvPr>
            <p:cNvSpPr/>
            <p:nvPr/>
          </p:nvSpPr>
          <p:spPr>
            <a:xfrm>
              <a:off x="8114782" y="3452930"/>
              <a:ext cx="612663" cy="459497"/>
            </a:xfrm>
            <a:custGeom>
              <a:avLst/>
              <a:gdLst>
                <a:gd name="connsiteX0" fmla="*/ 272188 w 612663"/>
                <a:gd name="connsiteY0" fmla="*/ 115193 h 459497"/>
                <a:gd name="connsiteX1" fmla="*/ 517254 w 612663"/>
                <a:gd name="connsiteY1" fmla="*/ 195605 h 459497"/>
                <a:gd name="connsiteX2" fmla="*/ 187947 w 612663"/>
                <a:gd name="connsiteY2" fmla="*/ 364088 h 459497"/>
                <a:gd name="connsiteX3" fmla="*/ 115193 w 612663"/>
                <a:gd name="connsiteY3" fmla="*/ 325796 h 459497"/>
                <a:gd name="connsiteX4" fmla="*/ 272188 w 612663"/>
                <a:gd name="connsiteY4" fmla="*/ 115193 h 459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2663" h="459497">
                  <a:moveTo>
                    <a:pt x="272188" y="115193"/>
                  </a:moveTo>
                  <a:lnTo>
                    <a:pt x="517254" y="195605"/>
                  </a:lnTo>
                  <a:cubicBezTo>
                    <a:pt x="471304" y="333455"/>
                    <a:pt x="325796" y="406208"/>
                    <a:pt x="187947" y="364088"/>
                  </a:cubicBezTo>
                  <a:cubicBezTo>
                    <a:pt x="161143" y="356429"/>
                    <a:pt x="138168" y="344942"/>
                    <a:pt x="115193" y="325796"/>
                  </a:cubicBezTo>
                  <a:lnTo>
                    <a:pt x="272188" y="115193"/>
                  </a:lnTo>
                  <a:close/>
                </a:path>
              </a:pathLst>
            </a:custGeom>
            <a:solidFill>
              <a:srgbClr val="1070C4"/>
            </a:solidFill>
            <a:ln w="38206" cap="flat">
              <a:noFill/>
              <a:prstDash val="solid"/>
              <a:miter/>
            </a:ln>
          </p:spPr>
          <p:txBody>
            <a:bodyPr rtlCol="0" anchor="ctr"/>
            <a:lstStyle/>
            <a:p>
              <a:endParaRPr lang="en-US" sz="1836"/>
            </a:p>
          </p:txBody>
        </p:sp>
        <p:sp>
          <p:nvSpPr>
            <p:cNvPr id="398" name="Freeform: Shape 397">
              <a:extLst>
                <a:ext uri="{FF2B5EF4-FFF2-40B4-BE49-F238E27FC236}">
                  <a16:creationId xmlns:a16="http://schemas.microsoft.com/office/drawing/2014/main" id="{35AE8F77-FC8B-4093-8780-C2FCA12145DA}"/>
                </a:ext>
              </a:extLst>
            </p:cNvPr>
            <p:cNvSpPr/>
            <p:nvPr/>
          </p:nvSpPr>
          <p:spPr>
            <a:xfrm>
              <a:off x="8266059" y="3197313"/>
              <a:ext cx="459497" cy="536080"/>
            </a:xfrm>
            <a:custGeom>
              <a:avLst/>
              <a:gdLst>
                <a:gd name="connsiteX0" fmla="*/ 115193 w 459497"/>
                <a:gd name="connsiteY0" fmla="*/ 375575 h 536080"/>
                <a:gd name="connsiteX1" fmla="*/ 115193 w 459497"/>
                <a:gd name="connsiteY1" fmla="*/ 115193 h 536080"/>
                <a:gd name="connsiteX2" fmla="*/ 375575 w 459497"/>
                <a:gd name="connsiteY2" fmla="*/ 375575 h 536080"/>
                <a:gd name="connsiteX3" fmla="*/ 364088 w 459497"/>
                <a:gd name="connsiteY3" fmla="*/ 455987 h 536080"/>
                <a:gd name="connsiteX4" fmla="*/ 115193 w 459497"/>
                <a:gd name="connsiteY4" fmla="*/ 375575 h 5360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497" h="536080">
                  <a:moveTo>
                    <a:pt x="115193" y="375575"/>
                  </a:moveTo>
                  <a:lnTo>
                    <a:pt x="115193" y="115193"/>
                  </a:lnTo>
                  <a:cubicBezTo>
                    <a:pt x="256872" y="115193"/>
                    <a:pt x="375575" y="230068"/>
                    <a:pt x="375575" y="375575"/>
                  </a:cubicBezTo>
                  <a:cubicBezTo>
                    <a:pt x="375575" y="402379"/>
                    <a:pt x="371746" y="429184"/>
                    <a:pt x="364088" y="455987"/>
                  </a:cubicBezTo>
                  <a:lnTo>
                    <a:pt x="115193" y="375575"/>
                  </a:lnTo>
                  <a:close/>
                </a:path>
              </a:pathLst>
            </a:custGeom>
            <a:solidFill>
              <a:schemeClr val="accent4"/>
            </a:solidFill>
            <a:ln w="38206" cap="flat">
              <a:noFill/>
              <a:prstDash val="solid"/>
              <a:miter/>
            </a:ln>
          </p:spPr>
          <p:txBody>
            <a:bodyPr rtlCol="0" anchor="ctr"/>
            <a:lstStyle/>
            <a:p>
              <a:endParaRPr lang="en-US" sz="1836"/>
            </a:p>
          </p:txBody>
        </p:sp>
        <p:sp>
          <p:nvSpPr>
            <p:cNvPr id="399" name="Freeform: Shape 398">
              <a:extLst>
                <a:ext uri="{FF2B5EF4-FFF2-40B4-BE49-F238E27FC236}">
                  <a16:creationId xmlns:a16="http://schemas.microsoft.com/office/drawing/2014/main" id="{C7B2655D-C465-4FD5-99C4-C5248F365601}"/>
                </a:ext>
              </a:extLst>
            </p:cNvPr>
            <p:cNvSpPr/>
            <p:nvPr/>
          </p:nvSpPr>
          <p:spPr>
            <a:xfrm>
              <a:off x="9602413" y="3898047"/>
              <a:ext cx="995578" cy="689246"/>
            </a:xfrm>
            <a:custGeom>
              <a:avLst/>
              <a:gdLst>
                <a:gd name="connsiteX0" fmla="*/ 115193 w 995577"/>
                <a:gd name="connsiteY0" fmla="*/ 115193 h 689246"/>
                <a:gd name="connsiteX1" fmla="*/ 115193 w 995577"/>
                <a:gd name="connsiteY1" fmla="*/ 578520 h 689246"/>
                <a:gd name="connsiteX2" fmla="*/ 168802 w 995577"/>
                <a:gd name="connsiteY2" fmla="*/ 578520 h 689246"/>
                <a:gd name="connsiteX3" fmla="*/ 310480 w 995577"/>
                <a:gd name="connsiteY3" fmla="*/ 544058 h 689246"/>
                <a:gd name="connsiteX4" fmla="*/ 452158 w 995577"/>
                <a:gd name="connsiteY4" fmla="*/ 578520 h 689246"/>
                <a:gd name="connsiteX5" fmla="*/ 888681 w 995577"/>
                <a:gd name="connsiteY5" fmla="*/ 578520 h 689246"/>
                <a:gd name="connsiteX6" fmla="*/ 888681 w 995577"/>
                <a:gd name="connsiteY6" fmla="*/ 115193 h 689246"/>
                <a:gd name="connsiteX7" fmla="*/ 115193 w 995577"/>
                <a:gd name="connsiteY7" fmla="*/ 115193 h 689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5577" h="689246">
                  <a:moveTo>
                    <a:pt x="115193" y="115193"/>
                  </a:moveTo>
                  <a:lnTo>
                    <a:pt x="115193" y="578520"/>
                  </a:lnTo>
                  <a:lnTo>
                    <a:pt x="168802" y="578520"/>
                  </a:lnTo>
                  <a:cubicBezTo>
                    <a:pt x="210922" y="555545"/>
                    <a:pt x="260701" y="544058"/>
                    <a:pt x="310480" y="544058"/>
                  </a:cubicBezTo>
                  <a:cubicBezTo>
                    <a:pt x="360259" y="544058"/>
                    <a:pt x="410038" y="555545"/>
                    <a:pt x="452158" y="578520"/>
                  </a:cubicBezTo>
                  <a:lnTo>
                    <a:pt x="888681" y="578520"/>
                  </a:lnTo>
                  <a:lnTo>
                    <a:pt x="888681" y="115193"/>
                  </a:lnTo>
                  <a:lnTo>
                    <a:pt x="115193" y="115193"/>
                  </a:lnTo>
                  <a:close/>
                </a:path>
              </a:pathLst>
            </a:custGeom>
            <a:solidFill>
              <a:srgbClr val="1070C4"/>
            </a:solidFill>
            <a:ln w="38206" cap="flat">
              <a:noFill/>
              <a:prstDash val="solid"/>
              <a:miter/>
            </a:ln>
          </p:spPr>
          <p:txBody>
            <a:bodyPr rtlCol="0" anchor="ctr"/>
            <a:lstStyle/>
            <a:p>
              <a:endParaRPr lang="en-US" sz="1836"/>
            </a:p>
          </p:txBody>
        </p:sp>
        <p:sp>
          <p:nvSpPr>
            <p:cNvPr id="400" name="Freeform: Shape 399">
              <a:extLst>
                <a:ext uri="{FF2B5EF4-FFF2-40B4-BE49-F238E27FC236}">
                  <a16:creationId xmlns:a16="http://schemas.microsoft.com/office/drawing/2014/main" id="{5AF0994F-82B5-421A-A200-5CB2E54F9728}"/>
                </a:ext>
              </a:extLst>
            </p:cNvPr>
            <p:cNvSpPr/>
            <p:nvPr/>
          </p:nvSpPr>
          <p:spPr>
            <a:xfrm>
              <a:off x="10096373" y="3898047"/>
              <a:ext cx="497789" cy="497789"/>
            </a:xfrm>
            <a:custGeom>
              <a:avLst/>
              <a:gdLst>
                <a:gd name="connsiteX0" fmla="*/ 115193 w 497788"/>
                <a:gd name="connsiteY0" fmla="*/ 115193 h 497788"/>
                <a:gd name="connsiteX1" fmla="*/ 390892 w 497788"/>
                <a:gd name="connsiteY1" fmla="*/ 387063 h 497788"/>
                <a:gd name="connsiteX2" fmla="*/ 390892 w 497788"/>
                <a:gd name="connsiteY2" fmla="*/ 115193 h 497788"/>
              </a:gdLst>
              <a:ahLst/>
              <a:cxnLst>
                <a:cxn ang="0">
                  <a:pos x="connsiteX0" y="connsiteY0"/>
                </a:cxn>
                <a:cxn ang="0">
                  <a:pos x="connsiteX1" y="connsiteY1"/>
                </a:cxn>
                <a:cxn ang="0">
                  <a:pos x="connsiteX2" y="connsiteY2"/>
                </a:cxn>
              </a:cxnLst>
              <a:rect l="l" t="t" r="r" b="b"/>
              <a:pathLst>
                <a:path w="497788" h="497788">
                  <a:moveTo>
                    <a:pt x="115193" y="115193"/>
                  </a:moveTo>
                  <a:lnTo>
                    <a:pt x="390892" y="387063"/>
                  </a:lnTo>
                  <a:lnTo>
                    <a:pt x="390892" y="115193"/>
                  </a:lnTo>
                  <a:close/>
                </a:path>
              </a:pathLst>
            </a:custGeom>
            <a:solidFill>
              <a:srgbClr val="1070C4"/>
            </a:solidFill>
            <a:ln w="38206" cap="flat">
              <a:noFill/>
              <a:prstDash val="solid"/>
              <a:miter/>
            </a:ln>
          </p:spPr>
          <p:txBody>
            <a:bodyPr rtlCol="0" anchor="ctr"/>
            <a:lstStyle/>
            <a:p>
              <a:endParaRPr lang="en-US" sz="1836"/>
            </a:p>
          </p:txBody>
        </p:sp>
        <p:sp>
          <p:nvSpPr>
            <p:cNvPr id="401" name="Freeform: Shape 400">
              <a:extLst>
                <a:ext uri="{FF2B5EF4-FFF2-40B4-BE49-F238E27FC236}">
                  <a16:creationId xmlns:a16="http://schemas.microsoft.com/office/drawing/2014/main" id="{545F793B-6DC8-433F-BCF6-B87167A66B19}"/>
                </a:ext>
              </a:extLst>
            </p:cNvPr>
            <p:cNvSpPr/>
            <p:nvPr/>
          </p:nvSpPr>
          <p:spPr>
            <a:xfrm>
              <a:off x="9487539" y="4357544"/>
              <a:ext cx="382914" cy="268040"/>
            </a:xfrm>
            <a:custGeom>
              <a:avLst/>
              <a:gdLst>
                <a:gd name="connsiteX0" fmla="*/ 279847 w 382914"/>
                <a:gd name="connsiteY0" fmla="*/ 115193 h 268040"/>
                <a:gd name="connsiteX1" fmla="*/ 115193 w 382914"/>
                <a:gd name="connsiteY1" fmla="*/ 115193 h 268040"/>
                <a:gd name="connsiteX2" fmla="*/ 115193 w 382914"/>
                <a:gd name="connsiteY2" fmla="*/ 130510 h 268040"/>
                <a:gd name="connsiteX3" fmla="*/ 145827 w 382914"/>
                <a:gd name="connsiteY3" fmla="*/ 161143 h 268040"/>
                <a:gd name="connsiteX4" fmla="*/ 214751 w 382914"/>
                <a:gd name="connsiteY4" fmla="*/ 161143 h 268040"/>
                <a:gd name="connsiteX5" fmla="*/ 279847 w 382914"/>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2914" h="268040">
                  <a:moveTo>
                    <a:pt x="279847" y="115193"/>
                  </a:moveTo>
                  <a:lnTo>
                    <a:pt x="115193" y="115193"/>
                  </a:lnTo>
                  <a:lnTo>
                    <a:pt x="115193" y="130510"/>
                  </a:lnTo>
                  <a:cubicBezTo>
                    <a:pt x="115193" y="145826"/>
                    <a:pt x="126681" y="161143"/>
                    <a:pt x="145827" y="161143"/>
                  </a:cubicBezTo>
                  <a:lnTo>
                    <a:pt x="214751" y="161143"/>
                  </a:lnTo>
                  <a:cubicBezTo>
                    <a:pt x="237726" y="141997"/>
                    <a:pt x="256872" y="126681"/>
                    <a:pt x="279847" y="115193"/>
                  </a:cubicBezTo>
                </a:path>
              </a:pathLst>
            </a:custGeom>
            <a:solidFill>
              <a:srgbClr val="09538F"/>
            </a:solidFill>
            <a:ln w="38206" cap="flat">
              <a:noFill/>
              <a:prstDash val="solid"/>
              <a:miter/>
            </a:ln>
          </p:spPr>
          <p:txBody>
            <a:bodyPr rtlCol="0" anchor="ctr"/>
            <a:lstStyle/>
            <a:p>
              <a:endParaRPr lang="en-US" sz="1836"/>
            </a:p>
          </p:txBody>
        </p:sp>
        <p:sp>
          <p:nvSpPr>
            <p:cNvPr id="402" name="Freeform: Shape 401">
              <a:extLst>
                <a:ext uri="{FF2B5EF4-FFF2-40B4-BE49-F238E27FC236}">
                  <a16:creationId xmlns:a16="http://schemas.microsoft.com/office/drawing/2014/main" id="{3135ABD0-BE3D-42FB-8FA6-D74E161D6E38}"/>
                </a:ext>
              </a:extLst>
            </p:cNvPr>
            <p:cNvSpPr/>
            <p:nvPr/>
          </p:nvSpPr>
          <p:spPr>
            <a:xfrm>
              <a:off x="9935549" y="4353715"/>
              <a:ext cx="765829" cy="268040"/>
            </a:xfrm>
            <a:custGeom>
              <a:avLst/>
              <a:gdLst>
                <a:gd name="connsiteX0" fmla="*/ 115193 w 765828"/>
                <a:gd name="connsiteY0" fmla="*/ 119023 h 268040"/>
                <a:gd name="connsiteX1" fmla="*/ 180289 w 765828"/>
                <a:gd name="connsiteY1" fmla="*/ 161143 h 268040"/>
                <a:gd name="connsiteX2" fmla="*/ 635957 w 765828"/>
                <a:gd name="connsiteY2" fmla="*/ 161143 h 268040"/>
                <a:gd name="connsiteX3" fmla="*/ 666590 w 765828"/>
                <a:gd name="connsiteY3" fmla="*/ 130510 h 268040"/>
                <a:gd name="connsiteX4" fmla="*/ 666590 w 765828"/>
                <a:gd name="connsiteY4" fmla="*/ 115193 h 268040"/>
                <a:gd name="connsiteX5" fmla="*/ 115193 w 76582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5828" h="268040">
                  <a:moveTo>
                    <a:pt x="115193" y="119023"/>
                  </a:moveTo>
                  <a:cubicBezTo>
                    <a:pt x="138168" y="130510"/>
                    <a:pt x="161143" y="145826"/>
                    <a:pt x="180289" y="161143"/>
                  </a:cubicBezTo>
                  <a:lnTo>
                    <a:pt x="635957" y="161143"/>
                  </a:lnTo>
                  <a:cubicBezTo>
                    <a:pt x="651274" y="161143"/>
                    <a:pt x="666590" y="149656"/>
                    <a:pt x="666590" y="130510"/>
                  </a:cubicBezTo>
                  <a:lnTo>
                    <a:pt x="666590" y="115193"/>
                  </a:lnTo>
                  <a:lnTo>
                    <a:pt x="115193" y="115193"/>
                  </a:lnTo>
                  <a:close/>
                </a:path>
              </a:pathLst>
            </a:custGeom>
            <a:solidFill>
              <a:srgbClr val="09538F"/>
            </a:solidFill>
            <a:ln w="38206" cap="flat">
              <a:noFill/>
              <a:prstDash val="solid"/>
              <a:miter/>
            </a:ln>
          </p:spPr>
          <p:txBody>
            <a:bodyPr rtlCol="0" anchor="ctr"/>
            <a:lstStyle/>
            <a:p>
              <a:endParaRPr lang="en-US" sz="1836"/>
            </a:p>
          </p:txBody>
        </p:sp>
        <p:sp>
          <p:nvSpPr>
            <p:cNvPr id="403" name="Freeform: Shape 402">
              <a:extLst>
                <a:ext uri="{FF2B5EF4-FFF2-40B4-BE49-F238E27FC236}">
                  <a16:creationId xmlns:a16="http://schemas.microsoft.com/office/drawing/2014/main" id="{443F6F5D-0ED1-4089-9C7F-1244458D96B4}"/>
                </a:ext>
              </a:extLst>
            </p:cNvPr>
            <p:cNvSpPr/>
            <p:nvPr/>
          </p:nvSpPr>
          <p:spPr>
            <a:xfrm>
              <a:off x="9510514" y="1792017"/>
              <a:ext cx="1033869" cy="2756985"/>
            </a:xfrm>
            <a:custGeom>
              <a:avLst/>
              <a:gdLst>
                <a:gd name="connsiteX0" fmla="*/ 582349 w 1033869"/>
                <a:gd name="connsiteY0" fmla="*/ 2248027 h 2756984"/>
                <a:gd name="connsiteX1" fmla="*/ 582349 w 1033869"/>
                <a:gd name="connsiteY1" fmla="*/ 287505 h 2756984"/>
                <a:gd name="connsiteX2" fmla="*/ 410038 w 1033869"/>
                <a:gd name="connsiteY2" fmla="*/ 115193 h 2756984"/>
                <a:gd name="connsiteX3" fmla="*/ 130510 w 1033869"/>
                <a:gd name="connsiteY3" fmla="*/ 115193 h 2756984"/>
                <a:gd name="connsiteX4" fmla="*/ 115193 w 1033869"/>
                <a:gd name="connsiteY4" fmla="*/ 130510 h 2756984"/>
                <a:gd name="connsiteX5" fmla="*/ 130510 w 1033869"/>
                <a:gd name="connsiteY5" fmla="*/ 145827 h 2756984"/>
                <a:gd name="connsiteX6" fmla="*/ 410038 w 1033869"/>
                <a:gd name="connsiteY6" fmla="*/ 145827 h 2756984"/>
                <a:gd name="connsiteX7" fmla="*/ 555545 w 1033869"/>
                <a:gd name="connsiteY7" fmla="*/ 291334 h 2756984"/>
                <a:gd name="connsiteX8" fmla="*/ 555545 w 1033869"/>
                <a:gd name="connsiteY8" fmla="*/ 2248027 h 2756984"/>
                <a:gd name="connsiteX9" fmla="*/ 260701 w 1033869"/>
                <a:gd name="connsiteY9" fmla="*/ 2248027 h 2756984"/>
                <a:gd name="connsiteX10" fmla="*/ 260701 w 1033869"/>
                <a:gd name="connsiteY10" fmla="*/ 2657746 h 2756984"/>
                <a:gd name="connsiteX11" fmla="*/ 341113 w 1033869"/>
                <a:gd name="connsiteY11" fmla="*/ 2657746 h 2756984"/>
                <a:gd name="connsiteX12" fmla="*/ 402379 w 1033869"/>
                <a:gd name="connsiteY12" fmla="*/ 2650088 h 2756984"/>
                <a:gd name="connsiteX13" fmla="*/ 463646 w 1033869"/>
                <a:gd name="connsiteY13" fmla="*/ 2657746 h 2756984"/>
                <a:gd name="connsiteX14" fmla="*/ 926972 w 1033869"/>
                <a:gd name="connsiteY14" fmla="*/ 2657746 h 2756984"/>
                <a:gd name="connsiteX15" fmla="*/ 926972 w 1033869"/>
                <a:gd name="connsiteY15" fmla="*/ 2248027 h 2756984"/>
                <a:gd name="connsiteX16" fmla="*/ 582349 w 1033869"/>
                <a:gd name="connsiteY16" fmla="*/ 2248027 h 2756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3869" h="2756984">
                  <a:moveTo>
                    <a:pt x="582349" y="2248027"/>
                  </a:moveTo>
                  <a:lnTo>
                    <a:pt x="582349" y="287505"/>
                  </a:lnTo>
                  <a:cubicBezTo>
                    <a:pt x="582349" y="191776"/>
                    <a:pt x="505766" y="115193"/>
                    <a:pt x="410038" y="115193"/>
                  </a:cubicBezTo>
                  <a:lnTo>
                    <a:pt x="130510" y="115193"/>
                  </a:lnTo>
                  <a:cubicBezTo>
                    <a:pt x="122852" y="115193"/>
                    <a:pt x="115193" y="122852"/>
                    <a:pt x="115193" y="130510"/>
                  </a:cubicBezTo>
                  <a:cubicBezTo>
                    <a:pt x="115193" y="138168"/>
                    <a:pt x="122852" y="145827"/>
                    <a:pt x="130510" y="145827"/>
                  </a:cubicBezTo>
                  <a:lnTo>
                    <a:pt x="410038" y="145827"/>
                  </a:lnTo>
                  <a:cubicBezTo>
                    <a:pt x="490450" y="145827"/>
                    <a:pt x="555545" y="210922"/>
                    <a:pt x="555545" y="291334"/>
                  </a:cubicBezTo>
                  <a:lnTo>
                    <a:pt x="555545" y="2248027"/>
                  </a:lnTo>
                  <a:lnTo>
                    <a:pt x="260701" y="2248027"/>
                  </a:lnTo>
                  <a:lnTo>
                    <a:pt x="260701" y="2657746"/>
                  </a:lnTo>
                  <a:lnTo>
                    <a:pt x="341113" y="2657746"/>
                  </a:lnTo>
                  <a:cubicBezTo>
                    <a:pt x="360259" y="2653917"/>
                    <a:pt x="383233" y="2650088"/>
                    <a:pt x="402379" y="2650088"/>
                  </a:cubicBezTo>
                  <a:cubicBezTo>
                    <a:pt x="421525" y="2650088"/>
                    <a:pt x="444500" y="2653917"/>
                    <a:pt x="463646" y="2657746"/>
                  </a:cubicBezTo>
                  <a:lnTo>
                    <a:pt x="926972" y="2657746"/>
                  </a:lnTo>
                  <a:lnTo>
                    <a:pt x="926972" y="2248027"/>
                  </a:lnTo>
                  <a:lnTo>
                    <a:pt x="582349" y="2248027"/>
                  </a:lnTo>
                  <a:close/>
                </a:path>
              </a:pathLst>
            </a:custGeom>
            <a:solidFill>
              <a:srgbClr val="FEC94E"/>
            </a:solidFill>
            <a:ln w="38206" cap="flat">
              <a:noFill/>
              <a:prstDash val="solid"/>
              <a:miter/>
            </a:ln>
          </p:spPr>
          <p:txBody>
            <a:bodyPr rtlCol="0" anchor="ctr"/>
            <a:lstStyle/>
            <a:p>
              <a:endParaRPr lang="en-US" sz="1836"/>
            </a:p>
          </p:txBody>
        </p:sp>
        <p:sp>
          <p:nvSpPr>
            <p:cNvPr id="404" name="Freeform: Shape 403">
              <a:extLst>
                <a:ext uri="{FF2B5EF4-FFF2-40B4-BE49-F238E27FC236}">
                  <a16:creationId xmlns:a16="http://schemas.microsoft.com/office/drawing/2014/main" id="{F0DEDEEF-6F34-474D-B53C-6CA444FBB331}"/>
                </a:ext>
              </a:extLst>
            </p:cNvPr>
            <p:cNvSpPr/>
            <p:nvPr/>
          </p:nvSpPr>
          <p:spPr>
            <a:xfrm>
              <a:off x="8269871" y="2025594"/>
              <a:ext cx="842412" cy="1378492"/>
            </a:xfrm>
            <a:custGeom>
              <a:avLst/>
              <a:gdLst>
                <a:gd name="connsiteX0" fmla="*/ 130510 w 842411"/>
                <a:gd name="connsiteY0" fmla="*/ 1267766 h 1378492"/>
                <a:gd name="connsiteX1" fmla="*/ 115193 w 842411"/>
                <a:gd name="connsiteY1" fmla="*/ 1252450 h 1378492"/>
                <a:gd name="connsiteX2" fmla="*/ 115193 w 842411"/>
                <a:gd name="connsiteY2" fmla="*/ 329626 h 1378492"/>
                <a:gd name="connsiteX3" fmla="*/ 329626 w 842411"/>
                <a:gd name="connsiteY3" fmla="*/ 115193 h 1378492"/>
                <a:gd name="connsiteX4" fmla="*/ 739344 w 842411"/>
                <a:gd name="connsiteY4" fmla="*/ 115193 h 1378492"/>
                <a:gd name="connsiteX5" fmla="*/ 754661 w 842411"/>
                <a:gd name="connsiteY5" fmla="*/ 130510 h 1378492"/>
                <a:gd name="connsiteX6" fmla="*/ 739344 w 842411"/>
                <a:gd name="connsiteY6" fmla="*/ 145827 h 1378492"/>
                <a:gd name="connsiteX7" fmla="*/ 329626 w 842411"/>
                <a:gd name="connsiteY7" fmla="*/ 145827 h 1378492"/>
                <a:gd name="connsiteX8" fmla="*/ 145827 w 842411"/>
                <a:gd name="connsiteY8" fmla="*/ 329626 h 1378492"/>
                <a:gd name="connsiteX9" fmla="*/ 145827 w 842411"/>
                <a:gd name="connsiteY9" fmla="*/ 1252450 h 1378492"/>
                <a:gd name="connsiteX10" fmla="*/ 130510 w 842411"/>
                <a:gd name="connsiteY10" fmla="*/ 1267766 h 1378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42411" h="1378492">
                  <a:moveTo>
                    <a:pt x="130510" y="1267766"/>
                  </a:moveTo>
                  <a:cubicBezTo>
                    <a:pt x="122852" y="1267766"/>
                    <a:pt x="115193" y="1260108"/>
                    <a:pt x="115193" y="1252450"/>
                  </a:cubicBezTo>
                  <a:lnTo>
                    <a:pt x="115193" y="329626"/>
                  </a:lnTo>
                  <a:cubicBezTo>
                    <a:pt x="115193" y="210922"/>
                    <a:pt x="210922" y="115193"/>
                    <a:pt x="329626" y="115193"/>
                  </a:cubicBezTo>
                  <a:lnTo>
                    <a:pt x="739344" y="115193"/>
                  </a:lnTo>
                  <a:cubicBezTo>
                    <a:pt x="747002" y="115193"/>
                    <a:pt x="754661" y="122852"/>
                    <a:pt x="754661" y="130510"/>
                  </a:cubicBezTo>
                  <a:cubicBezTo>
                    <a:pt x="754661" y="138168"/>
                    <a:pt x="747002" y="145827"/>
                    <a:pt x="739344" y="145827"/>
                  </a:cubicBezTo>
                  <a:lnTo>
                    <a:pt x="329626" y="145827"/>
                  </a:lnTo>
                  <a:cubicBezTo>
                    <a:pt x="226239" y="145827"/>
                    <a:pt x="145827" y="230068"/>
                    <a:pt x="145827" y="329626"/>
                  </a:cubicBezTo>
                  <a:lnTo>
                    <a:pt x="145827" y="1252450"/>
                  </a:lnTo>
                  <a:cubicBezTo>
                    <a:pt x="141997" y="1263937"/>
                    <a:pt x="138168" y="1267766"/>
                    <a:pt x="130510" y="1267766"/>
                  </a:cubicBezTo>
                </a:path>
              </a:pathLst>
            </a:custGeom>
            <a:solidFill>
              <a:srgbClr val="EDAC28"/>
            </a:solidFill>
            <a:ln w="38206" cap="flat">
              <a:noFill/>
              <a:prstDash val="solid"/>
              <a:miter/>
            </a:ln>
          </p:spPr>
          <p:txBody>
            <a:bodyPr rtlCol="0" anchor="ctr"/>
            <a:lstStyle/>
            <a:p>
              <a:endParaRPr lang="en-US" sz="1836"/>
            </a:p>
          </p:txBody>
        </p:sp>
        <p:sp>
          <p:nvSpPr>
            <p:cNvPr id="405" name="Freeform: Shape 404">
              <a:extLst>
                <a:ext uri="{FF2B5EF4-FFF2-40B4-BE49-F238E27FC236}">
                  <a16:creationId xmlns:a16="http://schemas.microsoft.com/office/drawing/2014/main" id="{8C53CFAB-D1DA-4378-B4B8-16BB29C96D45}"/>
                </a:ext>
              </a:extLst>
            </p:cNvPr>
            <p:cNvSpPr/>
            <p:nvPr/>
          </p:nvSpPr>
          <p:spPr>
            <a:xfrm>
              <a:off x="9828333" y="4192891"/>
              <a:ext cx="306332" cy="344623"/>
            </a:xfrm>
            <a:custGeom>
              <a:avLst/>
              <a:gdLst>
                <a:gd name="connsiteX0" fmla="*/ 115193 w 306331"/>
                <a:gd name="connsiteY0" fmla="*/ 115193 h 344623"/>
                <a:gd name="connsiteX1" fmla="*/ 191776 w 306331"/>
                <a:gd name="connsiteY1" fmla="*/ 115193 h 344623"/>
                <a:gd name="connsiteX2" fmla="*/ 191776 w 306331"/>
                <a:gd name="connsiteY2" fmla="*/ 230068 h 344623"/>
                <a:gd name="connsiteX3" fmla="*/ 115193 w 306331"/>
                <a:gd name="connsiteY3" fmla="*/ 230068 h 344623"/>
              </a:gdLst>
              <a:ahLst/>
              <a:cxnLst>
                <a:cxn ang="0">
                  <a:pos x="connsiteX0" y="connsiteY0"/>
                </a:cxn>
                <a:cxn ang="0">
                  <a:pos x="connsiteX1" y="connsiteY1"/>
                </a:cxn>
                <a:cxn ang="0">
                  <a:pos x="connsiteX2" y="connsiteY2"/>
                </a:cxn>
                <a:cxn ang="0">
                  <a:pos x="connsiteX3" y="connsiteY3"/>
                </a:cxn>
              </a:cxnLst>
              <a:rect l="l" t="t" r="r" b="b"/>
              <a:pathLst>
                <a:path w="306331" h="344623">
                  <a:moveTo>
                    <a:pt x="115193" y="115193"/>
                  </a:moveTo>
                  <a:lnTo>
                    <a:pt x="191776" y="115193"/>
                  </a:lnTo>
                  <a:lnTo>
                    <a:pt x="191776" y="230068"/>
                  </a:lnTo>
                  <a:lnTo>
                    <a:pt x="115193" y="230068"/>
                  </a:lnTo>
                  <a:close/>
                </a:path>
              </a:pathLst>
            </a:custGeom>
            <a:solidFill>
              <a:schemeClr val="accent4"/>
            </a:solidFill>
            <a:ln w="38206" cap="flat">
              <a:noFill/>
              <a:prstDash val="solid"/>
              <a:miter/>
            </a:ln>
          </p:spPr>
          <p:txBody>
            <a:bodyPr rtlCol="0" anchor="ctr"/>
            <a:lstStyle/>
            <a:p>
              <a:endParaRPr lang="en-US" sz="1836"/>
            </a:p>
          </p:txBody>
        </p:sp>
        <p:sp>
          <p:nvSpPr>
            <p:cNvPr id="406" name="Freeform: Shape 405">
              <a:extLst>
                <a:ext uri="{FF2B5EF4-FFF2-40B4-BE49-F238E27FC236}">
                  <a16:creationId xmlns:a16="http://schemas.microsoft.com/office/drawing/2014/main" id="{F3619657-B97D-474D-AD1D-BA2771947948}"/>
                </a:ext>
              </a:extLst>
            </p:cNvPr>
            <p:cNvSpPr/>
            <p:nvPr/>
          </p:nvSpPr>
          <p:spPr>
            <a:xfrm>
              <a:off x="9943207" y="4062700"/>
              <a:ext cx="306332" cy="459497"/>
            </a:xfrm>
            <a:custGeom>
              <a:avLst/>
              <a:gdLst>
                <a:gd name="connsiteX0" fmla="*/ 115193 w 306331"/>
                <a:gd name="connsiteY0" fmla="*/ 115193 h 459497"/>
                <a:gd name="connsiteX1" fmla="*/ 191776 w 306331"/>
                <a:gd name="connsiteY1" fmla="*/ 115193 h 459497"/>
                <a:gd name="connsiteX2" fmla="*/ 191776 w 306331"/>
                <a:gd name="connsiteY2" fmla="*/ 356430 h 459497"/>
                <a:gd name="connsiteX3" fmla="*/ 115193 w 306331"/>
                <a:gd name="connsiteY3" fmla="*/ 356430 h 459497"/>
              </a:gdLst>
              <a:ahLst/>
              <a:cxnLst>
                <a:cxn ang="0">
                  <a:pos x="connsiteX0" y="connsiteY0"/>
                </a:cxn>
                <a:cxn ang="0">
                  <a:pos x="connsiteX1" y="connsiteY1"/>
                </a:cxn>
                <a:cxn ang="0">
                  <a:pos x="connsiteX2" y="connsiteY2"/>
                </a:cxn>
                <a:cxn ang="0">
                  <a:pos x="connsiteX3" y="connsiteY3"/>
                </a:cxn>
              </a:cxnLst>
              <a:rect l="l" t="t" r="r" b="b"/>
              <a:pathLst>
                <a:path w="306331" h="459497">
                  <a:moveTo>
                    <a:pt x="115193" y="115193"/>
                  </a:moveTo>
                  <a:lnTo>
                    <a:pt x="191776" y="115193"/>
                  </a:lnTo>
                  <a:lnTo>
                    <a:pt x="191776" y="356430"/>
                  </a:lnTo>
                  <a:lnTo>
                    <a:pt x="115193" y="356430"/>
                  </a:lnTo>
                  <a:close/>
                </a:path>
              </a:pathLst>
            </a:custGeom>
            <a:solidFill>
              <a:schemeClr val="accent2"/>
            </a:solidFill>
            <a:ln w="38206" cap="flat">
              <a:noFill/>
              <a:prstDash val="solid"/>
              <a:miter/>
            </a:ln>
          </p:spPr>
          <p:txBody>
            <a:bodyPr rtlCol="0" anchor="ctr"/>
            <a:lstStyle/>
            <a:p>
              <a:endParaRPr lang="en-US" sz="1836"/>
            </a:p>
          </p:txBody>
        </p:sp>
        <p:sp>
          <p:nvSpPr>
            <p:cNvPr id="407" name="Freeform: Shape 406">
              <a:extLst>
                <a:ext uri="{FF2B5EF4-FFF2-40B4-BE49-F238E27FC236}">
                  <a16:creationId xmlns:a16="http://schemas.microsoft.com/office/drawing/2014/main" id="{8C2C5EB4-0B08-455C-91B9-1FC99CFB3205}"/>
                </a:ext>
              </a:extLst>
            </p:cNvPr>
            <p:cNvSpPr/>
            <p:nvPr/>
          </p:nvSpPr>
          <p:spPr>
            <a:xfrm>
              <a:off x="10058082" y="3959313"/>
              <a:ext cx="306332" cy="574372"/>
            </a:xfrm>
            <a:custGeom>
              <a:avLst/>
              <a:gdLst>
                <a:gd name="connsiteX0" fmla="*/ 115193 w 306331"/>
                <a:gd name="connsiteY0" fmla="*/ 115193 h 574371"/>
                <a:gd name="connsiteX1" fmla="*/ 191776 w 306331"/>
                <a:gd name="connsiteY1" fmla="*/ 115193 h 574371"/>
                <a:gd name="connsiteX2" fmla="*/ 191776 w 306331"/>
                <a:gd name="connsiteY2" fmla="*/ 459817 h 574371"/>
                <a:gd name="connsiteX3" fmla="*/ 115193 w 306331"/>
                <a:gd name="connsiteY3" fmla="*/ 459817 h 574371"/>
              </a:gdLst>
              <a:ahLst/>
              <a:cxnLst>
                <a:cxn ang="0">
                  <a:pos x="connsiteX0" y="connsiteY0"/>
                </a:cxn>
                <a:cxn ang="0">
                  <a:pos x="connsiteX1" y="connsiteY1"/>
                </a:cxn>
                <a:cxn ang="0">
                  <a:pos x="connsiteX2" y="connsiteY2"/>
                </a:cxn>
                <a:cxn ang="0">
                  <a:pos x="connsiteX3" y="connsiteY3"/>
                </a:cxn>
              </a:cxnLst>
              <a:rect l="l" t="t" r="r" b="b"/>
              <a:pathLst>
                <a:path w="306331" h="574371">
                  <a:moveTo>
                    <a:pt x="115193" y="115193"/>
                  </a:moveTo>
                  <a:lnTo>
                    <a:pt x="191776" y="115193"/>
                  </a:lnTo>
                  <a:lnTo>
                    <a:pt x="191776" y="459817"/>
                  </a:lnTo>
                  <a:lnTo>
                    <a:pt x="115193" y="459817"/>
                  </a:lnTo>
                  <a:close/>
                </a:path>
              </a:pathLst>
            </a:custGeom>
            <a:solidFill>
              <a:schemeClr val="accent3"/>
            </a:solidFill>
            <a:ln w="38206" cap="flat">
              <a:noFill/>
              <a:prstDash val="solid"/>
              <a:miter/>
            </a:ln>
          </p:spPr>
          <p:txBody>
            <a:bodyPr rtlCol="0" anchor="ctr"/>
            <a:lstStyle/>
            <a:p>
              <a:endParaRPr lang="en-US" sz="1836"/>
            </a:p>
          </p:txBody>
        </p:sp>
        <p:sp>
          <p:nvSpPr>
            <p:cNvPr id="408" name="Freeform: Shape 407">
              <a:extLst>
                <a:ext uri="{FF2B5EF4-FFF2-40B4-BE49-F238E27FC236}">
                  <a16:creationId xmlns:a16="http://schemas.microsoft.com/office/drawing/2014/main" id="{43486A89-633D-40D6-A1DD-FBCEC48BB222}"/>
                </a:ext>
              </a:extLst>
            </p:cNvPr>
            <p:cNvSpPr/>
            <p:nvPr/>
          </p:nvSpPr>
          <p:spPr>
            <a:xfrm>
              <a:off x="9839820" y="4089504"/>
              <a:ext cx="497789" cy="344623"/>
            </a:xfrm>
            <a:custGeom>
              <a:avLst/>
              <a:gdLst>
                <a:gd name="connsiteX0" fmla="*/ 371746 w 497788"/>
                <a:gd name="connsiteY0" fmla="*/ 195605 h 344623"/>
                <a:gd name="connsiteX1" fmla="*/ 356429 w 497788"/>
                <a:gd name="connsiteY1" fmla="*/ 199435 h 344623"/>
                <a:gd name="connsiteX2" fmla="*/ 276017 w 497788"/>
                <a:gd name="connsiteY2" fmla="*/ 145826 h 344623"/>
                <a:gd name="connsiteX3" fmla="*/ 276017 w 497788"/>
                <a:gd name="connsiteY3" fmla="*/ 138168 h 344623"/>
                <a:gd name="connsiteX4" fmla="*/ 253043 w 497788"/>
                <a:gd name="connsiteY4" fmla="*/ 115193 h 344623"/>
                <a:gd name="connsiteX5" fmla="*/ 230068 w 497788"/>
                <a:gd name="connsiteY5" fmla="*/ 138168 h 344623"/>
                <a:gd name="connsiteX6" fmla="*/ 230068 w 497788"/>
                <a:gd name="connsiteY6" fmla="*/ 138168 h 344623"/>
                <a:gd name="connsiteX7" fmla="*/ 157314 w 497788"/>
                <a:gd name="connsiteY7" fmla="*/ 161143 h 344623"/>
                <a:gd name="connsiteX8" fmla="*/ 138168 w 497788"/>
                <a:gd name="connsiteY8" fmla="*/ 149656 h 344623"/>
                <a:gd name="connsiteX9" fmla="*/ 115193 w 497788"/>
                <a:gd name="connsiteY9" fmla="*/ 172631 h 344623"/>
                <a:gd name="connsiteX10" fmla="*/ 138168 w 497788"/>
                <a:gd name="connsiteY10" fmla="*/ 195605 h 344623"/>
                <a:gd name="connsiteX11" fmla="*/ 161143 w 497788"/>
                <a:gd name="connsiteY11" fmla="*/ 172631 h 344623"/>
                <a:gd name="connsiteX12" fmla="*/ 161143 w 497788"/>
                <a:gd name="connsiteY12" fmla="*/ 172631 h 344623"/>
                <a:gd name="connsiteX13" fmla="*/ 233897 w 497788"/>
                <a:gd name="connsiteY13" fmla="*/ 149656 h 344623"/>
                <a:gd name="connsiteX14" fmla="*/ 253043 w 497788"/>
                <a:gd name="connsiteY14" fmla="*/ 161143 h 344623"/>
                <a:gd name="connsiteX15" fmla="*/ 268359 w 497788"/>
                <a:gd name="connsiteY15" fmla="*/ 157314 h 344623"/>
                <a:gd name="connsiteX16" fmla="*/ 348771 w 497788"/>
                <a:gd name="connsiteY16" fmla="*/ 210922 h 344623"/>
                <a:gd name="connsiteX17" fmla="*/ 348771 w 497788"/>
                <a:gd name="connsiteY17" fmla="*/ 218580 h 344623"/>
                <a:gd name="connsiteX18" fmla="*/ 371746 w 497788"/>
                <a:gd name="connsiteY18" fmla="*/ 241555 h 344623"/>
                <a:gd name="connsiteX19" fmla="*/ 394721 w 497788"/>
                <a:gd name="connsiteY19" fmla="*/ 218580 h 344623"/>
                <a:gd name="connsiteX20" fmla="*/ 371746 w 497788"/>
                <a:gd name="connsiteY20" fmla="*/ 195605 h 344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97788" h="344623">
                  <a:moveTo>
                    <a:pt x="371746" y="195605"/>
                  </a:moveTo>
                  <a:cubicBezTo>
                    <a:pt x="367917" y="195605"/>
                    <a:pt x="360258" y="199435"/>
                    <a:pt x="356429" y="199435"/>
                  </a:cubicBezTo>
                  <a:lnTo>
                    <a:pt x="276017" y="145826"/>
                  </a:lnTo>
                  <a:cubicBezTo>
                    <a:pt x="276017" y="141997"/>
                    <a:pt x="276017" y="141997"/>
                    <a:pt x="276017" y="138168"/>
                  </a:cubicBezTo>
                  <a:cubicBezTo>
                    <a:pt x="276017" y="126681"/>
                    <a:pt x="264530" y="115193"/>
                    <a:pt x="253043" y="115193"/>
                  </a:cubicBezTo>
                  <a:cubicBezTo>
                    <a:pt x="241555" y="115193"/>
                    <a:pt x="230068" y="126681"/>
                    <a:pt x="230068" y="138168"/>
                  </a:cubicBezTo>
                  <a:cubicBezTo>
                    <a:pt x="230068" y="138168"/>
                    <a:pt x="230068" y="138168"/>
                    <a:pt x="230068" y="138168"/>
                  </a:cubicBezTo>
                  <a:lnTo>
                    <a:pt x="157314" y="161143"/>
                  </a:lnTo>
                  <a:cubicBezTo>
                    <a:pt x="153485" y="153485"/>
                    <a:pt x="145826" y="149656"/>
                    <a:pt x="138168" y="149656"/>
                  </a:cubicBezTo>
                  <a:cubicBezTo>
                    <a:pt x="126681" y="149656"/>
                    <a:pt x="115193" y="161143"/>
                    <a:pt x="115193" y="172631"/>
                  </a:cubicBezTo>
                  <a:cubicBezTo>
                    <a:pt x="115193" y="184118"/>
                    <a:pt x="126681" y="195605"/>
                    <a:pt x="138168" y="195605"/>
                  </a:cubicBezTo>
                  <a:cubicBezTo>
                    <a:pt x="149656" y="195605"/>
                    <a:pt x="161143" y="184118"/>
                    <a:pt x="161143" y="172631"/>
                  </a:cubicBezTo>
                  <a:cubicBezTo>
                    <a:pt x="161143" y="172631"/>
                    <a:pt x="161143" y="172631"/>
                    <a:pt x="161143" y="172631"/>
                  </a:cubicBezTo>
                  <a:lnTo>
                    <a:pt x="233897" y="149656"/>
                  </a:lnTo>
                  <a:cubicBezTo>
                    <a:pt x="237726" y="157314"/>
                    <a:pt x="245384" y="161143"/>
                    <a:pt x="253043" y="161143"/>
                  </a:cubicBezTo>
                  <a:cubicBezTo>
                    <a:pt x="256872" y="161143"/>
                    <a:pt x="264530" y="157314"/>
                    <a:pt x="268359" y="157314"/>
                  </a:cubicBezTo>
                  <a:lnTo>
                    <a:pt x="348771" y="210922"/>
                  </a:lnTo>
                  <a:cubicBezTo>
                    <a:pt x="348771" y="214751"/>
                    <a:pt x="348771" y="214751"/>
                    <a:pt x="348771" y="218580"/>
                  </a:cubicBezTo>
                  <a:cubicBezTo>
                    <a:pt x="348771" y="230068"/>
                    <a:pt x="360258" y="241555"/>
                    <a:pt x="371746" y="241555"/>
                  </a:cubicBezTo>
                  <a:cubicBezTo>
                    <a:pt x="383234" y="241555"/>
                    <a:pt x="394721" y="230068"/>
                    <a:pt x="394721" y="218580"/>
                  </a:cubicBezTo>
                  <a:cubicBezTo>
                    <a:pt x="394721" y="207093"/>
                    <a:pt x="383234" y="195605"/>
                    <a:pt x="371746" y="195605"/>
                  </a:cubicBezTo>
                </a:path>
              </a:pathLst>
            </a:custGeom>
            <a:solidFill>
              <a:srgbClr val="09538F"/>
            </a:solidFill>
            <a:ln w="38206" cap="flat">
              <a:noFill/>
              <a:prstDash val="solid"/>
              <a:miter/>
            </a:ln>
          </p:spPr>
          <p:txBody>
            <a:bodyPr rtlCol="0" anchor="ctr"/>
            <a:lstStyle/>
            <a:p>
              <a:endParaRPr lang="en-US" sz="1836"/>
            </a:p>
          </p:txBody>
        </p:sp>
      </p:grpSp>
    </p:spTree>
    <p:extLst>
      <p:ext uri="{BB962C8B-B14F-4D97-AF65-F5344CB8AC3E}">
        <p14:creationId xmlns:p14="http://schemas.microsoft.com/office/powerpoint/2010/main" val="25597766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Light">
    <p:bg>
      <p:bgPr>
        <a:solidFill>
          <a:schemeClr val="bg1">
            <a:lumMod val="95000"/>
          </a:schemeClr>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00" spc="-51" baseline="0">
                <a:solidFill>
                  <a:schemeClr val="accent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95915" y="4041282"/>
            <a:ext cx="9327356" cy="313904"/>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Speaker name or subtitle text</a:t>
            </a:r>
          </a:p>
        </p:txBody>
      </p:sp>
      <p:pic>
        <p:nvPicPr>
          <p:cNvPr id="7" name="Picture 6">
            <a:extLst>
              <a:ext uri="{FF2B5EF4-FFF2-40B4-BE49-F238E27FC236}">
                <a16:creationId xmlns:a16="http://schemas.microsoft.com/office/drawing/2014/main" id="{9048682F-F1F2-470A-A3DC-CC09D31EC7F9}"/>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46769" y="568958"/>
            <a:ext cx="2532536" cy="561420"/>
          </a:xfrm>
          <a:prstGeom prst="rect">
            <a:avLst/>
          </a:prstGeom>
        </p:spPr>
      </p:pic>
    </p:spTree>
    <p:custDataLst>
      <p:tags r:id="rId1"/>
    </p:custDataLst>
    <p:extLst>
      <p:ext uri="{BB962C8B-B14F-4D97-AF65-F5344CB8AC3E}">
        <p14:creationId xmlns:p14="http://schemas.microsoft.com/office/powerpoint/2010/main" val="32245381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 Square Photo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9" y="2473827"/>
            <a:ext cx="4251462" cy="1130053"/>
          </a:xfrm>
        </p:spPr>
        <p:txBody>
          <a:bodyPr anchor="b" anchorCtr="0">
            <a:spAutoFit/>
          </a:bodyPr>
          <a:lstStyle>
            <a:lvl1pPr>
              <a:defRPr>
                <a:solidFill>
                  <a:schemeClr val="tx2"/>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93713" y="4041282"/>
            <a:ext cx="4248092" cy="313904"/>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Speaker name or subtitle</a:t>
            </a:r>
          </a:p>
        </p:txBody>
      </p:sp>
      <p:pic>
        <p:nvPicPr>
          <p:cNvPr id="27" name="Picture 26">
            <a:extLst>
              <a:ext uri="{FF2B5EF4-FFF2-40B4-BE49-F238E27FC236}">
                <a16:creationId xmlns:a16="http://schemas.microsoft.com/office/drawing/2014/main" id="{E84D8BDE-8B37-4EEA-984D-98A35C36EE96}"/>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46769" y="568958"/>
            <a:ext cx="2532536" cy="561420"/>
          </a:xfrm>
          <a:prstGeom prst="rect">
            <a:avLst/>
          </a:prstGeom>
        </p:spPr>
      </p:pic>
      <p:pic>
        <p:nvPicPr>
          <p:cNvPr id="4" name="Picture 3">
            <a:extLst>
              <a:ext uri="{FF2B5EF4-FFF2-40B4-BE49-F238E27FC236}">
                <a16:creationId xmlns:a16="http://schemas.microsoft.com/office/drawing/2014/main" id="{40B9B169-E29E-4C92-916F-A28EA737646E}"/>
              </a:ext>
            </a:extLst>
          </p:cNvPr>
          <p:cNvPicPr>
            <a:picLocks noChangeAspect="1"/>
          </p:cNvPicPr>
          <p:nvPr userDrawn="1"/>
        </p:nvPicPr>
        <p:blipFill rotWithShape="1">
          <a:blip r:embed="rId4"/>
          <a:srcRect l="25172" t="385" r="22607" b="385"/>
          <a:stretch/>
        </p:blipFill>
        <p:spPr>
          <a:xfrm flipH="1">
            <a:off x="5333994" y="0"/>
            <a:ext cx="7110414" cy="6994524"/>
          </a:xfrm>
          <a:prstGeom prst="rect">
            <a:avLst/>
          </a:prstGeom>
          <a:noFill/>
        </p:spPr>
      </p:pic>
    </p:spTree>
    <p:custDataLst>
      <p:tags r:id="rId1"/>
    </p:custDataLst>
    <p:extLst>
      <p:ext uri="{BB962C8B-B14F-4D97-AF65-F5344CB8AC3E}">
        <p14:creationId xmlns:p14="http://schemas.microsoft.com/office/powerpoint/2010/main" val="26090552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9" y="2473827"/>
            <a:ext cx="4251462" cy="1130053"/>
          </a:xfrm>
        </p:spPr>
        <p:txBody>
          <a:bodyPr anchor="b" anchorCtr="0">
            <a:spAutoFit/>
          </a:bodyPr>
          <a:lstStyle>
            <a:lvl1pPr>
              <a:defRPr>
                <a:solidFill>
                  <a:schemeClr val="tx2"/>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93713" y="4041282"/>
            <a:ext cx="4248092" cy="313904"/>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16" name="Picture 15" descr="A person sitting at a table using a computer&#10;&#10;Description automatically generated">
            <a:extLst>
              <a:ext uri="{FF2B5EF4-FFF2-40B4-BE49-F238E27FC236}">
                <a16:creationId xmlns:a16="http://schemas.microsoft.com/office/drawing/2014/main" id="{C18A40F7-366E-4159-91E1-4993F794941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1"/>
            <a:ext cx="7102475" cy="6994525"/>
          </a:xfrm>
          <a:prstGeom prst="rect">
            <a:avLst/>
          </a:prstGeom>
        </p:spPr>
      </p:pic>
      <p:pic>
        <p:nvPicPr>
          <p:cNvPr id="19" name="Picture 18">
            <a:extLst>
              <a:ext uri="{FF2B5EF4-FFF2-40B4-BE49-F238E27FC236}">
                <a16:creationId xmlns:a16="http://schemas.microsoft.com/office/drawing/2014/main" id="{AD2ACA0A-F32A-4532-9FBD-221FA7CE2911}"/>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46769" y="568958"/>
            <a:ext cx="2532536" cy="561420"/>
          </a:xfrm>
          <a:prstGeom prst="rect">
            <a:avLst/>
          </a:prstGeom>
        </p:spPr>
      </p:pic>
      <p:pic>
        <p:nvPicPr>
          <p:cNvPr id="3" name="Picture 2">
            <a:extLst>
              <a:ext uri="{FF2B5EF4-FFF2-40B4-BE49-F238E27FC236}">
                <a16:creationId xmlns:a16="http://schemas.microsoft.com/office/drawing/2014/main" id="{050F8003-7EBB-4FA1-9F38-725C30889F71}"/>
              </a:ext>
            </a:extLst>
          </p:cNvPr>
          <p:cNvPicPr>
            <a:picLocks noChangeAspect="1"/>
          </p:cNvPicPr>
          <p:nvPr userDrawn="1"/>
        </p:nvPicPr>
        <p:blipFill rotWithShape="1">
          <a:blip r:embed="rId5"/>
          <a:srcRect l="25286" t="4539" r="17526" b="15358"/>
          <a:stretch/>
        </p:blipFill>
        <p:spPr>
          <a:xfrm>
            <a:off x="5324284" y="-16730"/>
            <a:ext cx="7112190" cy="7011255"/>
          </a:xfrm>
          <a:prstGeom prst="rect">
            <a:avLst/>
          </a:prstGeom>
        </p:spPr>
      </p:pic>
    </p:spTree>
    <p:custDataLst>
      <p:tags r:id="rId1"/>
    </p:custDataLst>
    <p:extLst>
      <p:ext uri="{BB962C8B-B14F-4D97-AF65-F5344CB8AC3E}">
        <p14:creationId xmlns:p14="http://schemas.microsoft.com/office/powerpoint/2010/main" val="15986680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solidFill>
                  <a:schemeClr val="tx2"/>
                </a:solidFill>
              </a:defRPr>
            </a:lvl1pPr>
          </a:lstStyle>
          <a:p>
            <a:r>
              <a:rPr lang="en-US" dirty="0"/>
              <a:t>Click to edit Master title style</a:t>
            </a:r>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atin typeface="+mj-lt"/>
              </a:defRPr>
            </a:lvl1pPr>
            <a:lvl2pPr marL="233149" indent="0">
              <a:buNone/>
              <a:defRPr/>
            </a:lvl2pPr>
            <a:lvl3pPr marL="466298" indent="0">
              <a:buNone/>
              <a:defRPr/>
            </a:lvl3pPr>
            <a:lvl4pPr marL="699447" indent="0">
              <a:buNone/>
              <a:defRPr/>
            </a:lvl4pPr>
            <a:lvl5pPr marL="932597"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ustDataLst>
      <p:tags r:id="rId1"/>
    </p:custDataLst>
    <p:extLst>
      <p:ext uri="{BB962C8B-B14F-4D97-AF65-F5344CB8AC3E}">
        <p14:creationId xmlns:p14="http://schemas.microsoft.com/office/powerpoint/2010/main" val="184025982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tags" Target="../tags/tag2.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image" Target="../media/image1.emf"/><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5.xml"/><Relationship Id="rId13" Type="http://schemas.openxmlformats.org/officeDocument/2006/relationships/slideLayout" Target="../slideLayouts/slideLayout50.xml"/><Relationship Id="rId18" Type="http://schemas.openxmlformats.org/officeDocument/2006/relationships/slideLayout" Target="../slideLayouts/slideLayout55.xml"/><Relationship Id="rId3" Type="http://schemas.openxmlformats.org/officeDocument/2006/relationships/slideLayout" Target="../slideLayouts/slideLayout40.xml"/><Relationship Id="rId21" Type="http://schemas.openxmlformats.org/officeDocument/2006/relationships/slideLayout" Target="../slideLayouts/slideLayout58.xml"/><Relationship Id="rId7" Type="http://schemas.openxmlformats.org/officeDocument/2006/relationships/slideLayout" Target="../slideLayouts/slideLayout44.xml"/><Relationship Id="rId12" Type="http://schemas.openxmlformats.org/officeDocument/2006/relationships/slideLayout" Target="../slideLayouts/slideLayout49.xml"/><Relationship Id="rId17" Type="http://schemas.openxmlformats.org/officeDocument/2006/relationships/slideLayout" Target="../slideLayouts/slideLayout54.xml"/><Relationship Id="rId2" Type="http://schemas.openxmlformats.org/officeDocument/2006/relationships/slideLayout" Target="../slideLayouts/slideLayout39.xml"/><Relationship Id="rId16" Type="http://schemas.openxmlformats.org/officeDocument/2006/relationships/slideLayout" Target="../slideLayouts/slideLayout53.xml"/><Relationship Id="rId20" Type="http://schemas.openxmlformats.org/officeDocument/2006/relationships/slideLayout" Target="../slideLayouts/slideLayout57.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24" Type="http://schemas.openxmlformats.org/officeDocument/2006/relationships/image" Target="../media/image13.emf"/><Relationship Id="rId5" Type="http://schemas.openxmlformats.org/officeDocument/2006/relationships/slideLayout" Target="../slideLayouts/slideLayout42.xml"/><Relationship Id="rId15" Type="http://schemas.openxmlformats.org/officeDocument/2006/relationships/slideLayout" Target="../slideLayouts/slideLayout52.xml"/><Relationship Id="rId23" Type="http://schemas.openxmlformats.org/officeDocument/2006/relationships/theme" Target="../theme/theme2.xml"/><Relationship Id="rId10" Type="http://schemas.openxmlformats.org/officeDocument/2006/relationships/slideLayout" Target="../slideLayouts/slideLayout47.xml"/><Relationship Id="rId19" Type="http://schemas.openxmlformats.org/officeDocument/2006/relationships/slideLayout" Target="../slideLayouts/slideLayout56.xml"/><Relationship Id="rId4" Type="http://schemas.openxmlformats.org/officeDocument/2006/relationships/slideLayout" Target="../slideLayouts/slideLayout41.xml"/><Relationship Id="rId9" Type="http://schemas.openxmlformats.org/officeDocument/2006/relationships/slideLayout" Target="../slideLayouts/slideLayout46.xml"/><Relationship Id="rId14" Type="http://schemas.openxmlformats.org/officeDocument/2006/relationships/slideLayout" Target="../slideLayouts/slideLayout51.xml"/><Relationship Id="rId22" Type="http://schemas.openxmlformats.org/officeDocument/2006/relationships/slideLayout" Target="../slideLayouts/slideLayout5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6301"/>
            <a:ext cx="11239464" cy="565027"/>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userDrawn="1">
            <p:ph type="body" idx="1"/>
          </p:nvPr>
        </p:nvSpPr>
        <p:spPr>
          <a:xfrm>
            <a:off x="595915" y="1464080"/>
            <a:ext cx="11239464" cy="1644855"/>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40" cstate="screen">
            <a:extLst>
              <a:ext uri="{28A0092B-C50C-407E-A947-70E740481C1C}">
                <a14:useLocalDpi xmlns:a14="http://schemas.microsoft.com/office/drawing/2010/main"/>
              </a:ext>
            </a:extLst>
          </a:blip>
          <a:stretch>
            <a:fillRect/>
          </a:stretch>
        </p:blipFill>
        <p:spPr>
          <a:xfrm rot="5400000">
            <a:off x="9475748" y="3001154"/>
            <a:ext cx="6994525" cy="992217"/>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Tree>
    <p:custDataLst>
      <p:tags r:id="rId39"/>
    </p:custDataLst>
    <p:extLst>
      <p:ext uri="{BB962C8B-B14F-4D97-AF65-F5344CB8AC3E}">
        <p14:creationId xmlns:p14="http://schemas.microsoft.com/office/powerpoint/2010/main" val="1987576074"/>
      </p:ext>
    </p:extLst>
  </p:cSld>
  <p:clrMap bg1="lt1" tx1="dk1" bg2="lt2" tx2="dk2" accent1="accent1" accent2="accent2" accent3="accent3" accent4="accent4" accent5="accent5" accent6="accent6" hlink="hlink" folHlink="folHlink"/>
  <p:sldLayoutIdLst>
    <p:sldLayoutId id="2147484374" r:id="rId1"/>
    <p:sldLayoutId id="2147484378" r:id="rId2"/>
    <p:sldLayoutId id="2147484377" r:id="rId3"/>
    <p:sldLayoutId id="2147484349" r:id="rId4"/>
    <p:sldLayoutId id="2147484347" r:id="rId5"/>
    <p:sldLayoutId id="2147484348" r:id="rId6"/>
    <p:sldLayoutId id="2147484345" r:id="rId7"/>
    <p:sldLayoutId id="2147484346" r:id="rId8"/>
    <p:sldLayoutId id="2147484351" r:id="rId9"/>
    <p:sldLayoutId id="2147484352" r:id="rId10"/>
    <p:sldLayoutId id="2147484353" r:id="rId11"/>
    <p:sldLayoutId id="2147484354" r:id="rId12"/>
    <p:sldLayoutId id="2147484355" r:id="rId13"/>
    <p:sldLayoutId id="2147484356" r:id="rId14"/>
    <p:sldLayoutId id="2147484357" r:id="rId15"/>
    <p:sldLayoutId id="2147484358" r:id="rId16"/>
    <p:sldLayoutId id="2147484359" r:id="rId17"/>
    <p:sldLayoutId id="2147484360" r:id="rId18"/>
    <p:sldLayoutId id="2147484361" r:id="rId19"/>
    <p:sldLayoutId id="2147484362" r:id="rId20"/>
    <p:sldLayoutId id="2147484363" r:id="rId21"/>
    <p:sldLayoutId id="2147484364" r:id="rId22"/>
    <p:sldLayoutId id="2147484365" r:id="rId23"/>
    <p:sldLayoutId id="2147484382" r:id="rId24"/>
    <p:sldLayoutId id="2147484381" r:id="rId25"/>
    <p:sldLayoutId id="2147484366" r:id="rId26"/>
    <p:sldLayoutId id="2147484367" r:id="rId27"/>
    <p:sldLayoutId id="2147484368" r:id="rId28"/>
    <p:sldLayoutId id="2147484369" r:id="rId29"/>
    <p:sldLayoutId id="2147484373" r:id="rId30"/>
    <p:sldLayoutId id="2147484379" r:id="rId31"/>
    <p:sldLayoutId id="2147484370" r:id="rId32"/>
    <p:sldLayoutId id="2147484380" r:id="rId33"/>
    <p:sldLayoutId id="2147484371" r:id="rId34"/>
    <p:sldLayoutId id="2147484372" r:id="rId35"/>
    <p:sldLayoutId id="2147484406" r:id="rId36"/>
    <p:sldLayoutId id="2147484407" r:id="rId37"/>
  </p:sldLayoutIdLst>
  <p:transition>
    <p:fade/>
  </p:transition>
  <p:hf sldNum="0" hdr="0" ftr="0" dt="0"/>
  <p:txStyles>
    <p:titleStyle>
      <a:lvl1pPr algn="l" defTabSz="951304" rtl="0" eaLnBrk="1" latinLnBrk="0" hangingPunct="1">
        <a:lnSpc>
          <a:spcPct val="100000"/>
        </a:lnSpc>
        <a:spcBef>
          <a:spcPct val="0"/>
        </a:spcBef>
        <a:buNone/>
        <a:defRPr lang="en-US" sz="3600" b="0" kern="1200" cap="none" spc="-51" baseline="0" dirty="0" smtClean="0">
          <a:ln w="3175">
            <a:noFill/>
          </a:ln>
          <a:solidFill>
            <a:schemeClr val="tx2"/>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0059" y="466301"/>
            <a:ext cx="11239464"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95915" y="1464080"/>
            <a:ext cx="11239464" cy="1644855"/>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24"/>
          <a:srcRect l="762"/>
          <a:stretch/>
        </p:blipFill>
        <p:spPr>
          <a:xfrm rot="5400000">
            <a:off x="9654779" y="2900301"/>
            <a:ext cx="6994525" cy="1193925"/>
          </a:xfrm>
          <a:prstGeom prst="rect">
            <a:avLst/>
          </a:prstGeom>
        </p:spPr>
      </p:pic>
    </p:spTree>
    <p:extLst>
      <p:ext uri="{BB962C8B-B14F-4D97-AF65-F5344CB8AC3E}">
        <p14:creationId xmlns:p14="http://schemas.microsoft.com/office/powerpoint/2010/main" val="521993704"/>
      </p:ext>
    </p:extLst>
  </p:cSld>
  <p:clrMap bg1="lt1" tx1="dk1" bg2="lt2" tx2="dk2" accent1="accent1" accent2="accent2" accent3="accent3" accent4="accent4" accent5="accent5" accent6="accent6" hlink="hlink" folHlink="folHlink"/>
  <p:sldLayoutIdLst>
    <p:sldLayoutId id="2147484384" r:id="rId1"/>
    <p:sldLayoutId id="2147484385" r:id="rId2"/>
    <p:sldLayoutId id="2147484386" r:id="rId3"/>
    <p:sldLayoutId id="2147484387" r:id="rId4"/>
    <p:sldLayoutId id="2147484388" r:id="rId5"/>
    <p:sldLayoutId id="2147484389" r:id="rId6"/>
    <p:sldLayoutId id="2147484390" r:id="rId7"/>
    <p:sldLayoutId id="2147484391" r:id="rId8"/>
    <p:sldLayoutId id="2147484392" r:id="rId9"/>
    <p:sldLayoutId id="2147484393" r:id="rId10"/>
    <p:sldLayoutId id="2147484394" r:id="rId11"/>
    <p:sldLayoutId id="2147484395" r:id="rId12"/>
    <p:sldLayoutId id="2147484396" r:id="rId13"/>
    <p:sldLayoutId id="2147484397" r:id="rId14"/>
    <p:sldLayoutId id="2147484398" r:id="rId15"/>
    <p:sldLayoutId id="2147484399" r:id="rId16"/>
    <p:sldLayoutId id="2147484400" r:id="rId17"/>
    <p:sldLayoutId id="2147484401" r:id="rId18"/>
    <p:sldLayoutId id="2147484402" r:id="rId19"/>
    <p:sldLayoutId id="2147484403" r:id="rId20"/>
    <p:sldLayoutId id="2147484404" r:id="rId21"/>
    <p:sldLayoutId id="2147484405" r:id="rId22"/>
  </p:sldLayoutIdLst>
  <p:transition>
    <p:fade/>
  </p:transition>
  <p:txStyles>
    <p:titleStyle>
      <a:lvl1pPr algn="l" defTabSz="951304" rtl="0" eaLnBrk="1" latinLnBrk="0" hangingPunct="1">
        <a:lnSpc>
          <a:spcPct val="100000"/>
        </a:lnSpc>
        <a:spcBef>
          <a:spcPct val="0"/>
        </a:spcBef>
        <a:buNone/>
        <a:defRPr lang="en-US" sz="3672" b="0" kern="1200" cap="none" spc="-51" baseline="0" dirty="0" smtClean="0">
          <a:ln w="3175">
            <a:noFill/>
          </a:ln>
          <a:solidFill>
            <a:schemeClr val="tx1"/>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solidFill>
            <a:schemeClr val="tx1"/>
          </a:solidFill>
          <a:latin typeface="+mn-lt"/>
          <a:ea typeface="+mn-ea"/>
          <a:cs typeface="Segoe UI" panose="020B05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solidFill>
            <a:schemeClr val="tx1"/>
          </a:soli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solidFill>
            <a:schemeClr val="tx1"/>
          </a:soli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solidFill>
            <a:schemeClr val="tx1"/>
          </a:soli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solidFill>
            <a:schemeClr val="tx1"/>
          </a:soli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36.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3.xml"/><Relationship Id="rId1" Type="http://schemas.openxmlformats.org/officeDocument/2006/relationships/slideLayout" Target="../slideLayouts/slideLayout36.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3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36.xml"/><Relationship Id="rId4" Type="http://schemas.openxmlformats.org/officeDocument/2006/relationships/image" Target="../media/image30.png"/></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36.xml"/></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36.xml"/><Relationship Id="rId6" Type="http://schemas.openxmlformats.org/officeDocument/2006/relationships/image" Target="../media/image37.png"/><Relationship Id="rId5" Type="http://schemas.openxmlformats.org/officeDocument/2006/relationships/image" Target="../media/image36.svg"/><Relationship Id="rId4" Type="http://schemas.openxmlformats.org/officeDocument/2006/relationships/image" Target="../media/image35.png"/></Relationships>
</file>

<file path=ppt/slides/_rels/slide1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36.xml"/><Relationship Id="rId5" Type="http://schemas.openxmlformats.org/officeDocument/2006/relationships/image" Target="../media/image36.svg"/><Relationship Id="rId4" Type="http://schemas.openxmlformats.org/officeDocument/2006/relationships/image" Target="../media/image35.png"/></Relationships>
</file>

<file path=ppt/slides/_rels/slide1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xml"/><Relationship Id="rId1" Type="http://schemas.openxmlformats.org/officeDocument/2006/relationships/slideLayout" Target="../slideLayouts/slideLayout36.xml"/><Relationship Id="rId4" Type="http://schemas.openxmlformats.org/officeDocument/2006/relationships/image" Target="../media/image41.png"/></Relationships>
</file>

<file path=ppt/slides/_rels/slide1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2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36.xml"/><Relationship Id="rId4" Type="http://schemas.openxmlformats.org/officeDocument/2006/relationships/image" Target="../media/image45.png"/></Relationships>
</file>

<file path=ppt/slides/_rels/slide2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36.xml"/></Relationships>
</file>

<file path=ppt/slides/_rels/slide2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xml"/><Relationship Id="rId1" Type="http://schemas.openxmlformats.org/officeDocument/2006/relationships/slideLayout" Target="../slideLayouts/slideLayout36.xml"/><Relationship Id="rId4" Type="http://schemas.openxmlformats.org/officeDocument/2006/relationships/image" Target="../media/image4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jpg"/><Relationship Id="rId1" Type="http://schemas.openxmlformats.org/officeDocument/2006/relationships/slideLayout" Target="../slideLayouts/slideLayout36.xml"/><Relationship Id="rId6" Type="http://schemas.openxmlformats.org/officeDocument/2006/relationships/image" Target="../media/image53.png"/><Relationship Id="rId5" Type="http://schemas.openxmlformats.org/officeDocument/2006/relationships/image" Target="../media/image52.jpg"/><Relationship Id="rId4" Type="http://schemas.openxmlformats.org/officeDocument/2006/relationships/image" Target="../media/image51.png"/></Relationships>
</file>

<file path=ppt/slides/_rels/slide2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36.xml"/></Relationships>
</file>

<file path=ppt/slides/_rels/slide2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36.xml"/></Relationships>
</file>

<file path=ppt/slides/_rels/slide2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36.xml"/></Relationships>
</file>

<file path=ppt/slides/_rels/slide2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36.xml"/></Relationships>
</file>

<file path=ppt/slides/_rels/slide2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3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3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3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36.xml"/></Relationships>
</file>

<file path=ppt/slides/_rels/slide3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36.xml"/></Relationships>
</file>

<file path=ppt/slides/_rels/slide3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3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36.xml"/></Relationships>
</file>

<file path=ppt/slides/_rels/slide3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36.xml"/></Relationships>
</file>

<file path=ppt/slides/_rels/slide3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36.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38.xml"/></Relationships>
</file>

<file path=ppt/slides/_rels/slide4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36.xml"/></Relationships>
</file>

<file path=ppt/slides/_rels/slide41.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3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30.xml"/><Relationship Id="rId1" Type="http://schemas.openxmlformats.org/officeDocument/2006/relationships/tags" Target="../tags/tag40.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3.xml"/><Relationship Id="rId1" Type="http://schemas.openxmlformats.org/officeDocument/2006/relationships/tags" Target="../tags/tag39.xml"/><Relationship Id="rId4" Type="http://schemas.openxmlformats.org/officeDocument/2006/relationships/image" Target="../media/image2.jpg"/></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32.xml"/><Relationship Id="rId1" Type="http://schemas.openxmlformats.org/officeDocument/2006/relationships/tags" Target="../tags/tag4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6.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2ED02E-75B2-4694-953B-5A2449E72929}"/>
              </a:ext>
            </a:extLst>
          </p:cNvPr>
          <p:cNvSpPr>
            <a:spLocks noGrp="1"/>
          </p:cNvSpPr>
          <p:nvPr>
            <p:ph type="title"/>
          </p:nvPr>
        </p:nvSpPr>
        <p:spPr>
          <a:xfrm>
            <a:off x="215580" y="118146"/>
            <a:ext cx="12005314" cy="448228"/>
          </a:xfrm>
        </p:spPr>
        <p:txBody>
          <a:bodyPr/>
          <a:lstStyle/>
          <a:p>
            <a:r>
              <a:rPr lang="en-US" sz="2856" dirty="0">
                <a:cs typeface="Segoe UI"/>
              </a:rPr>
              <a:t>Design Presentation: Data Transformations</a:t>
            </a:r>
            <a:endParaRPr lang="en-US" sz="2856" dirty="0"/>
          </a:p>
        </p:txBody>
      </p:sp>
      <p:graphicFrame>
        <p:nvGraphicFramePr>
          <p:cNvPr id="3" name="Table 3">
            <a:extLst>
              <a:ext uri="{FF2B5EF4-FFF2-40B4-BE49-F238E27FC236}">
                <a16:creationId xmlns:a16="http://schemas.microsoft.com/office/drawing/2014/main" id="{8F7BAE8B-75C2-4502-AF73-76D60C32F77B}"/>
              </a:ext>
            </a:extLst>
          </p:cNvPr>
          <p:cNvGraphicFramePr>
            <a:graphicFrameLocks noGrp="1"/>
          </p:cNvGraphicFramePr>
          <p:nvPr/>
        </p:nvGraphicFramePr>
        <p:xfrm>
          <a:off x="215580" y="1069668"/>
          <a:ext cx="12056995" cy="5806711"/>
        </p:xfrm>
        <a:graphic>
          <a:graphicData uri="http://schemas.openxmlformats.org/drawingml/2006/table">
            <a:tbl>
              <a:tblPr bandRow="1">
                <a:tableStyleId>{5940675A-B579-460E-94D1-54222C63F5DA}</a:tableStyleId>
              </a:tblPr>
              <a:tblGrid>
                <a:gridCol w="2137446">
                  <a:extLst>
                    <a:ext uri="{9D8B030D-6E8A-4147-A177-3AD203B41FA5}">
                      <a16:colId xmlns:a16="http://schemas.microsoft.com/office/drawing/2014/main" val="3849074245"/>
                    </a:ext>
                  </a:extLst>
                </a:gridCol>
                <a:gridCol w="5253393">
                  <a:extLst>
                    <a:ext uri="{9D8B030D-6E8A-4147-A177-3AD203B41FA5}">
                      <a16:colId xmlns:a16="http://schemas.microsoft.com/office/drawing/2014/main" val="154658674"/>
                    </a:ext>
                  </a:extLst>
                </a:gridCol>
                <a:gridCol w="1515776">
                  <a:extLst>
                    <a:ext uri="{9D8B030D-6E8A-4147-A177-3AD203B41FA5}">
                      <a16:colId xmlns:a16="http://schemas.microsoft.com/office/drawing/2014/main" val="1161179677"/>
                    </a:ext>
                  </a:extLst>
                </a:gridCol>
                <a:gridCol w="3150380">
                  <a:extLst>
                    <a:ext uri="{9D8B030D-6E8A-4147-A177-3AD203B41FA5}">
                      <a16:colId xmlns:a16="http://schemas.microsoft.com/office/drawing/2014/main" val="44730979"/>
                    </a:ext>
                  </a:extLst>
                </a:gridCol>
              </a:tblGrid>
              <a:tr h="589541">
                <a:tc>
                  <a:txBody>
                    <a:bodyPr/>
                    <a:lstStyle/>
                    <a:p>
                      <a:r>
                        <a:rPr lang="en-US" sz="1100" b="1" dirty="0"/>
                        <a:t>Session Day/Time:</a:t>
                      </a:r>
                    </a:p>
                  </a:txBody>
                  <a:tcPr marL="93260" marR="93260" marT="46630" marB="46630" anchor="ctr">
                    <a:solidFill>
                      <a:schemeClr val="bg1">
                        <a:lumMod val="85000"/>
                      </a:schemeClr>
                    </a:solidFill>
                  </a:tcPr>
                </a:tc>
                <a:tc>
                  <a:txBody>
                    <a:bodyPr/>
                    <a:lstStyle/>
                    <a:p>
                      <a:r>
                        <a:rPr lang="en-US" sz="1100" dirty="0"/>
                        <a:t>Day 1, Ingest &amp; Transform: 13:00-13:30</a:t>
                      </a:r>
                    </a:p>
                  </a:txBody>
                  <a:tcPr marL="93260" marR="93260" marT="46630" marB="46630" anchor="ctr"/>
                </a:tc>
                <a:tc>
                  <a:txBody>
                    <a:bodyPr/>
                    <a:lstStyle/>
                    <a:p>
                      <a:r>
                        <a:rPr lang="en-US" sz="1100" b="1"/>
                        <a:t>Presenters/SMEs:</a:t>
                      </a:r>
                      <a:endParaRPr lang="en-US" sz="1100"/>
                    </a:p>
                  </a:txBody>
                  <a:tcPr marL="93260" marR="93260" marT="46630" marB="46630" anchor="ctr">
                    <a:solidFill>
                      <a:schemeClr val="bg1">
                        <a:lumMod val="85000"/>
                      </a:schemeClr>
                    </a:solidFill>
                  </a:tcPr>
                </a:tc>
                <a:tc>
                  <a:txBody>
                    <a:bodyPr/>
                    <a:lstStyle/>
                    <a:p>
                      <a:r>
                        <a:rPr lang="en-US" sz="1100" dirty="0"/>
                        <a:t>Presenter: John Doe</a:t>
                      </a:r>
                    </a:p>
                    <a:p>
                      <a:r>
                        <a:rPr lang="en-US" sz="1100" dirty="0"/>
                        <a:t>SME(s): John Doe; Jane Doe</a:t>
                      </a:r>
                    </a:p>
                  </a:txBody>
                  <a:tcPr marL="93260" marR="93260" marT="46630" marB="46630" anchor="ctr"/>
                </a:tc>
                <a:extLst>
                  <a:ext uri="{0D108BD9-81ED-4DB2-BD59-A6C34878D82A}">
                    <a16:rowId xmlns:a16="http://schemas.microsoft.com/office/drawing/2014/main" val="3449140663"/>
                  </a:ext>
                </a:extLst>
              </a:tr>
              <a:tr h="548645">
                <a:tc>
                  <a:txBody>
                    <a:bodyPr/>
                    <a:lstStyle/>
                    <a:p>
                      <a:r>
                        <a:rPr lang="en-US" sz="1100" b="1"/>
                        <a:t>Virtual</a:t>
                      </a:r>
                      <a:r>
                        <a:rPr lang="en-US" sz="1100" b="1" baseline="0"/>
                        <a:t> Format and Software:</a:t>
                      </a:r>
                      <a:endParaRPr lang="en-US" sz="1100" b="1"/>
                    </a:p>
                  </a:txBody>
                  <a:tcPr marL="93260" marR="93260" marT="46630" marB="46630" anchor="ctr">
                    <a:solidFill>
                      <a:schemeClr val="bg1">
                        <a:lumMod val="85000"/>
                      </a:schemeClr>
                    </a:solidFill>
                  </a:tcPr>
                </a:tc>
                <a:tc gridSpan="3">
                  <a:txBody>
                    <a:bodyPr/>
                    <a:lstStyle/>
                    <a:p>
                      <a:r>
                        <a:rPr lang="en-US" sz="1100" dirty="0"/>
                        <a:t>Presentation: Single Speaker Presenter, ppt slide presentation, live virtual broadcast via Teams, chat enabled and moderated</a:t>
                      </a:r>
                    </a:p>
                  </a:txBody>
                  <a:tcPr marL="93260" marR="93260" marT="46630" marB="46630" anchor="ctr"/>
                </a:tc>
                <a:tc hMerge="1">
                  <a:txBody>
                    <a:bodyPr/>
                    <a:lstStyle/>
                    <a:p>
                      <a:endParaRPr lang="en-US" sz="1050" b="1" kern="1200">
                        <a:solidFill>
                          <a:schemeClr val="tx1"/>
                        </a:solidFill>
                        <a:latin typeface="+mn-lt"/>
                        <a:ea typeface="+mn-ea"/>
                        <a:cs typeface="+mn-cs"/>
                      </a:endParaRPr>
                    </a:p>
                  </a:txBody>
                  <a:tcPr anchor="ctr">
                    <a:solidFill>
                      <a:srgbClr val="D9D9D9"/>
                    </a:solidFill>
                  </a:tcPr>
                </a:tc>
                <a:tc hMerge="1">
                  <a:txBody>
                    <a:bodyPr/>
                    <a:lstStyle/>
                    <a:p>
                      <a:endParaRPr lang="en-US"/>
                    </a:p>
                  </a:txBody>
                  <a:tcPr/>
                </a:tc>
                <a:extLst>
                  <a:ext uri="{0D108BD9-81ED-4DB2-BD59-A6C34878D82A}">
                    <a16:rowId xmlns:a16="http://schemas.microsoft.com/office/drawing/2014/main" val="3005430204"/>
                  </a:ext>
                </a:extLst>
              </a:tr>
              <a:tr h="325080">
                <a:tc>
                  <a:txBody>
                    <a:bodyPr/>
                    <a:lstStyle/>
                    <a:p>
                      <a:r>
                        <a:rPr lang="en-US" sz="1100" b="1"/>
                        <a:t>Cohort / Breakout Mgmt</a:t>
                      </a:r>
                    </a:p>
                  </a:txBody>
                  <a:tcPr marL="93260" marR="93260" marT="46630" marB="46630" anchor="ctr">
                    <a:solidFill>
                      <a:schemeClr val="bg1">
                        <a:lumMod val="85000"/>
                      </a:schemeClr>
                    </a:solidFill>
                  </a:tcPr>
                </a:tc>
                <a:tc gridSpan="3">
                  <a:txBody>
                    <a:bodyPr/>
                    <a:lstStyle/>
                    <a:p>
                      <a:r>
                        <a:rPr lang="en-US" sz="1100" dirty="0"/>
                        <a:t>No cohorts / breakout activities during this session</a:t>
                      </a:r>
                    </a:p>
                  </a:txBody>
                  <a:tcPr marL="93260" marR="93260" marT="46630" marB="46630"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4209090798"/>
                  </a:ext>
                </a:extLst>
              </a:tr>
              <a:tr h="854886">
                <a:tc>
                  <a:txBody>
                    <a:bodyPr/>
                    <a:lstStyle/>
                    <a:p>
                      <a:r>
                        <a:rPr lang="en-US" sz="1100" b="1" baseline="0" dirty="0">
                          <a:highlight>
                            <a:srgbClr val="FFFF00"/>
                          </a:highlight>
                        </a:rPr>
                        <a:t>Objective of Session:</a:t>
                      </a:r>
                      <a:endParaRPr lang="en-US" sz="1100" b="1" dirty="0">
                        <a:highlight>
                          <a:srgbClr val="FFFF00"/>
                        </a:highlight>
                      </a:endParaRPr>
                    </a:p>
                  </a:txBody>
                  <a:tcPr marL="93260" marR="93260" marT="46630" marB="46630" anchor="ctr">
                    <a:solidFill>
                      <a:schemeClr val="bg1">
                        <a:lumMod val="85000"/>
                      </a:schemeClr>
                    </a:solidFill>
                  </a:tcPr>
                </a:tc>
                <a:tc gridSpan="3">
                  <a:txBody>
                    <a:bodyPr/>
                    <a:lstStyle/>
                    <a:p>
                      <a:pPr marL="0" marR="0" lvl="0" indent="0" algn="l">
                        <a:lnSpc>
                          <a:spcPct val="100000"/>
                        </a:lnSpc>
                        <a:spcBef>
                          <a:spcPts val="0"/>
                        </a:spcBef>
                        <a:spcAft>
                          <a:spcPts val="0"/>
                        </a:spcAft>
                        <a:buFontTx/>
                        <a:buNone/>
                      </a:pPr>
                      <a:r>
                        <a:rPr lang="en-US" sz="1100" kern="1200" dirty="0">
                          <a:solidFill>
                            <a:schemeClr val="tx1"/>
                          </a:solidFill>
                          <a:latin typeface="+mn-lt"/>
                          <a:ea typeface="+mn-ea"/>
                          <a:cs typeface="+mn-cs"/>
                        </a:rPr>
                        <a:t>As a result of attending this, attendees will better be able to…</a:t>
                      </a:r>
                    </a:p>
                  </a:txBody>
                  <a:tcPr marL="93260" marR="93260" marT="46630" marB="46630"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938286531"/>
                  </a:ext>
                </a:extLst>
              </a:tr>
              <a:tr h="869552">
                <a:tc>
                  <a:txBody>
                    <a:bodyPr/>
                    <a:lstStyle/>
                    <a:p>
                      <a:r>
                        <a:rPr lang="en-US" sz="1100" b="1"/>
                        <a:t>Existing Sources:</a:t>
                      </a:r>
                    </a:p>
                  </a:txBody>
                  <a:tcPr marL="93260" marR="93260" marT="46630" marB="46630" anchor="ctr">
                    <a:solidFill>
                      <a:schemeClr val="bg1">
                        <a:lumMod val="85000"/>
                      </a:schemeClr>
                    </a:solidFill>
                  </a:tcPr>
                </a:tc>
                <a:tc gridSpan="3">
                  <a:txBody>
                    <a:bodyPr/>
                    <a:lstStyle/>
                    <a:p>
                      <a:r>
                        <a:rPr lang="en-US" sz="1100" dirty="0"/>
                        <a:t>&lt;link to any supporting content sources (if any)&gt;</a:t>
                      </a:r>
                    </a:p>
                  </a:txBody>
                  <a:tcPr marL="93260" marR="93260" marT="46630" marB="46630"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132091753"/>
                  </a:ext>
                </a:extLst>
              </a:tr>
              <a:tr h="869552">
                <a:tc>
                  <a:txBody>
                    <a:bodyPr/>
                    <a:lstStyle/>
                    <a:p>
                      <a:r>
                        <a:rPr lang="en-US" sz="1100" b="1"/>
                        <a:t>Learner</a:t>
                      </a:r>
                      <a:r>
                        <a:rPr lang="en-US" sz="1100" b="1" baseline="0"/>
                        <a:t> Content:</a:t>
                      </a:r>
                      <a:endParaRPr lang="en-US" sz="1100" b="1"/>
                    </a:p>
                  </a:txBody>
                  <a:tcPr marL="93260" marR="93260" marT="46630" marB="46630" anchor="ctr">
                    <a:solidFill>
                      <a:schemeClr val="bg1">
                        <a:lumMod val="85000"/>
                      </a:schemeClr>
                    </a:solidFill>
                  </a:tcPr>
                </a:tc>
                <a:tc gridSpan="3">
                  <a:txBody>
                    <a:bodyPr/>
                    <a:lstStyle/>
                    <a:p>
                      <a:r>
                        <a:rPr lang="en-US" sz="1100" dirty="0"/>
                        <a:t>&lt;Link to draft ppt slide deck and any other materials that the attendees would be seeing or using as part of this session&gt;</a:t>
                      </a:r>
                    </a:p>
                  </a:txBody>
                  <a:tcPr marL="93260" marR="93260" marT="46630" marB="46630"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057621340"/>
                  </a:ext>
                </a:extLst>
              </a:tr>
              <a:tr h="869552">
                <a:tc>
                  <a:txBody>
                    <a:bodyPr/>
                    <a:lstStyle/>
                    <a:p>
                      <a:r>
                        <a:rPr lang="en-US" sz="1100" b="1"/>
                        <a:t>Presenter/ SME Guide Content:</a:t>
                      </a:r>
                    </a:p>
                  </a:txBody>
                  <a:tcPr marL="93260" marR="93260" marT="46630" marB="46630" anchor="ctr">
                    <a:solidFill>
                      <a:schemeClr val="bg1">
                        <a:lumMod val="85000"/>
                      </a:schemeClr>
                    </a:solidFill>
                  </a:tcPr>
                </a:tc>
                <a:tc gridSpan="3">
                  <a:txBody>
                    <a:bodyPr/>
                    <a:lstStyle/>
                    <a:p>
                      <a:r>
                        <a:rPr lang="en-US" sz="1100" dirty="0"/>
                        <a:t>&lt;Link to any supporting materials that are just for the presenter and/or supporting SMEs&gt;</a:t>
                      </a:r>
                    </a:p>
                  </a:txBody>
                  <a:tcPr marL="93260" marR="93260" marT="46630" marB="46630"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386877943"/>
                  </a:ext>
                </a:extLst>
              </a:tr>
              <a:tr h="879903">
                <a:tc>
                  <a:txBody>
                    <a:bodyPr/>
                    <a:lstStyle/>
                    <a:p>
                      <a:r>
                        <a:rPr lang="en-US" sz="1100" b="1"/>
                        <a:t>Required Homework</a:t>
                      </a:r>
                      <a:r>
                        <a:rPr lang="en-US" sz="1100" b="1" baseline="0"/>
                        <a:t> + name of session for HW review:</a:t>
                      </a:r>
                      <a:endParaRPr lang="en-US" sz="1100" b="1"/>
                    </a:p>
                  </a:txBody>
                  <a:tcPr marL="93260" marR="93260" marT="46630" marB="46630" anchor="ctr">
                    <a:solidFill>
                      <a:schemeClr val="bg1">
                        <a:lumMod val="85000"/>
                      </a:schemeClr>
                    </a:solidFill>
                  </a:tcPr>
                </a:tc>
                <a:tc gridSpan="3">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100" dirty="0"/>
                        <a:t>No homework or pre-required content needed for this session</a:t>
                      </a:r>
                    </a:p>
                  </a:txBody>
                  <a:tcPr marL="93260" marR="93260" marT="46630" marB="46630" anchor="ctr"/>
                </a:tc>
                <a:tc hMerge="1">
                  <a:txBody>
                    <a:bodyPr/>
                    <a:lstStyle/>
                    <a:p>
                      <a:endParaRPr lang="en-US" i="1"/>
                    </a:p>
                  </a:txBody>
                  <a:tcPr anchor="ctr">
                    <a:solidFill>
                      <a:srgbClr val="D9D9D9"/>
                    </a:solidFill>
                  </a:tcPr>
                </a:tc>
                <a:tc hMerge="1">
                  <a:txBody>
                    <a:bodyPr/>
                    <a:lstStyle/>
                    <a:p>
                      <a:endParaRPr lang="en-US" i="1"/>
                    </a:p>
                  </a:txBody>
                  <a:tcPr anchor="ctr"/>
                </a:tc>
                <a:extLst>
                  <a:ext uri="{0D108BD9-81ED-4DB2-BD59-A6C34878D82A}">
                    <a16:rowId xmlns:a16="http://schemas.microsoft.com/office/drawing/2014/main" val="1609438036"/>
                  </a:ext>
                </a:extLst>
              </a:tr>
            </a:tbl>
          </a:graphicData>
        </a:graphic>
      </p:graphicFrame>
      <p:sp>
        <p:nvSpPr>
          <p:cNvPr id="4" name="Rectangle 3"/>
          <p:cNvSpPr/>
          <p:nvPr/>
        </p:nvSpPr>
        <p:spPr>
          <a:xfrm>
            <a:off x="215580" y="698271"/>
            <a:ext cx="4070601" cy="286306"/>
          </a:xfrm>
          <a:prstGeom prst="rect">
            <a:avLst/>
          </a:prstGeom>
          <a:solidFill>
            <a:schemeClr val="accent1">
              <a:lumMod val="20000"/>
              <a:lumOff val="80000"/>
            </a:schemeClr>
          </a:solidFill>
        </p:spPr>
        <p:txBody>
          <a:bodyPr wrap="square" anchor="t">
            <a:spAutoFit/>
          </a:bodyPr>
          <a:lstStyle/>
          <a:p>
            <a:pPr defTabSz="932597"/>
            <a:r>
              <a:rPr lang="en-US" sz="1224" b="1" dirty="0">
                <a:solidFill>
                  <a:srgbClr val="000000"/>
                </a:solidFill>
                <a:latin typeface="Segoe UI"/>
                <a:cs typeface="Segoe UI"/>
              </a:rPr>
              <a:t>Owner: Sean Norman</a:t>
            </a:r>
            <a:endParaRPr lang="en-US" sz="1836" dirty="0">
              <a:solidFill>
                <a:srgbClr val="000000"/>
              </a:solidFill>
              <a:latin typeface="Segoe UI"/>
            </a:endParaRPr>
          </a:p>
        </p:txBody>
      </p:sp>
      <p:graphicFrame>
        <p:nvGraphicFramePr>
          <p:cNvPr id="13" name="Table 7">
            <a:extLst>
              <a:ext uri="{FF2B5EF4-FFF2-40B4-BE49-F238E27FC236}">
                <a16:creationId xmlns:a16="http://schemas.microsoft.com/office/drawing/2014/main" id="{58D8C2C2-61D7-4636-B1EB-71E2ABEBBC41}"/>
              </a:ext>
            </a:extLst>
          </p:cNvPr>
          <p:cNvGraphicFramePr>
            <a:graphicFrameLocks noGrp="1"/>
          </p:cNvGraphicFramePr>
          <p:nvPr/>
        </p:nvGraphicFramePr>
        <p:xfrm>
          <a:off x="9765249" y="710584"/>
          <a:ext cx="2507327" cy="291086"/>
        </p:xfrm>
        <a:graphic>
          <a:graphicData uri="http://schemas.openxmlformats.org/drawingml/2006/table">
            <a:tbl>
              <a:tblPr firstRow="1" bandRow="1">
                <a:tableStyleId>{5C22544A-7EE6-4342-B048-85BDC9FD1C3A}</a:tableStyleId>
              </a:tblPr>
              <a:tblGrid>
                <a:gridCol w="1310380">
                  <a:extLst>
                    <a:ext uri="{9D8B030D-6E8A-4147-A177-3AD203B41FA5}">
                      <a16:colId xmlns:a16="http://schemas.microsoft.com/office/drawing/2014/main" val="586983563"/>
                    </a:ext>
                  </a:extLst>
                </a:gridCol>
                <a:gridCol w="1196947">
                  <a:extLst>
                    <a:ext uri="{9D8B030D-6E8A-4147-A177-3AD203B41FA5}">
                      <a16:colId xmlns:a16="http://schemas.microsoft.com/office/drawing/2014/main" val="1461594584"/>
                    </a:ext>
                  </a:extLst>
                </a:gridCol>
              </a:tblGrid>
              <a:tr h="291086">
                <a:tc>
                  <a:txBody>
                    <a:bodyPr/>
                    <a:lstStyle/>
                    <a:p>
                      <a:pPr algn="ctr"/>
                      <a:r>
                        <a:rPr lang="en-US" sz="1200" dirty="0"/>
                        <a:t>CSA07P</a:t>
                      </a:r>
                    </a:p>
                  </a:txBody>
                  <a:tcPr marL="93260" marR="93260" marT="46630" marB="46630"/>
                </a:tc>
                <a:tc>
                  <a:txBody>
                    <a:bodyPr/>
                    <a:lstStyle/>
                    <a:p>
                      <a:pPr algn="ctr"/>
                      <a:r>
                        <a:rPr lang="en-US" sz="1200" dirty="0"/>
                        <a:t>1 of 2</a:t>
                      </a:r>
                    </a:p>
                  </a:txBody>
                  <a:tcPr marL="93260" marR="93260" marT="46630" marB="46630"/>
                </a:tc>
                <a:extLst>
                  <a:ext uri="{0D108BD9-81ED-4DB2-BD59-A6C34878D82A}">
                    <a16:rowId xmlns:a16="http://schemas.microsoft.com/office/drawing/2014/main" val="2418447303"/>
                  </a:ext>
                </a:extLst>
              </a:tr>
            </a:tbl>
          </a:graphicData>
        </a:graphic>
      </p:graphicFrame>
    </p:spTree>
    <p:extLst>
      <p:ext uri="{BB962C8B-B14F-4D97-AF65-F5344CB8AC3E}">
        <p14:creationId xmlns:p14="http://schemas.microsoft.com/office/powerpoint/2010/main" val="2464673908"/>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34977" y="227014"/>
            <a:ext cx="9136060" cy="773112"/>
          </a:xfrm>
        </p:spPr>
        <p:txBody>
          <a:bodyPr/>
          <a:lstStyle/>
          <a:p>
            <a:r>
              <a:rPr lang="en-US" dirty="0"/>
              <a:t>Preview CSV files in storage accounts</a:t>
            </a:r>
          </a:p>
        </p:txBody>
      </p:sp>
      <p:sp>
        <p:nvSpPr>
          <p:cNvPr id="7" name="Text Placeholder 3">
            <a:extLst>
              <a:ext uri="{FF2B5EF4-FFF2-40B4-BE49-F238E27FC236}">
                <a16:creationId xmlns:a16="http://schemas.microsoft.com/office/drawing/2014/main" id="{4CA5C305-930D-4A6A-BA6A-29E7885EF756}"/>
              </a:ext>
            </a:extLst>
          </p:cNvPr>
          <p:cNvSpPr>
            <a:spLocks noGrp="1"/>
          </p:cNvSpPr>
          <p:nvPr>
            <p:ph type="body" sz="quarter" idx="11"/>
          </p:nvPr>
        </p:nvSpPr>
        <p:spPr>
          <a:xfrm>
            <a:off x="435795" y="1152408"/>
            <a:ext cx="10499384" cy="474890"/>
          </a:xfrm>
        </p:spPr>
        <p:txBody>
          <a:bodyPr/>
          <a:lstStyle/>
          <a:p>
            <a:r>
              <a:rPr lang="en-US" sz="1836" dirty="0">
                <a:solidFill>
                  <a:schemeClr val="tx1"/>
                </a:solidFill>
              </a:rPr>
              <a:t>Preview a sample of your data </a:t>
            </a:r>
            <a:endParaRPr lang="en-US" sz="1632" dirty="0">
              <a:solidFill>
                <a:schemeClr val="tx1"/>
              </a:solidFill>
            </a:endParaRPr>
          </a:p>
        </p:txBody>
      </p:sp>
      <p:pic>
        <p:nvPicPr>
          <p:cNvPr id="2" name="Picture 1">
            <a:extLst>
              <a:ext uri="{FF2B5EF4-FFF2-40B4-BE49-F238E27FC236}">
                <a16:creationId xmlns:a16="http://schemas.microsoft.com/office/drawing/2014/main" id="{F38E032A-9A47-4EB0-8217-AF51A76FBC01}"/>
              </a:ext>
            </a:extLst>
          </p:cNvPr>
          <p:cNvPicPr>
            <a:picLocks noChangeAspect="1"/>
          </p:cNvPicPr>
          <p:nvPr/>
        </p:nvPicPr>
        <p:blipFill>
          <a:blip r:embed="rId2"/>
          <a:stretch>
            <a:fillRect/>
          </a:stretch>
        </p:blipFill>
        <p:spPr>
          <a:xfrm>
            <a:off x="844666" y="1627298"/>
            <a:ext cx="4038109" cy="3889649"/>
          </a:xfrm>
          <a:prstGeom prst="rect">
            <a:avLst/>
          </a:prstGeom>
          <a:ln>
            <a:solidFill>
              <a:schemeClr val="bg2">
                <a:lumMod val="50000"/>
              </a:schemeClr>
            </a:solidFill>
          </a:ln>
        </p:spPr>
      </p:pic>
      <p:pic>
        <p:nvPicPr>
          <p:cNvPr id="6" name="Picture 5">
            <a:extLst>
              <a:ext uri="{FF2B5EF4-FFF2-40B4-BE49-F238E27FC236}">
                <a16:creationId xmlns:a16="http://schemas.microsoft.com/office/drawing/2014/main" id="{4FF298A2-5EA7-473E-9D92-6107BB16A22C}"/>
              </a:ext>
            </a:extLst>
          </p:cNvPr>
          <p:cNvPicPr>
            <a:picLocks noChangeAspect="1"/>
          </p:cNvPicPr>
          <p:nvPr/>
        </p:nvPicPr>
        <p:blipFill>
          <a:blip r:embed="rId3"/>
          <a:stretch>
            <a:fillRect/>
          </a:stretch>
        </p:blipFill>
        <p:spPr>
          <a:xfrm>
            <a:off x="5955739" y="1389852"/>
            <a:ext cx="5878043" cy="5079790"/>
          </a:xfrm>
          <a:prstGeom prst="rect">
            <a:avLst/>
          </a:prstGeom>
          <a:ln>
            <a:solidFill>
              <a:schemeClr val="bg2">
                <a:lumMod val="50000"/>
              </a:schemeClr>
            </a:solidFill>
          </a:ln>
        </p:spPr>
      </p:pic>
      <p:sp>
        <p:nvSpPr>
          <p:cNvPr id="8" name="Rectangle 7">
            <a:extLst>
              <a:ext uri="{FF2B5EF4-FFF2-40B4-BE49-F238E27FC236}">
                <a16:creationId xmlns:a16="http://schemas.microsoft.com/office/drawing/2014/main" id="{9ED69020-7FA0-4EA8-BE7A-8287F3555493}"/>
              </a:ext>
            </a:extLst>
          </p:cNvPr>
          <p:cNvSpPr/>
          <p:nvPr/>
        </p:nvSpPr>
        <p:spPr bwMode="auto">
          <a:xfrm>
            <a:off x="3074666" y="3929747"/>
            <a:ext cx="904054" cy="219386"/>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10" name="Straight Arrow Connector 9">
            <a:extLst>
              <a:ext uri="{FF2B5EF4-FFF2-40B4-BE49-F238E27FC236}">
                <a16:creationId xmlns:a16="http://schemas.microsoft.com/office/drawing/2014/main" id="{A21BF025-1E0A-4421-B13E-BA78098A9AFE}"/>
              </a:ext>
            </a:extLst>
          </p:cNvPr>
          <p:cNvCxnSpPr/>
          <p:nvPr/>
        </p:nvCxnSpPr>
        <p:spPr>
          <a:xfrm>
            <a:off x="3978720" y="4034937"/>
            <a:ext cx="1977019" cy="0"/>
          </a:xfrm>
          <a:prstGeom prst="straightConnector1">
            <a:avLst/>
          </a:prstGeom>
          <a:ln w="190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82829391"/>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34977" y="227014"/>
            <a:ext cx="11167288" cy="773112"/>
          </a:xfrm>
        </p:spPr>
        <p:txBody>
          <a:bodyPr/>
          <a:lstStyle/>
          <a:p>
            <a:r>
              <a:rPr lang="en-US" dirty="0"/>
              <a:t>Query Parquet files in storage accounts</a:t>
            </a:r>
          </a:p>
        </p:txBody>
      </p:sp>
      <p:sp>
        <p:nvSpPr>
          <p:cNvPr id="7" name="Text Placeholder 3">
            <a:extLst>
              <a:ext uri="{FF2B5EF4-FFF2-40B4-BE49-F238E27FC236}">
                <a16:creationId xmlns:a16="http://schemas.microsoft.com/office/drawing/2014/main" id="{4CA5C305-930D-4A6A-BA6A-29E7885EF756}"/>
              </a:ext>
            </a:extLst>
          </p:cNvPr>
          <p:cNvSpPr>
            <a:spLocks noGrp="1"/>
          </p:cNvSpPr>
          <p:nvPr>
            <p:ph type="body" sz="quarter" idx="11"/>
          </p:nvPr>
        </p:nvSpPr>
        <p:spPr>
          <a:xfrm>
            <a:off x="435795" y="1152408"/>
            <a:ext cx="10499384" cy="474890"/>
          </a:xfrm>
        </p:spPr>
        <p:txBody>
          <a:bodyPr/>
          <a:lstStyle/>
          <a:p>
            <a:r>
              <a:rPr lang="en-US" sz="1632" dirty="0">
                <a:solidFill>
                  <a:schemeClr val="tx1"/>
                </a:solidFill>
              </a:rPr>
              <a:t>Two simple gestures to start analyzing with SQL scripts or with notebooks. </a:t>
            </a:r>
          </a:p>
          <a:p>
            <a:r>
              <a:rPr lang="en-US" sz="1632" dirty="0">
                <a:solidFill>
                  <a:schemeClr val="tx1"/>
                </a:solidFill>
              </a:rPr>
              <a:t>T-SQL or </a:t>
            </a:r>
            <a:r>
              <a:rPr lang="en-US" sz="1632" dirty="0" err="1">
                <a:solidFill>
                  <a:schemeClr val="tx1"/>
                </a:solidFill>
              </a:rPr>
              <a:t>PySpark</a:t>
            </a:r>
            <a:r>
              <a:rPr lang="en-US" sz="1632" dirty="0">
                <a:solidFill>
                  <a:schemeClr val="tx1"/>
                </a:solidFill>
              </a:rPr>
              <a:t> auto-generated.</a:t>
            </a:r>
          </a:p>
        </p:txBody>
      </p:sp>
      <p:pic>
        <p:nvPicPr>
          <p:cNvPr id="9" name="Picture 8">
            <a:extLst>
              <a:ext uri="{FF2B5EF4-FFF2-40B4-BE49-F238E27FC236}">
                <a16:creationId xmlns:a16="http://schemas.microsoft.com/office/drawing/2014/main" id="{AF41046B-6BAB-4C7B-8BC2-9069BD1290F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35796" y="2887350"/>
            <a:ext cx="4350778" cy="2351913"/>
          </a:xfrm>
          <a:prstGeom prst="rect">
            <a:avLst/>
          </a:prstGeom>
          <a:ln>
            <a:solidFill>
              <a:schemeClr val="bg2">
                <a:lumMod val="50000"/>
              </a:schemeClr>
            </a:solidFill>
          </a:ln>
        </p:spPr>
      </p:pic>
      <p:pic>
        <p:nvPicPr>
          <p:cNvPr id="11" name="Picture 10">
            <a:extLst>
              <a:ext uri="{FF2B5EF4-FFF2-40B4-BE49-F238E27FC236}">
                <a16:creationId xmlns:a16="http://schemas.microsoft.com/office/drawing/2014/main" id="{086629D6-A291-42E6-A966-C40543FC65B3}"/>
              </a:ext>
            </a:extLst>
          </p:cNvPr>
          <p:cNvPicPr>
            <a:picLocks noChangeAspect="1"/>
          </p:cNvPicPr>
          <p:nvPr/>
        </p:nvPicPr>
        <p:blipFill rotWithShape="1">
          <a:blip r:embed="rId4"/>
          <a:srcRect r="32564" b="12770"/>
          <a:stretch/>
        </p:blipFill>
        <p:spPr>
          <a:xfrm>
            <a:off x="5399996" y="1524159"/>
            <a:ext cx="6202269" cy="1409274"/>
          </a:xfrm>
          <a:prstGeom prst="rect">
            <a:avLst/>
          </a:prstGeom>
          <a:ln>
            <a:solidFill>
              <a:schemeClr val="bg2">
                <a:lumMod val="50000"/>
              </a:schemeClr>
            </a:solidFill>
          </a:ln>
        </p:spPr>
      </p:pic>
      <p:sp>
        <p:nvSpPr>
          <p:cNvPr id="13" name="Rectangle 12">
            <a:extLst>
              <a:ext uri="{FF2B5EF4-FFF2-40B4-BE49-F238E27FC236}">
                <a16:creationId xmlns:a16="http://schemas.microsoft.com/office/drawing/2014/main" id="{720F92A5-81DD-4483-AE5D-1534F9BC8F99}"/>
              </a:ext>
            </a:extLst>
          </p:cNvPr>
          <p:cNvSpPr/>
          <p:nvPr/>
        </p:nvSpPr>
        <p:spPr bwMode="auto">
          <a:xfrm>
            <a:off x="2101824" y="3882666"/>
            <a:ext cx="702127" cy="136681"/>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14" name="Straight Arrow Connector 13">
            <a:extLst>
              <a:ext uri="{FF2B5EF4-FFF2-40B4-BE49-F238E27FC236}">
                <a16:creationId xmlns:a16="http://schemas.microsoft.com/office/drawing/2014/main" id="{3639D3DC-B81E-4E0D-864A-06F3F281F142}"/>
              </a:ext>
            </a:extLst>
          </p:cNvPr>
          <p:cNvCxnSpPr>
            <a:cxnSpLocks/>
            <a:stCxn id="13" idx="3"/>
            <a:endCxn id="11" idx="1"/>
          </p:cNvCxnSpPr>
          <p:nvPr/>
        </p:nvCxnSpPr>
        <p:spPr>
          <a:xfrm flipV="1">
            <a:off x="2803952" y="2228796"/>
            <a:ext cx="2596045" cy="1722211"/>
          </a:xfrm>
          <a:prstGeom prst="straightConnector1">
            <a:avLst/>
          </a:prstGeom>
          <a:noFill/>
          <a:ln w="19050">
            <a:solidFill>
              <a:srgbClr val="FF0000"/>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cxnSp>
      <p:sp>
        <p:nvSpPr>
          <p:cNvPr id="15" name="Rectangle 14">
            <a:extLst>
              <a:ext uri="{FF2B5EF4-FFF2-40B4-BE49-F238E27FC236}">
                <a16:creationId xmlns:a16="http://schemas.microsoft.com/office/drawing/2014/main" id="{F1E10494-75F1-4A4B-88B8-0A8D281E5939}"/>
              </a:ext>
            </a:extLst>
          </p:cNvPr>
          <p:cNvSpPr/>
          <p:nvPr/>
        </p:nvSpPr>
        <p:spPr bwMode="auto">
          <a:xfrm>
            <a:off x="2101824" y="4019347"/>
            <a:ext cx="702127" cy="136681"/>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16" name="Straight Arrow Connector 15">
            <a:extLst>
              <a:ext uri="{FF2B5EF4-FFF2-40B4-BE49-F238E27FC236}">
                <a16:creationId xmlns:a16="http://schemas.microsoft.com/office/drawing/2014/main" id="{F852352B-DD8B-426F-B925-2DCAC2813649}"/>
              </a:ext>
            </a:extLst>
          </p:cNvPr>
          <p:cNvCxnSpPr>
            <a:cxnSpLocks/>
            <a:stCxn id="15" idx="3"/>
            <a:endCxn id="12" idx="1"/>
          </p:cNvCxnSpPr>
          <p:nvPr/>
        </p:nvCxnSpPr>
        <p:spPr>
          <a:xfrm>
            <a:off x="2803952" y="4087688"/>
            <a:ext cx="2596045" cy="1077046"/>
          </a:xfrm>
          <a:prstGeom prst="straightConnector1">
            <a:avLst/>
          </a:prstGeom>
          <a:noFill/>
          <a:ln w="19050">
            <a:solidFill>
              <a:srgbClr val="FF0000"/>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cxnSp>
      <p:pic>
        <p:nvPicPr>
          <p:cNvPr id="25" name="Picture 24">
            <a:extLst>
              <a:ext uri="{FF2B5EF4-FFF2-40B4-BE49-F238E27FC236}">
                <a16:creationId xmlns:a16="http://schemas.microsoft.com/office/drawing/2014/main" id="{83C171E8-7115-4CC9-877A-1530A76AFCBE}"/>
              </a:ext>
            </a:extLst>
          </p:cNvPr>
          <p:cNvPicPr>
            <a:picLocks noChangeAspect="1"/>
          </p:cNvPicPr>
          <p:nvPr/>
        </p:nvPicPr>
        <p:blipFill>
          <a:blip r:embed="rId5"/>
          <a:stretch>
            <a:fillRect/>
          </a:stretch>
        </p:blipFill>
        <p:spPr>
          <a:xfrm>
            <a:off x="6664813" y="2933432"/>
            <a:ext cx="5770780" cy="1386024"/>
          </a:xfrm>
          <a:prstGeom prst="rect">
            <a:avLst/>
          </a:prstGeom>
          <a:ln>
            <a:solidFill>
              <a:schemeClr val="bg2">
                <a:lumMod val="50000"/>
              </a:schemeClr>
            </a:solidFill>
          </a:ln>
        </p:spPr>
      </p:pic>
      <p:pic>
        <p:nvPicPr>
          <p:cNvPr id="12" name="Picture 11">
            <a:extLst>
              <a:ext uri="{FF2B5EF4-FFF2-40B4-BE49-F238E27FC236}">
                <a16:creationId xmlns:a16="http://schemas.microsoft.com/office/drawing/2014/main" id="{BAEAB1DC-3DA4-4C43-9A45-E56ECA59D7C1}"/>
              </a:ext>
            </a:extLst>
          </p:cNvPr>
          <p:cNvPicPr>
            <a:picLocks noChangeAspect="1"/>
          </p:cNvPicPr>
          <p:nvPr/>
        </p:nvPicPr>
        <p:blipFill rotWithShape="1">
          <a:blip r:embed="rId6"/>
          <a:srcRect r="32564" b="16144"/>
          <a:stretch/>
        </p:blipFill>
        <p:spPr>
          <a:xfrm>
            <a:off x="5399996" y="4487349"/>
            <a:ext cx="6202269" cy="1354769"/>
          </a:xfrm>
          <a:prstGeom prst="rect">
            <a:avLst/>
          </a:prstGeom>
          <a:ln>
            <a:solidFill>
              <a:schemeClr val="bg2">
                <a:lumMod val="50000"/>
              </a:schemeClr>
            </a:solidFill>
          </a:ln>
        </p:spPr>
      </p:pic>
      <p:pic>
        <p:nvPicPr>
          <p:cNvPr id="32" name="Picture 31">
            <a:extLst>
              <a:ext uri="{FF2B5EF4-FFF2-40B4-BE49-F238E27FC236}">
                <a16:creationId xmlns:a16="http://schemas.microsoft.com/office/drawing/2014/main" id="{1F26C2DD-B0D2-4F22-9833-0421FCD5DEA2}"/>
              </a:ext>
            </a:extLst>
          </p:cNvPr>
          <p:cNvPicPr>
            <a:picLocks noChangeAspect="1"/>
          </p:cNvPicPr>
          <p:nvPr/>
        </p:nvPicPr>
        <p:blipFill>
          <a:blip r:embed="rId7"/>
          <a:stretch>
            <a:fillRect/>
          </a:stretch>
        </p:blipFill>
        <p:spPr>
          <a:xfrm>
            <a:off x="6364059" y="5748351"/>
            <a:ext cx="6071532" cy="1235703"/>
          </a:xfrm>
          <a:prstGeom prst="rect">
            <a:avLst/>
          </a:prstGeom>
          <a:ln>
            <a:solidFill>
              <a:schemeClr val="bg2">
                <a:lumMod val="50000"/>
              </a:schemeClr>
            </a:solidFill>
          </a:ln>
        </p:spPr>
      </p:pic>
    </p:spTree>
    <p:extLst>
      <p:ext uri="{BB962C8B-B14F-4D97-AF65-F5344CB8AC3E}">
        <p14:creationId xmlns:p14="http://schemas.microsoft.com/office/powerpoint/2010/main" val="901165286"/>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DE89A4-3C18-4C06-839F-36D558ADC095}"/>
              </a:ext>
            </a:extLst>
          </p:cNvPr>
          <p:cNvPicPr>
            <a:picLocks noChangeAspect="1"/>
          </p:cNvPicPr>
          <p:nvPr/>
        </p:nvPicPr>
        <p:blipFill>
          <a:blip r:embed="rId2"/>
          <a:stretch>
            <a:fillRect/>
          </a:stretch>
        </p:blipFill>
        <p:spPr>
          <a:xfrm>
            <a:off x="758622" y="2841315"/>
            <a:ext cx="6931563" cy="3262831"/>
          </a:xfrm>
          <a:prstGeom prst="rect">
            <a:avLst/>
          </a:prstGeom>
          <a:ln>
            <a:solidFill>
              <a:schemeClr val="bg2">
                <a:lumMod val="50000"/>
              </a:schemeClr>
            </a:solidFill>
          </a:ln>
        </p:spPr>
      </p:pic>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34977" y="227014"/>
            <a:ext cx="8526460" cy="773112"/>
          </a:xfrm>
        </p:spPr>
        <p:txBody>
          <a:bodyPr/>
          <a:lstStyle/>
          <a:p>
            <a:r>
              <a:rPr lang="en-US" dirty="0"/>
              <a:t>Multiple file selections supported</a:t>
            </a:r>
          </a:p>
        </p:txBody>
      </p:sp>
      <p:sp>
        <p:nvSpPr>
          <p:cNvPr id="7" name="Text Placeholder 3">
            <a:extLst>
              <a:ext uri="{FF2B5EF4-FFF2-40B4-BE49-F238E27FC236}">
                <a16:creationId xmlns:a16="http://schemas.microsoft.com/office/drawing/2014/main" id="{4CA5C305-930D-4A6A-BA6A-29E7885EF756}"/>
              </a:ext>
            </a:extLst>
          </p:cNvPr>
          <p:cNvSpPr>
            <a:spLocks noGrp="1"/>
          </p:cNvSpPr>
          <p:nvPr>
            <p:ph type="body" sz="quarter" idx="11"/>
          </p:nvPr>
        </p:nvSpPr>
        <p:spPr>
          <a:xfrm>
            <a:off x="435796" y="1506585"/>
            <a:ext cx="10499384" cy="1292817"/>
          </a:xfrm>
        </p:spPr>
        <p:txBody>
          <a:bodyPr/>
          <a:lstStyle/>
          <a:p>
            <a:r>
              <a:rPr lang="en-US" sz="1632" dirty="0">
                <a:solidFill>
                  <a:schemeClr val="tx1"/>
                </a:solidFill>
              </a:rPr>
              <a:t>SQL Script from Multiple files</a:t>
            </a:r>
          </a:p>
          <a:p>
            <a:r>
              <a:rPr lang="en-US" sz="1632" dirty="0">
                <a:solidFill>
                  <a:schemeClr val="tx1"/>
                </a:solidFill>
              </a:rPr>
              <a:t>Multi-select of files generates a SQL script that analyzes all those files together</a:t>
            </a:r>
          </a:p>
        </p:txBody>
      </p:sp>
      <p:sp>
        <p:nvSpPr>
          <p:cNvPr id="13" name="Rectangle 12">
            <a:extLst>
              <a:ext uri="{FF2B5EF4-FFF2-40B4-BE49-F238E27FC236}">
                <a16:creationId xmlns:a16="http://schemas.microsoft.com/office/drawing/2014/main" id="{720F92A5-81DD-4483-AE5D-1534F9BC8F99}"/>
              </a:ext>
            </a:extLst>
          </p:cNvPr>
          <p:cNvSpPr/>
          <p:nvPr/>
        </p:nvSpPr>
        <p:spPr bwMode="auto">
          <a:xfrm>
            <a:off x="4610818" y="5224481"/>
            <a:ext cx="766807" cy="171294"/>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14" name="Straight Arrow Connector 13">
            <a:extLst>
              <a:ext uri="{FF2B5EF4-FFF2-40B4-BE49-F238E27FC236}">
                <a16:creationId xmlns:a16="http://schemas.microsoft.com/office/drawing/2014/main" id="{3639D3DC-B81E-4E0D-864A-06F3F281F142}"/>
              </a:ext>
            </a:extLst>
          </p:cNvPr>
          <p:cNvCxnSpPr>
            <a:cxnSpLocks/>
            <a:stCxn id="13" idx="3"/>
            <a:endCxn id="11" idx="1"/>
          </p:cNvCxnSpPr>
          <p:nvPr/>
        </p:nvCxnSpPr>
        <p:spPr>
          <a:xfrm flipV="1">
            <a:off x="5377625" y="4472731"/>
            <a:ext cx="840610" cy="837398"/>
          </a:xfrm>
          <a:prstGeom prst="straightConnector1">
            <a:avLst/>
          </a:prstGeom>
          <a:noFill/>
          <a:ln w="19050">
            <a:solidFill>
              <a:srgbClr val="FF0000"/>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cxnSp>
      <p:pic>
        <p:nvPicPr>
          <p:cNvPr id="11" name="Picture 10">
            <a:extLst>
              <a:ext uri="{FF2B5EF4-FFF2-40B4-BE49-F238E27FC236}">
                <a16:creationId xmlns:a16="http://schemas.microsoft.com/office/drawing/2014/main" id="{811FBB32-5A11-4547-BA8A-C43129800343}"/>
              </a:ext>
            </a:extLst>
          </p:cNvPr>
          <p:cNvPicPr>
            <a:picLocks noChangeAspect="1"/>
          </p:cNvPicPr>
          <p:nvPr/>
        </p:nvPicPr>
        <p:blipFill>
          <a:blip r:embed="rId3"/>
          <a:stretch>
            <a:fillRect/>
          </a:stretch>
        </p:blipFill>
        <p:spPr>
          <a:xfrm>
            <a:off x="6218236" y="3001385"/>
            <a:ext cx="5677087" cy="2942690"/>
          </a:xfrm>
          <a:prstGeom prst="rect">
            <a:avLst/>
          </a:prstGeom>
          <a:ln>
            <a:solidFill>
              <a:schemeClr val="bg2">
                <a:lumMod val="50000"/>
              </a:schemeClr>
            </a:solidFill>
          </a:ln>
        </p:spPr>
      </p:pic>
    </p:spTree>
    <p:extLst>
      <p:ext uri="{BB962C8B-B14F-4D97-AF65-F5344CB8AC3E}">
        <p14:creationId xmlns:p14="http://schemas.microsoft.com/office/powerpoint/2010/main" val="1872431644"/>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FF4406-B009-4B90-9AF7-67AB70516C96}"/>
              </a:ext>
            </a:extLst>
          </p:cNvPr>
          <p:cNvSpPr>
            <a:spLocks noGrp="1"/>
          </p:cNvSpPr>
          <p:nvPr>
            <p:ph type="title"/>
          </p:nvPr>
        </p:nvSpPr>
        <p:spPr>
          <a:xfrm>
            <a:off x="596951" y="3106169"/>
            <a:ext cx="9327356" cy="498598"/>
          </a:xfrm>
        </p:spPr>
        <p:txBody>
          <a:bodyPr/>
          <a:lstStyle/>
          <a:p>
            <a:r>
              <a:rPr lang="en-US" dirty="0"/>
              <a:t>Applying transformations</a:t>
            </a:r>
          </a:p>
        </p:txBody>
      </p:sp>
    </p:spTree>
    <p:extLst>
      <p:ext uri="{BB962C8B-B14F-4D97-AF65-F5344CB8AC3E}">
        <p14:creationId xmlns:p14="http://schemas.microsoft.com/office/powerpoint/2010/main" val="67631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34977" y="227014"/>
            <a:ext cx="11741064" cy="773112"/>
          </a:xfrm>
        </p:spPr>
        <p:txBody>
          <a:bodyPr/>
          <a:lstStyle/>
          <a:p>
            <a:r>
              <a:rPr lang="en-US" dirty="0"/>
              <a:t>Code based transformations </a:t>
            </a:r>
          </a:p>
        </p:txBody>
      </p:sp>
      <p:sp>
        <p:nvSpPr>
          <p:cNvPr id="7" name="Text Placeholder 3">
            <a:extLst>
              <a:ext uri="{FF2B5EF4-FFF2-40B4-BE49-F238E27FC236}">
                <a16:creationId xmlns:a16="http://schemas.microsoft.com/office/drawing/2014/main" id="{4CA5C305-930D-4A6A-BA6A-29E7885EF756}"/>
              </a:ext>
            </a:extLst>
          </p:cNvPr>
          <p:cNvSpPr>
            <a:spLocks noGrp="1"/>
          </p:cNvSpPr>
          <p:nvPr>
            <p:ph type="body" sz="quarter" idx="11"/>
          </p:nvPr>
        </p:nvSpPr>
        <p:spPr>
          <a:xfrm>
            <a:off x="435797" y="1251376"/>
            <a:ext cx="5532406" cy="474890"/>
          </a:xfrm>
        </p:spPr>
        <p:txBody>
          <a:bodyPr/>
          <a:lstStyle/>
          <a:p>
            <a:r>
              <a:rPr lang="en-US" sz="1632" dirty="0"/>
              <a:t>Familiar gesture to generate T-SQL scripts from SQL metadata objects such as tables.</a:t>
            </a:r>
            <a:endParaRPr lang="en-US" sz="1122" dirty="0">
              <a:solidFill>
                <a:schemeClr val="tx1"/>
              </a:solidFill>
            </a:endParaRPr>
          </a:p>
        </p:txBody>
      </p:sp>
      <p:pic>
        <p:nvPicPr>
          <p:cNvPr id="13" name="Picture 12">
            <a:extLst>
              <a:ext uri="{FF2B5EF4-FFF2-40B4-BE49-F238E27FC236}">
                <a16:creationId xmlns:a16="http://schemas.microsoft.com/office/drawing/2014/main" id="{B392549E-9BE0-4E14-B755-0508806E3D8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35796" y="1899630"/>
            <a:ext cx="5084520" cy="3488820"/>
          </a:xfrm>
          <a:prstGeom prst="rect">
            <a:avLst/>
          </a:prstGeom>
          <a:ln>
            <a:solidFill>
              <a:schemeClr val="bg2">
                <a:lumMod val="50000"/>
              </a:schemeClr>
            </a:solidFill>
          </a:ln>
        </p:spPr>
      </p:pic>
      <p:sp>
        <p:nvSpPr>
          <p:cNvPr id="14" name="Text Placeholder 3">
            <a:extLst>
              <a:ext uri="{FF2B5EF4-FFF2-40B4-BE49-F238E27FC236}">
                <a16:creationId xmlns:a16="http://schemas.microsoft.com/office/drawing/2014/main" id="{C719461B-9A55-471C-8C15-EAA715830E1E}"/>
              </a:ext>
            </a:extLst>
          </p:cNvPr>
          <p:cNvSpPr txBox="1">
            <a:spLocks/>
          </p:cNvSpPr>
          <p:nvPr/>
        </p:nvSpPr>
        <p:spPr>
          <a:xfrm>
            <a:off x="6218236" y="1251376"/>
            <a:ext cx="5957806" cy="474890"/>
          </a:xfrm>
          <a:prstGeom prst="rect">
            <a:avLst/>
          </a:prstGeom>
        </p:spPr>
        <p:txBody>
          <a:bodyPr vert="horz" wrap="square" lIns="0" tIns="0" rIns="0" bIns="0" rtlCol="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kern="1200" spc="0" baseline="0">
                <a:solidFill>
                  <a:srgbClr val="000000"/>
                </a:solidFill>
                <a:latin typeface="+mn-lt"/>
                <a:ea typeface="+mn-ea"/>
                <a:cs typeface="+mn-cs"/>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nSpc>
                <a:spcPct val="100000"/>
              </a:lnSpc>
              <a:spcAft>
                <a:spcPts val="612"/>
              </a:spcAft>
            </a:pPr>
            <a:r>
              <a:rPr lang="en-US" sz="1632" dirty="0">
                <a:solidFill>
                  <a:schemeClr val="tx1"/>
                </a:solidFill>
              </a:rPr>
              <a:t>Starting from a table, auto-generate a single line of </a:t>
            </a:r>
            <a:r>
              <a:rPr lang="en-US" sz="1632" dirty="0" err="1">
                <a:solidFill>
                  <a:schemeClr val="tx1"/>
                </a:solidFill>
              </a:rPr>
              <a:t>PySpark</a:t>
            </a:r>
            <a:r>
              <a:rPr lang="en-US" sz="1632" dirty="0">
                <a:solidFill>
                  <a:schemeClr val="tx1"/>
                </a:solidFill>
              </a:rPr>
              <a:t> code that makes it easy to load a SQL table into a Spark </a:t>
            </a:r>
            <a:r>
              <a:rPr lang="en-US" sz="1632" dirty="0" err="1">
                <a:solidFill>
                  <a:schemeClr val="tx1"/>
                </a:solidFill>
              </a:rPr>
              <a:t>dataframe</a:t>
            </a:r>
            <a:r>
              <a:rPr lang="en-US" sz="1632" dirty="0">
                <a:solidFill>
                  <a:schemeClr val="tx1"/>
                </a:solidFill>
              </a:rPr>
              <a:t>​</a:t>
            </a:r>
          </a:p>
        </p:txBody>
      </p:sp>
      <p:pic>
        <p:nvPicPr>
          <p:cNvPr id="15" name="Picture 14">
            <a:extLst>
              <a:ext uri="{FF2B5EF4-FFF2-40B4-BE49-F238E27FC236}">
                <a16:creationId xmlns:a16="http://schemas.microsoft.com/office/drawing/2014/main" id="{1FFA6949-FA72-45F0-8F23-7396165B2F09}"/>
              </a:ext>
            </a:extLst>
          </p:cNvPr>
          <p:cNvPicPr>
            <a:picLocks noChangeAspect="1"/>
          </p:cNvPicPr>
          <p:nvPr/>
        </p:nvPicPr>
        <p:blipFill>
          <a:blip r:embed="rId3"/>
          <a:stretch>
            <a:fillRect/>
          </a:stretch>
        </p:blipFill>
        <p:spPr>
          <a:xfrm>
            <a:off x="6303881" y="1858310"/>
            <a:ext cx="4753931" cy="3160651"/>
          </a:xfrm>
          <a:prstGeom prst="rect">
            <a:avLst/>
          </a:prstGeom>
          <a:ln>
            <a:solidFill>
              <a:schemeClr val="bg2">
                <a:lumMod val="50000"/>
              </a:schemeClr>
            </a:solidFill>
          </a:ln>
        </p:spPr>
      </p:pic>
      <p:pic>
        <p:nvPicPr>
          <p:cNvPr id="16" name="Picture 15">
            <a:extLst>
              <a:ext uri="{FF2B5EF4-FFF2-40B4-BE49-F238E27FC236}">
                <a16:creationId xmlns:a16="http://schemas.microsoft.com/office/drawing/2014/main" id="{7648C4F7-85CF-459F-BDF9-24FE302F3CC7}"/>
              </a:ext>
            </a:extLst>
          </p:cNvPr>
          <p:cNvPicPr>
            <a:picLocks noChangeAspect="1"/>
          </p:cNvPicPr>
          <p:nvPr/>
        </p:nvPicPr>
        <p:blipFill rotWithShape="1">
          <a:blip r:embed="rId4"/>
          <a:srcRect r="32574"/>
          <a:stretch/>
        </p:blipFill>
        <p:spPr>
          <a:xfrm>
            <a:off x="6082990" y="5388450"/>
            <a:ext cx="6093051" cy="1461468"/>
          </a:xfrm>
          <a:prstGeom prst="rect">
            <a:avLst/>
          </a:prstGeom>
          <a:ln>
            <a:solidFill>
              <a:schemeClr val="bg2">
                <a:lumMod val="50000"/>
              </a:schemeClr>
            </a:solidFill>
          </a:ln>
        </p:spPr>
      </p:pic>
      <p:sp>
        <p:nvSpPr>
          <p:cNvPr id="25" name="Rectangle 24">
            <a:extLst>
              <a:ext uri="{FF2B5EF4-FFF2-40B4-BE49-F238E27FC236}">
                <a16:creationId xmlns:a16="http://schemas.microsoft.com/office/drawing/2014/main" id="{0ACC5BDD-3C87-4434-B51A-DAD3696EF820}"/>
              </a:ext>
            </a:extLst>
          </p:cNvPr>
          <p:cNvSpPr/>
          <p:nvPr/>
        </p:nvSpPr>
        <p:spPr bwMode="auto">
          <a:xfrm>
            <a:off x="9331376" y="3438635"/>
            <a:ext cx="1627873" cy="373794"/>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26" name="Straight Arrow Connector 25">
            <a:extLst>
              <a:ext uri="{FF2B5EF4-FFF2-40B4-BE49-F238E27FC236}">
                <a16:creationId xmlns:a16="http://schemas.microsoft.com/office/drawing/2014/main" id="{B39AB6B5-25F4-490E-BF01-0C69F8F0828C}"/>
              </a:ext>
            </a:extLst>
          </p:cNvPr>
          <p:cNvCxnSpPr>
            <a:cxnSpLocks/>
            <a:stCxn id="25" idx="2"/>
          </p:cNvCxnSpPr>
          <p:nvPr/>
        </p:nvCxnSpPr>
        <p:spPr>
          <a:xfrm flipH="1">
            <a:off x="10145312" y="3812429"/>
            <a:ext cx="1" cy="1576021"/>
          </a:xfrm>
          <a:prstGeom prst="straightConnector1">
            <a:avLst/>
          </a:prstGeom>
          <a:noFill/>
          <a:ln w="19050">
            <a:solidFill>
              <a:srgbClr val="FF0000"/>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cxnSp>
    </p:spTree>
    <p:extLst>
      <p:ext uri="{BB962C8B-B14F-4D97-AF65-F5344CB8AC3E}">
        <p14:creationId xmlns:p14="http://schemas.microsoft.com/office/powerpoint/2010/main" val="1865044271"/>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Transform with SQL script</a:t>
            </a:r>
            <a:br>
              <a:rPr lang="en-US" dirty="0"/>
            </a:br>
            <a:endParaRPr lang="en-US" dirty="0"/>
          </a:p>
        </p:txBody>
      </p:sp>
      <p:sp>
        <p:nvSpPr>
          <p:cNvPr id="4" name="Text Placeholder 3">
            <a:extLst>
              <a:ext uri="{FF2B5EF4-FFF2-40B4-BE49-F238E27FC236}">
                <a16:creationId xmlns:a16="http://schemas.microsoft.com/office/drawing/2014/main" id="{28970467-237A-45D0-86D5-77DD42B5DDFF}"/>
              </a:ext>
            </a:extLst>
          </p:cNvPr>
          <p:cNvSpPr>
            <a:spLocks noGrp="1"/>
          </p:cNvSpPr>
          <p:nvPr>
            <p:ph type="body" sz="quarter" idx="11"/>
          </p:nvPr>
        </p:nvSpPr>
        <p:spPr>
          <a:xfrm>
            <a:off x="435795" y="1152407"/>
            <a:ext cx="4646823" cy="5061776"/>
          </a:xfrm>
        </p:spPr>
        <p:txBody>
          <a:bodyPr/>
          <a:lstStyle/>
          <a:p>
            <a:r>
              <a:rPr lang="en-US" sz="1836" dirty="0">
                <a:solidFill>
                  <a:schemeClr val="tx2"/>
                </a:solidFill>
                <a:latin typeface="+mj-lt"/>
              </a:rPr>
              <a:t>SQL Script</a:t>
            </a:r>
          </a:p>
          <a:p>
            <a:r>
              <a:rPr lang="en-US" sz="1632" dirty="0"/>
              <a:t>Authoring SQL Scripts</a:t>
            </a:r>
          </a:p>
          <a:p>
            <a:r>
              <a:rPr lang="en-US" sz="1632" dirty="0"/>
              <a:t>Execute SQL script on provisioned SQL Pool or SQL On-demand</a:t>
            </a:r>
          </a:p>
          <a:p>
            <a:r>
              <a:rPr lang="en-US" sz="1632" dirty="0"/>
              <a:t>Publish individual SQL script or multiple SQL scripts through Publish all feature</a:t>
            </a:r>
          </a:p>
          <a:p>
            <a:r>
              <a:rPr lang="en-US" sz="1632" dirty="0"/>
              <a:t>Language support and </a:t>
            </a:r>
            <a:r>
              <a:rPr lang="en-US" sz="1632" dirty="0" err="1"/>
              <a:t>intellisense</a:t>
            </a:r>
            <a:endParaRPr lang="en-US" sz="1632" dirty="0"/>
          </a:p>
          <a:p>
            <a:endParaRPr lang="en-US" sz="1836" dirty="0">
              <a:solidFill>
                <a:schemeClr val="tx2"/>
              </a:solidFill>
              <a:latin typeface="+mj-lt"/>
            </a:endParaRPr>
          </a:p>
        </p:txBody>
      </p:sp>
      <p:pic>
        <p:nvPicPr>
          <p:cNvPr id="7" name="Picture 6" descr="A screenshot of a cell phone&#10;&#10;Description automatically generated">
            <a:extLst>
              <a:ext uri="{FF2B5EF4-FFF2-40B4-BE49-F238E27FC236}">
                <a16:creationId xmlns:a16="http://schemas.microsoft.com/office/drawing/2014/main" id="{09046EAD-EC47-4D5D-8637-57A49C7B39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17535" y="713068"/>
            <a:ext cx="4518548" cy="2422369"/>
          </a:xfrm>
          <a:prstGeom prst="rect">
            <a:avLst/>
          </a:prstGeom>
          <a:ln>
            <a:solidFill>
              <a:schemeClr val="bg2">
                <a:lumMod val="50000"/>
              </a:schemeClr>
            </a:solidFill>
          </a:ln>
        </p:spPr>
      </p:pic>
      <p:pic>
        <p:nvPicPr>
          <p:cNvPr id="10" name="Picture 9">
            <a:extLst>
              <a:ext uri="{FF2B5EF4-FFF2-40B4-BE49-F238E27FC236}">
                <a16:creationId xmlns:a16="http://schemas.microsoft.com/office/drawing/2014/main" id="{EDEEE30C-81F5-4B67-985A-028D93D6C6B3}"/>
              </a:ext>
            </a:extLst>
          </p:cNvPr>
          <p:cNvPicPr>
            <a:picLocks noChangeAspect="1"/>
          </p:cNvPicPr>
          <p:nvPr/>
        </p:nvPicPr>
        <p:blipFill>
          <a:blip r:embed="rId3"/>
          <a:stretch>
            <a:fillRect/>
          </a:stretch>
        </p:blipFill>
        <p:spPr>
          <a:xfrm>
            <a:off x="5517535" y="3347964"/>
            <a:ext cx="6280501" cy="3534163"/>
          </a:xfrm>
          <a:prstGeom prst="rect">
            <a:avLst/>
          </a:prstGeom>
          <a:ln>
            <a:solidFill>
              <a:schemeClr val="bg2">
                <a:lumMod val="50000"/>
              </a:schemeClr>
            </a:solidFill>
          </a:ln>
        </p:spPr>
      </p:pic>
    </p:spTree>
    <p:extLst>
      <p:ext uri="{BB962C8B-B14F-4D97-AF65-F5344CB8AC3E}">
        <p14:creationId xmlns:p14="http://schemas.microsoft.com/office/powerpoint/2010/main" val="3223790592"/>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Transform with SQL script (2)</a:t>
            </a:r>
            <a:br>
              <a:rPr lang="en-US" dirty="0"/>
            </a:br>
            <a:endParaRPr lang="en-US" dirty="0"/>
          </a:p>
        </p:txBody>
      </p:sp>
      <p:sp>
        <p:nvSpPr>
          <p:cNvPr id="4" name="Text Placeholder 3">
            <a:extLst>
              <a:ext uri="{FF2B5EF4-FFF2-40B4-BE49-F238E27FC236}">
                <a16:creationId xmlns:a16="http://schemas.microsoft.com/office/drawing/2014/main" id="{28970467-237A-45D0-86D5-77DD42B5DDFF}"/>
              </a:ext>
            </a:extLst>
          </p:cNvPr>
          <p:cNvSpPr>
            <a:spLocks noGrp="1"/>
          </p:cNvSpPr>
          <p:nvPr>
            <p:ph type="body" sz="quarter" idx="11"/>
          </p:nvPr>
        </p:nvSpPr>
        <p:spPr>
          <a:xfrm>
            <a:off x="435795" y="1152408"/>
            <a:ext cx="5666570" cy="969741"/>
          </a:xfrm>
        </p:spPr>
        <p:txBody>
          <a:bodyPr/>
          <a:lstStyle/>
          <a:p>
            <a:pPr>
              <a:spcAft>
                <a:spcPts val="1020"/>
              </a:spcAft>
            </a:pPr>
            <a:r>
              <a:rPr lang="en-US" sz="1836" dirty="0">
                <a:solidFill>
                  <a:schemeClr val="tx2"/>
                </a:solidFill>
                <a:latin typeface="+mj-lt"/>
              </a:rPr>
              <a:t>SQL Script</a:t>
            </a:r>
          </a:p>
          <a:p>
            <a:pPr>
              <a:spcAft>
                <a:spcPts val="1020"/>
              </a:spcAft>
            </a:pPr>
            <a:r>
              <a:rPr lang="en-US" sz="1632" dirty="0"/>
              <a:t>View results in Table or Chart form and export results in several popular formats</a:t>
            </a:r>
          </a:p>
          <a:p>
            <a:endParaRPr lang="en-US" sz="1836" dirty="0">
              <a:solidFill>
                <a:schemeClr val="tx2"/>
              </a:solidFill>
              <a:latin typeface="+mj-lt"/>
            </a:endParaRPr>
          </a:p>
        </p:txBody>
      </p:sp>
      <p:pic>
        <p:nvPicPr>
          <p:cNvPr id="8" name="Picture 7">
            <a:extLst>
              <a:ext uri="{FF2B5EF4-FFF2-40B4-BE49-F238E27FC236}">
                <a16:creationId xmlns:a16="http://schemas.microsoft.com/office/drawing/2014/main" id="{3565888E-B690-429F-9564-FF0F8BD3B61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74158" y="2217200"/>
            <a:ext cx="6725390" cy="4550311"/>
          </a:xfrm>
          <a:prstGeom prst="rect">
            <a:avLst/>
          </a:prstGeom>
          <a:ln>
            <a:solidFill>
              <a:schemeClr val="bg2">
                <a:lumMod val="50000"/>
              </a:schemeClr>
            </a:solidFill>
          </a:ln>
        </p:spPr>
      </p:pic>
      <p:pic>
        <p:nvPicPr>
          <p:cNvPr id="9" name="Picture 8">
            <a:extLst>
              <a:ext uri="{FF2B5EF4-FFF2-40B4-BE49-F238E27FC236}">
                <a16:creationId xmlns:a16="http://schemas.microsoft.com/office/drawing/2014/main" id="{32A5586B-83D9-44C3-8A80-165D4E8B968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933920" y="4369300"/>
            <a:ext cx="4568644" cy="2412485"/>
          </a:xfrm>
          <a:prstGeom prst="rect">
            <a:avLst/>
          </a:prstGeom>
          <a:ln>
            <a:solidFill>
              <a:schemeClr val="bg2">
                <a:lumMod val="50000"/>
              </a:schemeClr>
            </a:solidFill>
          </a:ln>
        </p:spPr>
      </p:pic>
      <p:pic>
        <p:nvPicPr>
          <p:cNvPr id="11" name="Graphic 10" descr="Zoom in">
            <a:extLst>
              <a:ext uri="{FF2B5EF4-FFF2-40B4-BE49-F238E27FC236}">
                <a16:creationId xmlns:a16="http://schemas.microsoft.com/office/drawing/2014/main" id="{1E7F2F58-5822-4DD0-86FD-BA9D5C9DC40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062167" y="4586885"/>
            <a:ext cx="251972" cy="251972"/>
          </a:xfrm>
          <a:prstGeom prst="rect">
            <a:avLst/>
          </a:prstGeom>
        </p:spPr>
      </p:pic>
      <p:sp>
        <p:nvSpPr>
          <p:cNvPr id="12" name="Rectangle 11">
            <a:extLst>
              <a:ext uri="{FF2B5EF4-FFF2-40B4-BE49-F238E27FC236}">
                <a16:creationId xmlns:a16="http://schemas.microsoft.com/office/drawing/2014/main" id="{42DB2BA5-5551-4CC0-9F32-8399E80826EB}"/>
              </a:ext>
            </a:extLst>
          </p:cNvPr>
          <p:cNvSpPr/>
          <p:nvPr/>
        </p:nvSpPr>
        <p:spPr bwMode="auto">
          <a:xfrm>
            <a:off x="474159" y="4712871"/>
            <a:ext cx="2476795" cy="428237"/>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14" name="Straight Arrow Connector 13">
            <a:extLst>
              <a:ext uri="{FF2B5EF4-FFF2-40B4-BE49-F238E27FC236}">
                <a16:creationId xmlns:a16="http://schemas.microsoft.com/office/drawing/2014/main" id="{B4B2860B-E1E7-4ED8-8F23-3729EC65CA24}"/>
              </a:ext>
            </a:extLst>
          </p:cNvPr>
          <p:cNvCxnSpPr>
            <a:cxnSpLocks/>
          </p:cNvCxnSpPr>
          <p:nvPr/>
        </p:nvCxnSpPr>
        <p:spPr>
          <a:xfrm>
            <a:off x="2950954" y="4838857"/>
            <a:ext cx="982959" cy="0"/>
          </a:xfrm>
          <a:prstGeom prst="straightConnector1">
            <a:avLst/>
          </a:prstGeom>
          <a:ln w="190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3C75531A-CAD9-4963-957C-E05AF1E0E555}"/>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6253498" y="699251"/>
            <a:ext cx="6033077" cy="3887634"/>
          </a:xfrm>
          <a:prstGeom prst="rect">
            <a:avLst/>
          </a:prstGeom>
          <a:ln>
            <a:solidFill>
              <a:schemeClr val="bg2">
                <a:lumMod val="50000"/>
              </a:schemeClr>
            </a:solidFill>
          </a:ln>
        </p:spPr>
      </p:pic>
      <p:sp>
        <p:nvSpPr>
          <p:cNvPr id="2" name="Rectangle 1">
            <a:extLst>
              <a:ext uri="{FF2B5EF4-FFF2-40B4-BE49-F238E27FC236}">
                <a16:creationId xmlns:a16="http://schemas.microsoft.com/office/drawing/2014/main" id="{49513F57-E357-4E9A-A7F5-28A0BA636902}"/>
              </a:ext>
            </a:extLst>
          </p:cNvPr>
          <p:cNvSpPr/>
          <p:nvPr/>
        </p:nvSpPr>
        <p:spPr bwMode="auto">
          <a:xfrm>
            <a:off x="6728948" y="4712871"/>
            <a:ext cx="1332291" cy="1501312"/>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845758224"/>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Transform with Notebooks</a:t>
            </a:r>
            <a:br>
              <a:rPr lang="en-US" dirty="0"/>
            </a:br>
            <a:endParaRPr lang="en-US" dirty="0"/>
          </a:p>
        </p:txBody>
      </p:sp>
      <p:sp>
        <p:nvSpPr>
          <p:cNvPr id="4" name="Text Placeholder 3">
            <a:extLst>
              <a:ext uri="{FF2B5EF4-FFF2-40B4-BE49-F238E27FC236}">
                <a16:creationId xmlns:a16="http://schemas.microsoft.com/office/drawing/2014/main" id="{28970467-237A-45D0-86D5-77DD42B5DDFF}"/>
              </a:ext>
            </a:extLst>
          </p:cNvPr>
          <p:cNvSpPr>
            <a:spLocks noGrp="1"/>
          </p:cNvSpPr>
          <p:nvPr>
            <p:ph type="body" sz="quarter" idx="11"/>
          </p:nvPr>
        </p:nvSpPr>
        <p:spPr>
          <a:xfrm>
            <a:off x="435796" y="1294224"/>
            <a:ext cx="4256652" cy="4919959"/>
          </a:xfrm>
        </p:spPr>
        <p:txBody>
          <a:bodyPr/>
          <a:lstStyle/>
          <a:p>
            <a:r>
              <a:rPr lang="en-US" sz="1836" dirty="0">
                <a:solidFill>
                  <a:schemeClr val="tx2"/>
                </a:solidFill>
                <a:latin typeface="+mj-lt"/>
              </a:rPr>
              <a:t>Notebooks</a:t>
            </a:r>
          </a:p>
          <a:p>
            <a:pPr>
              <a:spcAft>
                <a:spcPts val="612"/>
              </a:spcAft>
            </a:pPr>
            <a:r>
              <a:rPr lang="en-US" sz="1632" dirty="0"/>
              <a:t>Allows to write multiple languages in one notebook</a:t>
            </a:r>
          </a:p>
          <a:p>
            <a:pPr>
              <a:spcAft>
                <a:spcPts val="612"/>
              </a:spcAft>
            </a:pPr>
            <a:r>
              <a:rPr lang="en-US" sz="1632" dirty="0"/>
              <a:t>%%&lt;Name of language&gt; </a:t>
            </a:r>
          </a:p>
          <a:p>
            <a:pPr>
              <a:spcAft>
                <a:spcPts val="612"/>
              </a:spcAft>
            </a:pPr>
            <a:endParaRPr lang="en-US" sz="1632" dirty="0"/>
          </a:p>
          <a:p>
            <a:r>
              <a:rPr lang="en-US" sz="1632" dirty="0"/>
              <a:t>Offers use of temporary tables across languages</a:t>
            </a:r>
          </a:p>
          <a:p>
            <a:r>
              <a:rPr lang="en-US" sz="1632" dirty="0"/>
              <a:t>Language support for Syntax highlight, syntax error, syntax code completion, smart indent, code folding</a:t>
            </a:r>
          </a:p>
          <a:p>
            <a:r>
              <a:rPr lang="en-US" sz="1632" dirty="0"/>
              <a:t>Export results </a:t>
            </a:r>
          </a:p>
          <a:p>
            <a:endParaRPr lang="en-US" sz="1632" dirty="0"/>
          </a:p>
          <a:p>
            <a:endParaRPr lang="en-US" sz="1632" dirty="0"/>
          </a:p>
          <a:p>
            <a:endParaRPr lang="en-US" sz="1632" dirty="0"/>
          </a:p>
        </p:txBody>
      </p:sp>
      <p:pic>
        <p:nvPicPr>
          <p:cNvPr id="6" name="Picture 5">
            <a:extLst>
              <a:ext uri="{FF2B5EF4-FFF2-40B4-BE49-F238E27FC236}">
                <a16:creationId xmlns:a16="http://schemas.microsoft.com/office/drawing/2014/main" id="{C790C9F8-ACA4-4BF2-BAF5-8699B700B1F6}"/>
              </a:ext>
            </a:extLst>
          </p:cNvPr>
          <p:cNvPicPr>
            <a:picLocks noChangeAspect="1"/>
          </p:cNvPicPr>
          <p:nvPr/>
        </p:nvPicPr>
        <p:blipFill rotWithShape="1">
          <a:blip r:embed="rId2"/>
          <a:srcRect t="13244"/>
          <a:stretch/>
        </p:blipFill>
        <p:spPr>
          <a:xfrm>
            <a:off x="4664904" y="1665362"/>
            <a:ext cx="7770687" cy="3824090"/>
          </a:xfrm>
          <a:prstGeom prst="rect">
            <a:avLst/>
          </a:prstGeom>
        </p:spPr>
      </p:pic>
      <p:pic>
        <p:nvPicPr>
          <p:cNvPr id="2" name="Picture 1">
            <a:extLst>
              <a:ext uri="{FF2B5EF4-FFF2-40B4-BE49-F238E27FC236}">
                <a16:creationId xmlns:a16="http://schemas.microsoft.com/office/drawing/2014/main" id="{A82C4AB4-A48F-4AC7-9039-CDB244DA0789}"/>
              </a:ext>
            </a:extLst>
          </p:cNvPr>
          <p:cNvPicPr>
            <a:picLocks noChangeAspect="1"/>
          </p:cNvPicPr>
          <p:nvPr/>
        </p:nvPicPr>
        <p:blipFill>
          <a:blip r:embed="rId3"/>
          <a:stretch>
            <a:fillRect/>
          </a:stretch>
        </p:blipFill>
        <p:spPr>
          <a:xfrm>
            <a:off x="10306704" y="4811266"/>
            <a:ext cx="1608661" cy="1913332"/>
          </a:xfrm>
          <a:prstGeom prst="rect">
            <a:avLst/>
          </a:prstGeom>
          <a:ln>
            <a:solidFill>
              <a:schemeClr val="bg2">
                <a:lumMod val="50000"/>
              </a:schemeClr>
            </a:solidFill>
          </a:ln>
        </p:spPr>
      </p:pic>
      <p:pic>
        <p:nvPicPr>
          <p:cNvPr id="7" name="Graphic 6" descr="Zoom in">
            <a:extLst>
              <a:ext uri="{FF2B5EF4-FFF2-40B4-BE49-F238E27FC236}">
                <a16:creationId xmlns:a16="http://schemas.microsoft.com/office/drawing/2014/main" id="{628177E3-6490-4693-8344-5A921E0F1AD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135242" y="3998714"/>
            <a:ext cx="251972" cy="251972"/>
          </a:xfrm>
          <a:prstGeom prst="rect">
            <a:avLst/>
          </a:prstGeom>
        </p:spPr>
      </p:pic>
      <p:cxnSp>
        <p:nvCxnSpPr>
          <p:cNvPr id="9" name="Straight Arrow Connector 8">
            <a:extLst>
              <a:ext uri="{FF2B5EF4-FFF2-40B4-BE49-F238E27FC236}">
                <a16:creationId xmlns:a16="http://schemas.microsoft.com/office/drawing/2014/main" id="{53973F5D-CE37-473F-85AF-0E90734DA63E}"/>
              </a:ext>
            </a:extLst>
          </p:cNvPr>
          <p:cNvCxnSpPr>
            <a:endCxn id="2" idx="0"/>
          </p:cNvCxnSpPr>
          <p:nvPr/>
        </p:nvCxnSpPr>
        <p:spPr>
          <a:xfrm>
            <a:off x="11111035" y="3378307"/>
            <a:ext cx="0" cy="1432959"/>
          </a:xfrm>
          <a:prstGeom prst="straightConnector1">
            <a:avLst/>
          </a:prstGeom>
          <a:ln w="190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11111799"/>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91050335-8B7B-4B6C-A007-F04C5386EAE0}"/>
              </a:ext>
            </a:extLst>
          </p:cNvPr>
          <p:cNvPicPr>
            <a:picLocks noChangeAspect="1"/>
          </p:cNvPicPr>
          <p:nvPr/>
        </p:nvPicPr>
        <p:blipFill>
          <a:blip r:embed="rId3"/>
          <a:stretch>
            <a:fillRect/>
          </a:stretch>
        </p:blipFill>
        <p:spPr>
          <a:xfrm>
            <a:off x="4527696" y="2397882"/>
            <a:ext cx="4281967" cy="4369629"/>
          </a:xfrm>
          <a:prstGeom prst="rect">
            <a:avLst/>
          </a:prstGeom>
          <a:ln>
            <a:solidFill>
              <a:schemeClr val="bg2">
                <a:lumMod val="50000"/>
              </a:schemeClr>
            </a:solidFill>
          </a:ln>
        </p:spPr>
      </p:pic>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34977" y="227014"/>
            <a:ext cx="8145460" cy="773112"/>
          </a:xfrm>
        </p:spPr>
        <p:txBody>
          <a:bodyPr/>
          <a:lstStyle/>
          <a:p>
            <a:r>
              <a:rPr lang="en-US" dirty="0"/>
              <a:t>Transform with Notebooks (2)</a:t>
            </a:r>
            <a:br>
              <a:rPr lang="en-US" dirty="0"/>
            </a:br>
            <a:endParaRPr lang="en-US" dirty="0"/>
          </a:p>
        </p:txBody>
      </p:sp>
      <p:sp>
        <p:nvSpPr>
          <p:cNvPr id="4" name="Text Placeholder 3">
            <a:extLst>
              <a:ext uri="{FF2B5EF4-FFF2-40B4-BE49-F238E27FC236}">
                <a16:creationId xmlns:a16="http://schemas.microsoft.com/office/drawing/2014/main" id="{28970467-237A-45D0-86D5-77DD42B5DDFF}"/>
              </a:ext>
            </a:extLst>
          </p:cNvPr>
          <p:cNvSpPr>
            <a:spLocks noGrp="1"/>
          </p:cNvSpPr>
          <p:nvPr>
            <p:ph type="body" sz="quarter" idx="11"/>
          </p:nvPr>
        </p:nvSpPr>
        <p:spPr>
          <a:xfrm>
            <a:off x="435796" y="1227140"/>
            <a:ext cx="7087967" cy="2079363"/>
          </a:xfrm>
        </p:spPr>
        <p:txBody>
          <a:bodyPr/>
          <a:lstStyle/>
          <a:p>
            <a:pPr>
              <a:lnSpc>
                <a:spcPct val="150000"/>
              </a:lnSpc>
            </a:pPr>
            <a:r>
              <a:rPr lang="en-US" sz="1836" dirty="0">
                <a:solidFill>
                  <a:schemeClr val="tx1"/>
                </a:solidFill>
              </a:rPr>
              <a:t>Configure session allows developers to control how many resources are devoted to running their notebook.</a:t>
            </a:r>
          </a:p>
          <a:p>
            <a:endParaRPr lang="en-US" sz="1836" dirty="0">
              <a:solidFill>
                <a:schemeClr val="tx1"/>
              </a:solidFill>
            </a:endParaRPr>
          </a:p>
          <a:p>
            <a:endParaRPr lang="en-US" sz="1836" dirty="0">
              <a:solidFill>
                <a:schemeClr val="tx1"/>
              </a:solidFill>
            </a:endParaRPr>
          </a:p>
        </p:txBody>
      </p:sp>
      <p:cxnSp>
        <p:nvCxnSpPr>
          <p:cNvPr id="9" name="Straight Arrow Connector 8">
            <a:extLst>
              <a:ext uri="{FF2B5EF4-FFF2-40B4-BE49-F238E27FC236}">
                <a16:creationId xmlns:a16="http://schemas.microsoft.com/office/drawing/2014/main" id="{53973F5D-CE37-473F-85AF-0E90734DA63E}"/>
              </a:ext>
            </a:extLst>
          </p:cNvPr>
          <p:cNvCxnSpPr>
            <a:cxnSpLocks/>
            <a:stCxn id="13" idx="3"/>
          </p:cNvCxnSpPr>
          <p:nvPr/>
        </p:nvCxnSpPr>
        <p:spPr>
          <a:xfrm flipV="1">
            <a:off x="6218237" y="5861474"/>
            <a:ext cx="2852925" cy="771653"/>
          </a:xfrm>
          <a:prstGeom prst="straightConnector1">
            <a:avLst/>
          </a:prstGeom>
          <a:ln w="190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E17BE2A7-C1AB-48B7-BB2A-3A02D92E19AA}"/>
              </a:ext>
            </a:extLst>
          </p:cNvPr>
          <p:cNvPicPr>
            <a:picLocks noChangeAspect="1"/>
          </p:cNvPicPr>
          <p:nvPr/>
        </p:nvPicPr>
        <p:blipFill>
          <a:blip r:embed="rId4"/>
          <a:stretch>
            <a:fillRect/>
          </a:stretch>
        </p:blipFill>
        <p:spPr>
          <a:xfrm>
            <a:off x="9071162" y="1288466"/>
            <a:ext cx="3050390" cy="5479045"/>
          </a:xfrm>
          <a:prstGeom prst="rect">
            <a:avLst/>
          </a:prstGeom>
          <a:ln>
            <a:solidFill>
              <a:schemeClr val="bg2">
                <a:lumMod val="50000"/>
              </a:schemeClr>
            </a:solidFill>
          </a:ln>
        </p:spPr>
      </p:pic>
      <p:sp>
        <p:nvSpPr>
          <p:cNvPr id="13" name="Rectangle 12">
            <a:extLst>
              <a:ext uri="{FF2B5EF4-FFF2-40B4-BE49-F238E27FC236}">
                <a16:creationId xmlns:a16="http://schemas.microsoft.com/office/drawing/2014/main" id="{07E4113F-91BD-4DEF-9168-E579A12F971C}"/>
              </a:ext>
            </a:extLst>
          </p:cNvPr>
          <p:cNvSpPr/>
          <p:nvPr/>
        </p:nvSpPr>
        <p:spPr bwMode="auto">
          <a:xfrm>
            <a:off x="5256490" y="6427533"/>
            <a:ext cx="961747" cy="411187"/>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730415774"/>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34977" y="227014"/>
            <a:ext cx="6926260" cy="773112"/>
          </a:xfrm>
        </p:spPr>
        <p:txBody>
          <a:bodyPr/>
          <a:lstStyle/>
          <a:p>
            <a:r>
              <a:rPr lang="en-US" dirty="0"/>
              <a:t>Transform with Notebooks (3)</a:t>
            </a:r>
            <a:br>
              <a:rPr lang="en-US" dirty="0"/>
            </a:br>
            <a:endParaRPr lang="en-US" dirty="0"/>
          </a:p>
        </p:txBody>
      </p:sp>
      <p:sp>
        <p:nvSpPr>
          <p:cNvPr id="4" name="Text Placeholder 3">
            <a:extLst>
              <a:ext uri="{FF2B5EF4-FFF2-40B4-BE49-F238E27FC236}">
                <a16:creationId xmlns:a16="http://schemas.microsoft.com/office/drawing/2014/main" id="{28970467-237A-45D0-86D5-77DD42B5DDFF}"/>
              </a:ext>
            </a:extLst>
          </p:cNvPr>
          <p:cNvSpPr>
            <a:spLocks noGrp="1"/>
          </p:cNvSpPr>
          <p:nvPr>
            <p:ph type="body" sz="quarter" idx="11"/>
          </p:nvPr>
        </p:nvSpPr>
        <p:spPr>
          <a:xfrm>
            <a:off x="435796" y="1294224"/>
            <a:ext cx="3828415" cy="2084083"/>
          </a:xfrm>
        </p:spPr>
        <p:txBody>
          <a:bodyPr/>
          <a:lstStyle/>
          <a:p>
            <a:pPr>
              <a:lnSpc>
                <a:spcPct val="150000"/>
              </a:lnSpc>
            </a:pPr>
            <a:r>
              <a:rPr lang="en-US" sz="1632" dirty="0">
                <a:solidFill>
                  <a:schemeClr val="tx1"/>
                </a:solidFill>
              </a:rPr>
              <a:t>As notebook cells run, the underlying Spark application status is shown. Providing immediate feedback and progress tracking.​</a:t>
            </a:r>
          </a:p>
          <a:p>
            <a:pPr>
              <a:lnSpc>
                <a:spcPct val="150000"/>
              </a:lnSpc>
            </a:pPr>
            <a:endParaRPr lang="en-US" sz="1632" dirty="0">
              <a:solidFill>
                <a:schemeClr val="tx1"/>
              </a:solidFill>
            </a:endParaRPr>
          </a:p>
        </p:txBody>
      </p:sp>
      <p:pic>
        <p:nvPicPr>
          <p:cNvPr id="11" name="Picture 10">
            <a:extLst>
              <a:ext uri="{FF2B5EF4-FFF2-40B4-BE49-F238E27FC236}">
                <a16:creationId xmlns:a16="http://schemas.microsoft.com/office/drawing/2014/main" id="{AC0745A4-F726-445B-A231-5A910482CAAD}"/>
              </a:ext>
            </a:extLst>
          </p:cNvPr>
          <p:cNvPicPr>
            <a:picLocks noChangeAspect="1"/>
          </p:cNvPicPr>
          <p:nvPr/>
        </p:nvPicPr>
        <p:blipFill>
          <a:blip r:embed="rId2"/>
          <a:stretch>
            <a:fillRect/>
          </a:stretch>
        </p:blipFill>
        <p:spPr>
          <a:xfrm>
            <a:off x="4475330" y="937629"/>
            <a:ext cx="7602917" cy="5829882"/>
          </a:xfrm>
          <a:prstGeom prst="rect">
            <a:avLst/>
          </a:prstGeom>
          <a:ln>
            <a:solidFill>
              <a:schemeClr val="bg2">
                <a:lumMod val="50000"/>
              </a:schemeClr>
            </a:solidFill>
          </a:ln>
        </p:spPr>
      </p:pic>
    </p:spTree>
    <p:extLst>
      <p:ext uri="{BB962C8B-B14F-4D97-AF65-F5344CB8AC3E}">
        <p14:creationId xmlns:p14="http://schemas.microsoft.com/office/powerpoint/2010/main" val="440622032"/>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3" name="Table 3">
            <a:extLst>
              <a:ext uri="{FF2B5EF4-FFF2-40B4-BE49-F238E27FC236}">
                <a16:creationId xmlns:a16="http://schemas.microsoft.com/office/drawing/2014/main" id="{8F7BAE8B-75C2-4502-AF73-76D60C32F77B}"/>
              </a:ext>
            </a:extLst>
          </p:cNvPr>
          <p:cNvGraphicFramePr>
            <a:graphicFrameLocks noGrp="1"/>
          </p:cNvGraphicFramePr>
          <p:nvPr/>
        </p:nvGraphicFramePr>
        <p:xfrm>
          <a:off x="189739" y="1111634"/>
          <a:ext cx="12056996" cy="4312840"/>
        </p:xfrm>
        <a:graphic>
          <a:graphicData uri="http://schemas.openxmlformats.org/drawingml/2006/table">
            <a:tbl>
              <a:tblPr bandRow="1">
                <a:tableStyleId>{5940675A-B579-460E-94D1-54222C63F5DA}</a:tableStyleId>
              </a:tblPr>
              <a:tblGrid>
                <a:gridCol w="2137446">
                  <a:extLst>
                    <a:ext uri="{9D8B030D-6E8A-4147-A177-3AD203B41FA5}">
                      <a16:colId xmlns:a16="http://schemas.microsoft.com/office/drawing/2014/main" val="3849074245"/>
                    </a:ext>
                  </a:extLst>
                </a:gridCol>
                <a:gridCol w="7269591">
                  <a:extLst>
                    <a:ext uri="{9D8B030D-6E8A-4147-A177-3AD203B41FA5}">
                      <a16:colId xmlns:a16="http://schemas.microsoft.com/office/drawing/2014/main" val="154658674"/>
                    </a:ext>
                  </a:extLst>
                </a:gridCol>
                <a:gridCol w="1411999">
                  <a:extLst>
                    <a:ext uri="{9D8B030D-6E8A-4147-A177-3AD203B41FA5}">
                      <a16:colId xmlns:a16="http://schemas.microsoft.com/office/drawing/2014/main" val="2796222852"/>
                    </a:ext>
                  </a:extLst>
                </a:gridCol>
                <a:gridCol w="1237960">
                  <a:extLst>
                    <a:ext uri="{9D8B030D-6E8A-4147-A177-3AD203B41FA5}">
                      <a16:colId xmlns:a16="http://schemas.microsoft.com/office/drawing/2014/main" val="251005626"/>
                    </a:ext>
                  </a:extLst>
                </a:gridCol>
              </a:tblGrid>
              <a:tr h="291051">
                <a:tc gridSpan="2">
                  <a:txBody>
                    <a:bodyPr/>
                    <a:lstStyle/>
                    <a:p>
                      <a:pPr algn="ctr"/>
                      <a:r>
                        <a:rPr lang="en-US" sz="1100" b="1"/>
                        <a:t>Session Flow and Detailed Agenda</a:t>
                      </a:r>
                    </a:p>
                  </a:txBody>
                  <a:tcPr marL="93260" marR="93260" marT="46630" marB="46630" anchor="ctr">
                    <a:solidFill>
                      <a:schemeClr val="bg1">
                        <a:lumMod val="85000"/>
                      </a:schemeClr>
                    </a:solidFill>
                  </a:tcPr>
                </a:tc>
                <a:tc hMerge="1">
                  <a:txBody>
                    <a:bodyPr/>
                    <a:lstStyle/>
                    <a:p>
                      <a:endParaRPr lang="en-US"/>
                    </a:p>
                  </a:txBody>
                  <a:tcPr/>
                </a:tc>
                <a:tc>
                  <a:txBody>
                    <a:bodyPr/>
                    <a:lstStyle/>
                    <a:p>
                      <a:pPr algn="ctr"/>
                      <a:r>
                        <a:rPr lang="en-US" sz="1100" b="1"/>
                        <a:t>Presenter/SME:</a:t>
                      </a:r>
                    </a:p>
                  </a:txBody>
                  <a:tcPr marL="93260" marR="93260" marT="46630" marB="46630" anchor="ctr">
                    <a:solidFill>
                      <a:srgbClr val="D9D9D9"/>
                    </a:solidFill>
                  </a:tcPr>
                </a:tc>
                <a:tc>
                  <a:txBody>
                    <a:bodyPr/>
                    <a:lstStyle/>
                    <a:p>
                      <a:pPr algn="ctr"/>
                      <a:r>
                        <a:rPr lang="en-US" sz="1100" b="1"/>
                        <a:t>Time</a:t>
                      </a:r>
                    </a:p>
                  </a:txBody>
                  <a:tcPr marL="93260" marR="93260" marT="46630" marB="46630" anchor="ctr">
                    <a:solidFill>
                      <a:srgbClr val="D9D9D9"/>
                    </a:solidFill>
                  </a:tcPr>
                </a:tc>
                <a:extLst>
                  <a:ext uri="{0D108BD9-81ED-4DB2-BD59-A6C34878D82A}">
                    <a16:rowId xmlns:a16="http://schemas.microsoft.com/office/drawing/2014/main" val="340815129"/>
                  </a:ext>
                </a:extLst>
              </a:tr>
              <a:tr h="275542">
                <a:tc>
                  <a:txBody>
                    <a:bodyPr/>
                    <a:lstStyle/>
                    <a:p>
                      <a:pPr algn="ctr"/>
                      <a:r>
                        <a:rPr lang="en-US" sz="1100" b="1"/>
                        <a:t>Prework</a:t>
                      </a:r>
                    </a:p>
                  </a:txBody>
                  <a:tcPr marL="93260" marR="93260" marT="46630" marB="46630" anchor="ctr">
                    <a:solidFill>
                      <a:schemeClr val="bg1">
                        <a:lumMod val="85000"/>
                      </a:schemeClr>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100"/>
                        <a:t>No attendee pre-work needed for this session</a:t>
                      </a:r>
                      <a:endParaRPr lang="en-US" sz="1100">
                        <a:latin typeface="Calibri" panose="020F0502020204030204" pitchFamily="34" charset="0"/>
                        <a:ea typeface="Calibri" panose="020F0502020204030204" pitchFamily="34" charset="0"/>
                      </a:endParaRPr>
                    </a:p>
                  </a:txBody>
                  <a:tcPr marL="93260" marR="93260" marT="46630" marB="46630"/>
                </a:tc>
                <a:tc>
                  <a:txBody>
                    <a:bodyPr/>
                    <a:lstStyle/>
                    <a:p>
                      <a:pPr lvl="0" algn="ctr">
                        <a:buNone/>
                      </a:pPr>
                      <a:r>
                        <a:rPr lang="en-US" sz="1100"/>
                        <a:t>N/A</a:t>
                      </a:r>
                    </a:p>
                  </a:txBody>
                  <a:tcPr marL="93260" marR="93260" marT="46630" marB="46630" anchor="ctr"/>
                </a:tc>
                <a:tc>
                  <a:txBody>
                    <a:bodyPr/>
                    <a:lstStyle/>
                    <a:p>
                      <a:pPr lvl="0" algn="ctr">
                        <a:buNone/>
                      </a:pPr>
                      <a:r>
                        <a:rPr lang="en-US" sz="1100"/>
                        <a:t>N/A</a:t>
                      </a:r>
                    </a:p>
                  </a:txBody>
                  <a:tcPr marL="93260" marR="93260" marT="46630" marB="46630" anchor="ctr"/>
                </a:tc>
                <a:extLst>
                  <a:ext uri="{0D108BD9-81ED-4DB2-BD59-A6C34878D82A}">
                    <a16:rowId xmlns:a16="http://schemas.microsoft.com/office/drawing/2014/main" val="2453045695"/>
                  </a:ext>
                </a:extLst>
              </a:tr>
              <a:tr h="264238">
                <a:tc>
                  <a:txBody>
                    <a:bodyPr/>
                    <a:lstStyle/>
                    <a:p>
                      <a:pPr algn="ctr"/>
                      <a:r>
                        <a:rPr lang="en-US" sz="1100" b="1"/>
                        <a:t>Session Introduction</a:t>
                      </a:r>
                    </a:p>
                  </a:txBody>
                  <a:tcPr marL="93260" marR="93260" marT="46630" marB="46630" anchor="ctr">
                    <a:solidFill>
                      <a:schemeClr val="bg1">
                        <a:lumMod val="85000"/>
                      </a:schemeClr>
                    </a:solidFill>
                  </a:tcPr>
                </a:tc>
                <a:tc>
                  <a:txBody>
                    <a:bodyPr/>
                    <a:lstStyle/>
                    <a:p>
                      <a:pPr marL="171450" indent="-171450">
                        <a:buFont typeface="Arial" panose="020B0604020202020204" pitchFamily="34" charset="0"/>
                        <a:buChar char="•"/>
                      </a:pPr>
                      <a:r>
                        <a:rPr lang="en-US" sz="1100" dirty="0"/>
                        <a:t>Set context for when this process takes place</a:t>
                      </a:r>
                    </a:p>
                  </a:txBody>
                  <a:tcPr marL="93260" marR="93260" marT="46630" marB="46630"/>
                </a:tc>
                <a:tc>
                  <a:txBody>
                    <a:bodyPr/>
                    <a:lstStyle/>
                    <a:p>
                      <a:pPr algn="ctr"/>
                      <a:r>
                        <a:rPr lang="en-US" sz="1100" dirty="0"/>
                        <a:t>&lt;presenter&gt;</a:t>
                      </a:r>
                    </a:p>
                  </a:txBody>
                  <a:tcPr marL="93260" marR="93260" marT="46630" marB="46630" anchor="ctr"/>
                </a:tc>
                <a:tc>
                  <a:txBody>
                    <a:bodyPr/>
                    <a:lstStyle/>
                    <a:p>
                      <a:pPr algn="ctr"/>
                      <a:r>
                        <a:rPr lang="en-US" sz="1100" dirty="0"/>
                        <a:t>3 mins</a:t>
                      </a:r>
                    </a:p>
                  </a:txBody>
                  <a:tcPr marL="93260" marR="93260" marT="46630" marB="46630" anchor="ctr"/>
                </a:tc>
                <a:extLst>
                  <a:ext uri="{0D108BD9-81ED-4DB2-BD59-A6C34878D82A}">
                    <a16:rowId xmlns:a16="http://schemas.microsoft.com/office/drawing/2014/main" val="607023216"/>
                  </a:ext>
                </a:extLst>
              </a:tr>
              <a:tr h="2321339">
                <a:tc>
                  <a:txBody>
                    <a:bodyPr/>
                    <a:lstStyle/>
                    <a:p>
                      <a:pPr lvl="0" algn="ctr">
                        <a:buNone/>
                      </a:pPr>
                      <a:r>
                        <a:rPr lang="en-US" sz="1100" b="1" kern="1200">
                          <a:solidFill>
                            <a:schemeClr val="tx1"/>
                          </a:solidFill>
                          <a:latin typeface="+mn-lt"/>
                          <a:ea typeface="+mn-ea"/>
                          <a:cs typeface="+mn-cs"/>
                        </a:rPr>
                        <a:t>Body of the session /</a:t>
                      </a:r>
                      <a:br>
                        <a:rPr lang="en-US" sz="1100" b="1" kern="1200">
                          <a:solidFill>
                            <a:srgbClr val="000000"/>
                          </a:solidFill>
                          <a:latin typeface="+mn-lt"/>
                          <a:ea typeface="+mn-ea"/>
                          <a:cs typeface="+mn-cs"/>
                        </a:rPr>
                      </a:br>
                      <a:r>
                        <a:rPr lang="en-US" sz="1100" b="1" i="1" kern="1200">
                          <a:solidFill>
                            <a:schemeClr val="tx1"/>
                          </a:solidFill>
                          <a:latin typeface="+mn-lt"/>
                          <a:ea typeface="+mn-ea"/>
                          <a:cs typeface="+mn-cs"/>
                        </a:rPr>
                        <a:t>discussion, activities, Q&amp;A...</a:t>
                      </a:r>
                      <a:endParaRPr lang="en-US" sz="1900"/>
                    </a:p>
                  </a:txBody>
                  <a:tcPr marL="93260" marR="93260" marT="46630" marB="46630" anchor="ctr">
                    <a:solidFill>
                      <a:schemeClr val="bg1">
                        <a:lumMod val="85000"/>
                      </a:schemeClr>
                    </a:solidFill>
                  </a:tcPr>
                </a:tc>
                <a:tc>
                  <a:txBody>
                    <a:bodyPr/>
                    <a:lstStyle/>
                    <a:p>
                      <a:pPr algn="l" fontAlgn="t"/>
                      <a:r>
                        <a:rPr lang="en-US" sz="1100" b="0" i="0" u="none" strike="noStrike" dirty="0">
                          <a:solidFill>
                            <a:srgbClr val="000000"/>
                          </a:solidFill>
                          <a:effectLst/>
                          <a:latin typeface="Calibri" panose="020F0502020204030204" pitchFamily="34" charset="0"/>
                        </a:rPr>
                        <a:t>Data preparation and transformation</a:t>
                      </a:r>
                      <a:br>
                        <a:rPr lang="en-US" sz="1100" b="0" i="0" u="none" strike="noStrike" dirty="0">
                          <a:solidFill>
                            <a:srgbClr val="000000"/>
                          </a:solidFill>
                          <a:effectLst/>
                          <a:latin typeface="Calibri" panose="020F0502020204030204" pitchFamily="34" charset="0"/>
                        </a:rPr>
                      </a:br>
                      <a:r>
                        <a:rPr lang="en-US" sz="1100" b="0" i="0" u="none" strike="noStrike" dirty="0">
                          <a:solidFill>
                            <a:srgbClr val="000000"/>
                          </a:solidFill>
                          <a:effectLst/>
                          <a:latin typeface="Calibri" panose="020F0502020204030204" pitchFamily="34" charset="0"/>
                        </a:rPr>
                        <a:t>Best practices - ETL vs ELT</a:t>
                      </a:r>
                      <a:br>
                        <a:rPr lang="en-US" sz="1100" b="0" i="0" u="none" strike="noStrike" dirty="0">
                          <a:solidFill>
                            <a:srgbClr val="000000"/>
                          </a:solidFill>
                          <a:effectLst/>
                          <a:latin typeface="Calibri" panose="020F0502020204030204" pitchFamily="34" charset="0"/>
                        </a:rPr>
                      </a:br>
                      <a:br>
                        <a:rPr lang="en-US" sz="1100" b="0" i="0" u="none" strike="noStrike" dirty="0">
                          <a:solidFill>
                            <a:srgbClr val="000000"/>
                          </a:solidFill>
                          <a:effectLst/>
                          <a:latin typeface="Calibri" panose="020F0502020204030204" pitchFamily="34" charset="0"/>
                        </a:rPr>
                      </a:br>
                      <a:r>
                        <a:rPr lang="en-US" sz="1100" b="0" i="0" u="none" strike="noStrike" dirty="0">
                          <a:solidFill>
                            <a:srgbClr val="000000"/>
                          </a:solidFill>
                          <a:effectLst/>
                          <a:latin typeface="Calibri" panose="020F0502020204030204" pitchFamily="34" charset="0"/>
                        </a:rPr>
                        <a:t>Develop Hub: SQL, Notebooks, Data Flows</a:t>
                      </a:r>
                      <a:br>
                        <a:rPr lang="en-US" sz="1100" b="0" i="0" u="none" strike="noStrike" dirty="0">
                          <a:solidFill>
                            <a:srgbClr val="000000"/>
                          </a:solidFill>
                          <a:effectLst/>
                          <a:latin typeface="Calibri" panose="020F0502020204030204" pitchFamily="34" charset="0"/>
                        </a:rPr>
                      </a:br>
                      <a:r>
                        <a:rPr lang="en-US" sz="1100" b="0" i="0" u="none" strike="noStrike" dirty="0">
                          <a:solidFill>
                            <a:srgbClr val="000000"/>
                          </a:solidFill>
                          <a:effectLst/>
                          <a:latin typeface="Calibri" panose="020F0502020204030204" pitchFamily="34" charset="0"/>
                        </a:rPr>
                        <a:t>Orchestrate Hub: Notebook,  Jobs</a:t>
                      </a:r>
                      <a:br>
                        <a:rPr lang="en-US" sz="1100" b="0" i="0" u="none" strike="noStrike" dirty="0">
                          <a:solidFill>
                            <a:srgbClr val="000000"/>
                          </a:solidFill>
                          <a:effectLst/>
                          <a:latin typeface="Calibri" panose="020F0502020204030204" pitchFamily="34" charset="0"/>
                        </a:rPr>
                      </a:br>
                      <a:r>
                        <a:rPr lang="en-US" sz="1100" b="0" i="0" u="none" strike="noStrike" dirty="0">
                          <a:solidFill>
                            <a:srgbClr val="000000"/>
                          </a:solidFill>
                          <a:effectLst/>
                          <a:latin typeface="Calibri" panose="020F0502020204030204" pitchFamily="34" charset="0"/>
                        </a:rPr>
                        <a:t>Orchestration</a:t>
                      </a:r>
                      <a:br>
                        <a:rPr lang="en-US" sz="1100" b="0" i="0" u="none" strike="noStrike" dirty="0">
                          <a:solidFill>
                            <a:srgbClr val="000000"/>
                          </a:solidFill>
                          <a:effectLst/>
                          <a:latin typeface="Calibri" panose="020F0502020204030204" pitchFamily="34" charset="0"/>
                        </a:rPr>
                      </a:br>
                      <a:r>
                        <a:rPr lang="en-US" sz="1100" b="0" i="0" u="none" strike="noStrike" dirty="0">
                          <a:solidFill>
                            <a:srgbClr val="000000"/>
                          </a:solidFill>
                          <a:effectLst/>
                          <a:latin typeface="Calibri" panose="020F0502020204030204" pitchFamily="34" charset="0"/>
                        </a:rPr>
                        <a:t>Data movement</a:t>
                      </a:r>
                      <a:br>
                        <a:rPr lang="en-US" sz="1100" b="0" i="0" u="none" strike="noStrike" dirty="0">
                          <a:solidFill>
                            <a:srgbClr val="000000"/>
                          </a:solidFill>
                          <a:effectLst/>
                          <a:latin typeface="Calibri" panose="020F0502020204030204" pitchFamily="34" charset="0"/>
                        </a:rPr>
                      </a:br>
                      <a:r>
                        <a:rPr lang="en-US" sz="1100" b="0" i="0" u="none" strike="noStrike" dirty="0">
                          <a:solidFill>
                            <a:srgbClr val="000000"/>
                          </a:solidFill>
                          <a:effectLst/>
                          <a:latin typeface="Calibri" panose="020F0502020204030204" pitchFamily="34" charset="0"/>
                        </a:rPr>
                        <a:t>Connectors</a:t>
                      </a:r>
                    </a:p>
                  </a:txBody>
                  <a:tcPr marL="4858" marR="4858" marT="4858" marB="0"/>
                </a:tc>
                <a:tc>
                  <a:txBody>
                    <a:bodyPr/>
                    <a:lstStyle/>
                    <a:p>
                      <a:pPr algn="ctr"/>
                      <a:r>
                        <a:rPr lang="en-US" sz="1100" dirty="0"/>
                        <a:t>&lt;presenter&gt;</a:t>
                      </a:r>
                    </a:p>
                  </a:txBody>
                  <a:tcPr marL="93260" marR="93260" marT="46630" marB="46630" anchor="ct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100" dirty="0"/>
                        <a:t>25 mins</a:t>
                      </a:r>
                    </a:p>
                  </a:txBody>
                  <a:tcPr marL="93260" marR="93260" marT="46630" marB="46630" anchor="ctr"/>
                </a:tc>
                <a:extLst>
                  <a:ext uri="{0D108BD9-81ED-4DB2-BD59-A6C34878D82A}">
                    <a16:rowId xmlns:a16="http://schemas.microsoft.com/office/drawing/2014/main" val="856531107"/>
                  </a:ext>
                </a:extLst>
              </a:tr>
              <a:tr h="1160670">
                <a:tc>
                  <a:txBody>
                    <a:bodyPr/>
                    <a:lstStyle/>
                    <a:p>
                      <a:pPr marL="0" marR="0" lvl="0" indent="0" algn="ctr" rtl="0" eaLnBrk="1" fontAlgn="auto" latinLnBrk="0" hangingPunct="1">
                        <a:lnSpc>
                          <a:spcPct val="100000"/>
                        </a:lnSpc>
                        <a:spcBef>
                          <a:spcPts val="0"/>
                        </a:spcBef>
                        <a:spcAft>
                          <a:spcPts val="0"/>
                        </a:spcAft>
                        <a:buFontTx/>
                        <a:buNone/>
                      </a:pPr>
                      <a:r>
                        <a:rPr lang="en-US" sz="1100" b="1" kern="1200">
                          <a:solidFill>
                            <a:schemeClr val="tx1"/>
                          </a:solidFill>
                          <a:latin typeface="+mn-lt"/>
                          <a:ea typeface="+mn-ea"/>
                          <a:cs typeface="+mn-cs"/>
                        </a:rPr>
                        <a:t>Session Closing / Homework </a:t>
                      </a:r>
                    </a:p>
                  </a:txBody>
                  <a:tcPr marL="93260" marR="93260" marT="46630" marB="46630" anchor="ctr">
                    <a:solidFill>
                      <a:schemeClr val="bg1">
                        <a:lumMod val="85000"/>
                      </a:schemeClr>
                    </a:solidFill>
                  </a:tcPr>
                </a:tc>
                <a:tc>
                  <a:txBody>
                    <a:bodyPr/>
                    <a:lstStyle/>
                    <a:p>
                      <a:pPr marL="171450" marR="0" lvl="0" indent="-1714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dirty="0"/>
                        <a:t>Go to break Review timing for break, remind audience to stay signed into the meeting, when session will resume, and what they will be doing next. (Data Loading &amp; Data Lake Organization)</a:t>
                      </a:r>
                    </a:p>
                  </a:txBody>
                  <a:tcPr marL="93260" marR="93260" marT="46630" marB="46630" anchor="ctr"/>
                </a:tc>
                <a:tc>
                  <a:txBody>
                    <a:bodyPr/>
                    <a:lstStyle/>
                    <a:p>
                      <a:pPr algn="ctr"/>
                      <a:r>
                        <a:rPr lang="en-US" sz="1100" dirty="0"/>
                        <a:t>&lt;presenter&gt;</a:t>
                      </a:r>
                    </a:p>
                  </a:txBody>
                  <a:tcPr marL="93260" marR="93260" marT="46630" marB="46630" anchor="ct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100" dirty="0"/>
                        <a:t>2 mins</a:t>
                      </a:r>
                    </a:p>
                  </a:txBody>
                  <a:tcPr marL="93260" marR="93260" marT="46630" marB="46630" anchor="ctr"/>
                </a:tc>
                <a:extLst>
                  <a:ext uri="{0D108BD9-81ED-4DB2-BD59-A6C34878D82A}">
                    <a16:rowId xmlns:a16="http://schemas.microsoft.com/office/drawing/2014/main" val="871732860"/>
                  </a:ext>
                </a:extLst>
              </a:tr>
            </a:tbl>
          </a:graphicData>
        </a:graphic>
      </p:graphicFrame>
      <p:sp>
        <p:nvSpPr>
          <p:cNvPr id="8" name="Rectangle 7">
            <a:extLst>
              <a:ext uri="{FF2B5EF4-FFF2-40B4-BE49-F238E27FC236}">
                <a16:creationId xmlns:a16="http://schemas.microsoft.com/office/drawing/2014/main" id="{1F7397A4-243E-4A23-ABCC-E749098B5614}"/>
              </a:ext>
            </a:extLst>
          </p:cNvPr>
          <p:cNvSpPr/>
          <p:nvPr/>
        </p:nvSpPr>
        <p:spPr>
          <a:xfrm>
            <a:off x="215580" y="698271"/>
            <a:ext cx="4070601" cy="286306"/>
          </a:xfrm>
          <a:prstGeom prst="rect">
            <a:avLst/>
          </a:prstGeom>
          <a:solidFill>
            <a:schemeClr val="accent1">
              <a:lumMod val="20000"/>
              <a:lumOff val="80000"/>
            </a:schemeClr>
          </a:solidFill>
        </p:spPr>
        <p:txBody>
          <a:bodyPr wrap="square" anchor="t">
            <a:spAutoFit/>
          </a:bodyPr>
          <a:lstStyle/>
          <a:p>
            <a:pPr defTabSz="932597"/>
            <a:r>
              <a:rPr lang="en-US" sz="1224" b="1" dirty="0">
                <a:solidFill>
                  <a:srgbClr val="000000"/>
                </a:solidFill>
                <a:latin typeface="Segoe UI"/>
                <a:cs typeface="Segoe UI"/>
              </a:rPr>
              <a:t>Owner: Sean Norman</a:t>
            </a:r>
            <a:endParaRPr lang="en-US" sz="1836" dirty="0">
              <a:solidFill>
                <a:srgbClr val="000000"/>
              </a:solidFill>
              <a:latin typeface="Segoe UI"/>
            </a:endParaRPr>
          </a:p>
        </p:txBody>
      </p:sp>
      <p:graphicFrame>
        <p:nvGraphicFramePr>
          <p:cNvPr id="11" name="Table 7">
            <a:extLst>
              <a:ext uri="{FF2B5EF4-FFF2-40B4-BE49-F238E27FC236}">
                <a16:creationId xmlns:a16="http://schemas.microsoft.com/office/drawing/2014/main" id="{F096DCE0-DDBF-471C-B745-45AD6FFA7853}"/>
              </a:ext>
            </a:extLst>
          </p:cNvPr>
          <p:cNvGraphicFramePr>
            <a:graphicFrameLocks noGrp="1"/>
          </p:cNvGraphicFramePr>
          <p:nvPr/>
        </p:nvGraphicFramePr>
        <p:xfrm>
          <a:off x="9739408" y="701003"/>
          <a:ext cx="2507327" cy="279781"/>
        </p:xfrm>
        <a:graphic>
          <a:graphicData uri="http://schemas.openxmlformats.org/drawingml/2006/table">
            <a:tbl>
              <a:tblPr firstRow="1" bandRow="1">
                <a:tableStyleId>{5C22544A-7EE6-4342-B048-85BDC9FD1C3A}</a:tableStyleId>
              </a:tblPr>
              <a:tblGrid>
                <a:gridCol w="1310380">
                  <a:extLst>
                    <a:ext uri="{9D8B030D-6E8A-4147-A177-3AD203B41FA5}">
                      <a16:colId xmlns:a16="http://schemas.microsoft.com/office/drawing/2014/main" val="586983563"/>
                    </a:ext>
                  </a:extLst>
                </a:gridCol>
                <a:gridCol w="1196947">
                  <a:extLst>
                    <a:ext uri="{9D8B030D-6E8A-4147-A177-3AD203B41FA5}">
                      <a16:colId xmlns:a16="http://schemas.microsoft.com/office/drawing/2014/main" val="1461594584"/>
                    </a:ext>
                  </a:extLst>
                </a:gridCol>
              </a:tblGrid>
              <a:tr h="279781">
                <a:tc>
                  <a:txBody>
                    <a:bodyPr/>
                    <a:lstStyle/>
                    <a:p>
                      <a:pPr algn="ctr"/>
                      <a:r>
                        <a:rPr lang="en-US" sz="1200" dirty="0"/>
                        <a:t>CSA07P</a:t>
                      </a:r>
                    </a:p>
                  </a:txBody>
                  <a:tcPr marL="93260" marR="93260" marT="46630" marB="46630"/>
                </a:tc>
                <a:tc>
                  <a:txBody>
                    <a:bodyPr/>
                    <a:lstStyle/>
                    <a:p>
                      <a:pPr algn="ctr"/>
                      <a:r>
                        <a:rPr lang="en-US" sz="1200" dirty="0"/>
                        <a:t>2 of 2</a:t>
                      </a:r>
                    </a:p>
                  </a:txBody>
                  <a:tcPr marL="93260" marR="93260" marT="46630" marB="46630"/>
                </a:tc>
                <a:extLst>
                  <a:ext uri="{0D108BD9-81ED-4DB2-BD59-A6C34878D82A}">
                    <a16:rowId xmlns:a16="http://schemas.microsoft.com/office/drawing/2014/main" val="2418447303"/>
                  </a:ext>
                </a:extLst>
              </a:tr>
            </a:tbl>
          </a:graphicData>
        </a:graphic>
      </p:graphicFrame>
      <p:sp>
        <p:nvSpPr>
          <p:cNvPr id="9" name="Rectangle 8">
            <a:extLst>
              <a:ext uri="{FF2B5EF4-FFF2-40B4-BE49-F238E27FC236}">
                <a16:creationId xmlns:a16="http://schemas.microsoft.com/office/drawing/2014/main" id="{01DC40C2-19BB-43D5-A42B-4827517FBA31}"/>
              </a:ext>
            </a:extLst>
          </p:cNvPr>
          <p:cNvSpPr/>
          <p:nvPr/>
        </p:nvSpPr>
        <p:spPr>
          <a:xfrm>
            <a:off x="189738" y="154656"/>
            <a:ext cx="12031155" cy="542399"/>
          </a:xfrm>
          <a:prstGeom prst="rect">
            <a:avLst/>
          </a:prstGeom>
        </p:spPr>
        <p:txBody>
          <a:bodyPr wrap="square">
            <a:spAutoFit/>
          </a:bodyPr>
          <a:lstStyle/>
          <a:p>
            <a:pPr defTabSz="932597"/>
            <a:r>
              <a:rPr lang="en-US" sz="2856" spc="-51" dirty="0">
                <a:ln w="3175">
                  <a:noFill/>
                </a:ln>
                <a:solidFill>
                  <a:srgbClr val="000000"/>
                </a:solidFill>
                <a:latin typeface="Segoe UI Semibold"/>
                <a:cs typeface="Segoe UI"/>
              </a:rPr>
              <a:t>Design Presentation: Data Transformations</a:t>
            </a:r>
            <a:endParaRPr lang="en-US" sz="1836" dirty="0">
              <a:solidFill>
                <a:srgbClr val="000000"/>
              </a:solidFill>
              <a:latin typeface="Segoe UI"/>
            </a:endParaRPr>
          </a:p>
        </p:txBody>
      </p:sp>
    </p:spTree>
    <p:extLst>
      <p:ext uri="{BB962C8B-B14F-4D97-AF65-F5344CB8AC3E}">
        <p14:creationId xmlns:p14="http://schemas.microsoft.com/office/powerpoint/2010/main" val="147197829"/>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357DD06-3AD8-46C2-B02D-9D830CDCB7EA}"/>
              </a:ext>
            </a:extLst>
          </p:cNvPr>
          <p:cNvSpPr>
            <a:spLocks noGrp="1"/>
          </p:cNvSpPr>
          <p:nvPr>
            <p:ph type="title"/>
          </p:nvPr>
        </p:nvSpPr>
        <p:spPr/>
        <p:txBody>
          <a:bodyPr/>
          <a:lstStyle/>
          <a:p>
            <a:r>
              <a:rPr lang="en-US" dirty="0"/>
              <a:t>Transform with Pipelines</a:t>
            </a:r>
          </a:p>
        </p:txBody>
      </p:sp>
      <p:sp>
        <p:nvSpPr>
          <p:cNvPr id="4" name="Text Placeholder 3">
            <a:extLst>
              <a:ext uri="{FF2B5EF4-FFF2-40B4-BE49-F238E27FC236}">
                <a16:creationId xmlns:a16="http://schemas.microsoft.com/office/drawing/2014/main" id="{1BCC6BB4-BFE7-439C-8DD8-C05F89F90973}"/>
              </a:ext>
            </a:extLst>
          </p:cNvPr>
          <p:cNvSpPr>
            <a:spLocks noGrp="1"/>
          </p:cNvSpPr>
          <p:nvPr>
            <p:ph type="body" sz="quarter" idx="11"/>
          </p:nvPr>
        </p:nvSpPr>
        <p:spPr>
          <a:xfrm>
            <a:off x="435796" y="1227140"/>
            <a:ext cx="9385970" cy="895009"/>
          </a:xfrm>
        </p:spPr>
        <p:txBody>
          <a:bodyPr/>
          <a:lstStyle/>
          <a:p>
            <a:pPr>
              <a:lnSpc>
                <a:spcPct val="150000"/>
              </a:lnSpc>
              <a:spcAft>
                <a:spcPts val="612"/>
              </a:spcAft>
            </a:pPr>
            <a:r>
              <a:rPr lang="en-US" sz="1632" dirty="0"/>
              <a:t>It provides ability to create pipelines to ingest, transform and load data with 90+ inbuilt connectors.</a:t>
            </a:r>
          </a:p>
          <a:p>
            <a:pPr>
              <a:lnSpc>
                <a:spcPct val="150000"/>
              </a:lnSpc>
              <a:spcAft>
                <a:spcPts val="612"/>
              </a:spcAft>
            </a:pPr>
            <a:r>
              <a:rPr lang="en-US" sz="1632" dirty="0"/>
              <a:t>Offers a wide range of activities that a pipeline can perform.</a:t>
            </a:r>
          </a:p>
        </p:txBody>
      </p:sp>
      <p:pic>
        <p:nvPicPr>
          <p:cNvPr id="8" name="Picture 7">
            <a:extLst>
              <a:ext uri="{FF2B5EF4-FFF2-40B4-BE49-F238E27FC236}">
                <a16:creationId xmlns:a16="http://schemas.microsoft.com/office/drawing/2014/main" id="{6AAF1D92-9480-432E-B17C-5D9B2FFAAD8D}"/>
              </a:ext>
            </a:extLst>
          </p:cNvPr>
          <p:cNvPicPr>
            <a:picLocks noChangeAspect="1"/>
          </p:cNvPicPr>
          <p:nvPr/>
        </p:nvPicPr>
        <p:blipFill rotWithShape="1">
          <a:blip r:embed="rId2">
            <a:extLst>
              <a:ext uri="{28A0092B-C50C-407E-A947-70E740481C1C}">
                <a14:useLocalDpi xmlns:a14="http://schemas.microsoft.com/office/drawing/2010/main" val="0"/>
              </a:ext>
            </a:extLst>
          </a:blip>
          <a:srcRect t="8950" b="2739"/>
          <a:stretch/>
        </p:blipFill>
        <p:spPr>
          <a:xfrm>
            <a:off x="4197597" y="2321572"/>
            <a:ext cx="7797818" cy="3873579"/>
          </a:xfrm>
          <a:prstGeom prst="rect">
            <a:avLst/>
          </a:prstGeom>
          <a:ln>
            <a:solidFill>
              <a:schemeClr val="bg2">
                <a:lumMod val="50000"/>
              </a:schemeClr>
            </a:solidFill>
          </a:ln>
        </p:spPr>
      </p:pic>
      <p:sp>
        <p:nvSpPr>
          <p:cNvPr id="2" name="Rectangle 1">
            <a:extLst>
              <a:ext uri="{FF2B5EF4-FFF2-40B4-BE49-F238E27FC236}">
                <a16:creationId xmlns:a16="http://schemas.microsoft.com/office/drawing/2014/main" id="{CFE22879-9AC8-4567-8A1B-AD6D808E6910}"/>
              </a:ext>
            </a:extLst>
          </p:cNvPr>
          <p:cNvSpPr/>
          <p:nvPr/>
        </p:nvSpPr>
        <p:spPr bwMode="auto">
          <a:xfrm>
            <a:off x="5748764" y="2521835"/>
            <a:ext cx="1046799" cy="2283927"/>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7" name="Straight Arrow Connector 6">
            <a:extLst>
              <a:ext uri="{FF2B5EF4-FFF2-40B4-BE49-F238E27FC236}">
                <a16:creationId xmlns:a16="http://schemas.microsoft.com/office/drawing/2014/main" id="{19A9B8B3-598A-4D56-98BB-7C28D62E3E40}"/>
              </a:ext>
            </a:extLst>
          </p:cNvPr>
          <p:cNvCxnSpPr>
            <a:cxnSpLocks/>
            <a:endCxn id="10" idx="3"/>
          </p:cNvCxnSpPr>
          <p:nvPr/>
        </p:nvCxnSpPr>
        <p:spPr>
          <a:xfrm flipH="1">
            <a:off x="2752598" y="2949399"/>
            <a:ext cx="3129395" cy="266400"/>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3562EAE9-02D0-4E8B-9E36-BDDE9DE61016}"/>
              </a:ext>
            </a:extLst>
          </p:cNvPr>
          <p:cNvCxnSpPr>
            <a:cxnSpLocks/>
            <a:endCxn id="16" idx="3"/>
          </p:cNvCxnSpPr>
          <p:nvPr/>
        </p:nvCxnSpPr>
        <p:spPr>
          <a:xfrm flipH="1">
            <a:off x="2746632" y="4661203"/>
            <a:ext cx="3135361" cy="1381353"/>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7245AEC6-D6AE-47D1-8EA5-D6C60E9B3E6A}"/>
              </a:ext>
            </a:extLst>
          </p:cNvPr>
          <p:cNvPicPr>
            <a:picLocks noChangeAspect="1"/>
          </p:cNvPicPr>
          <p:nvPr/>
        </p:nvPicPr>
        <p:blipFill>
          <a:blip r:embed="rId3"/>
          <a:stretch>
            <a:fillRect/>
          </a:stretch>
        </p:blipFill>
        <p:spPr>
          <a:xfrm>
            <a:off x="1144456" y="2761888"/>
            <a:ext cx="1608142" cy="907822"/>
          </a:xfrm>
          <a:prstGeom prst="rect">
            <a:avLst/>
          </a:prstGeom>
          <a:ln w="19050">
            <a:solidFill>
              <a:srgbClr val="FF0000"/>
            </a:solidFill>
          </a:ln>
        </p:spPr>
      </p:pic>
      <p:pic>
        <p:nvPicPr>
          <p:cNvPr id="16" name="Picture 15">
            <a:extLst>
              <a:ext uri="{FF2B5EF4-FFF2-40B4-BE49-F238E27FC236}">
                <a16:creationId xmlns:a16="http://schemas.microsoft.com/office/drawing/2014/main" id="{4329AD13-76B4-474E-97B2-6981F3AB6556}"/>
              </a:ext>
            </a:extLst>
          </p:cNvPr>
          <p:cNvPicPr>
            <a:picLocks noChangeAspect="1"/>
          </p:cNvPicPr>
          <p:nvPr/>
        </p:nvPicPr>
        <p:blipFill>
          <a:blip r:embed="rId4"/>
          <a:stretch>
            <a:fillRect/>
          </a:stretch>
        </p:blipFill>
        <p:spPr>
          <a:xfrm>
            <a:off x="1150420" y="5398333"/>
            <a:ext cx="1596212" cy="1288446"/>
          </a:xfrm>
          <a:prstGeom prst="rect">
            <a:avLst/>
          </a:prstGeom>
          <a:ln w="28575">
            <a:solidFill>
              <a:srgbClr val="FF0000"/>
            </a:solidFill>
          </a:ln>
        </p:spPr>
      </p:pic>
    </p:spTree>
    <p:extLst>
      <p:ext uri="{BB962C8B-B14F-4D97-AF65-F5344CB8AC3E}">
        <p14:creationId xmlns:p14="http://schemas.microsoft.com/office/powerpoint/2010/main" val="3148404900"/>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63A64FF-354D-4FD0-9311-AF311772ADC7}"/>
              </a:ext>
            </a:extLst>
          </p:cNvPr>
          <p:cNvSpPr>
            <a:spLocks noGrp="1"/>
          </p:cNvSpPr>
          <p:nvPr>
            <p:ph type="title"/>
          </p:nvPr>
        </p:nvSpPr>
        <p:spPr/>
        <p:txBody>
          <a:bodyPr/>
          <a:lstStyle/>
          <a:p>
            <a:r>
              <a:rPr lang="en-US" dirty="0"/>
              <a:t>Transform with Data Flows</a:t>
            </a:r>
          </a:p>
        </p:txBody>
      </p:sp>
      <p:pic>
        <p:nvPicPr>
          <p:cNvPr id="6" name="Picture 5">
            <a:extLst>
              <a:ext uri="{FF2B5EF4-FFF2-40B4-BE49-F238E27FC236}">
                <a16:creationId xmlns:a16="http://schemas.microsoft.com/office/drawing/2014/main" id="{50371809-C113-47FC-B95B-F58F934CEAED}"/>
              </a:ext>
            </a:extLst>
          </p:cNvPr>
          <p:cNvPicPr>
            <a:picLocks noChangeAspect="1"/>
          </p:cNvPicPr>
          <p:nvPr/>
        </p:nvPicPr>
        <p:blipFill rotWithShape="1">
          <a:blip r:embed="rId2"/>
          <a:srcRect t="15510" b="9660"/>
          <a:stretch/>
        </p:blipFill>
        <p:spPr>
          <a:xfrm>
            <a:off x="2779659" y="2077129"/>
            <a:ext cx="9487017" cy="4690382"/>
          </a:xfrm>
          <a:prstGeom prst="rect">
            <a:avLst/>
          </a:prstGeom>
          <a:ln>
            <a:solidFill>
              <a:schemeClr val="bg2">
                <a:lumMod val="50000"/>
              </a:schemeClr>
            </a:solidFill>
          </a:ln>
        </p:spPr>
      </p:pic>
      <p:sp>
        <p:nvSpPr>
          <p:cNvPr id="7" name="Text Placeholder 3">
            <a:extLst>
              <a:ext uri="{FF2B5EF4-FFF2-40B4-BE49-F238E27FC236}">
                <a16:creationId xmlns:a16="http://schemas.microsoft.com/office/drawing/2014/main" id="{07BA9DA8-70D7-4BBE-AC27-15644B181A0D}"/>
              </a:ext>
            </a:extLst>
          </p:cNvPr>
          <p:cNvSpPr>
            <a:spLocks noGrp="1"/>
          </p:cNvSpPr>
          <p:nvPr>
            <p:ph type="body" sz="quarter" idx="11"/>
          </p:nvPr>
        </p:nvSpPr>
        <p:spPr>
          <a:xfrm>
            <a:off x="435797" y="1117098"/>
            <a:ext cx="8519981" cy="885022"/>
          </a:xfrm>
        </p:spPr>
        <p:txBody>
          <a:bodyPr/>
          <a:lstStyle/>
          <a:p>
            <a:pPr>
              <a:lnSpc>
                <a:spcPct val="100000"/>
              </a:lnSpc>
              <a:spcAft>
                <a:spcPts val="1020"/>
              </a:spcAft>
            </a:pPr>
            <a:r>
              <a:rPr lang="en-US" sz="1836" dirty="0">
                <a:solidFill>
                  <a:schemeClr val="tx1"/>
                </a:solidFill>
              </a:rPr>
              <a:t>Data flows are a visual way of specifying how to transform data.</a:t>
            </a:r>
          </a:p>
          <a:p>
            <a:pPr>
              <a:lnSpc>
                <a:spcPct val="100000"/>
              </a:lnSpc>
              <a:spcAft>
                <a:spcPts val="1020"/>
              </a:spcAft>
            </a:pPr>
            <a:r>
              <a:rPr lang="en-US" sz="1836" dirty="0">
                <a:solidFill>
                  <a:schemeClr val="tx1"/>
                </a:solidFill>
              </a:rPr>
              <a:t>Provides a code-free experience.</a:t>
            </a:r>
          </a:p>
          <a:p>
            <a:pPr>
              <a:lnSpc>
                <a:spcPct val="100000"/>
              </a:lnSpc>
              <a:spcAft>
                <a:spcPts val="1020"/>
              </a:spcAft>
            </a:pPr>
            <a:endParaRPr lang="en-US" sz="1836" dirty="0">
              <a:solidFill>
                <a:schemeClr val="tx1"/>
              </a:solidFill>
            </a:endParaRPr>
          </a:p>
          <a:p>
            <a:pPr>
              <a:lnSpc>
                <a:spcPct val="100000"/>
              </a:lnSpc>
              <a:spcAft>
                <a:spcPts val="1020"/>
              </a:spcAft>
            </a:pPr>
            <a:endParaRPr lang="en-US" sz="1836" dirty="0">
              <a:solidFill>
                <a:schemeClr val="tx1"/>
              </a:solidFill>
            </a:endParaRPr>
          </a:p>
          <a:p>
            <a:pPr>
              <a:lnSpc>
                <a:spcPct val="100000"/>
              </a:lnSpc>
              <a:spcAft>
                <a:spcPts val="1020"/>
              </a:spcAft>
            </a:pPr>
            <a:endParaRPr lang="en-US" sz="1836" dirty="0">
              <a:solidFill>
                <a:schemeClr val="tx1"/>
              </a:solidFill>
            </a:endParaRPr>
          </a:p>
        </p:txBody>
      </p:sp>
    </p:spTree>
    <p:extLst>
      <p:ext uri="{BB962C8B-B14F-4D97-AF65-F5344CB8AC3E}">
        <p14:creationId xmlns:p14="http://schemas.microsoft.com/office/powerpoint/2010/main" val="2351973906"/>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35948A4-B1CE-4771-A72A-1FDFD5B42CF3}"/>
              </a:ext>
            </a:extLst>
          </p:cNvPr>
          <p:cNvSpPr>
            <a:spLocks noGrp="1"/>
          </p:cNvSpPr>
          <p:nvPr>
            <p:ph type="title"/>
          </p:nvPr>
        </p:nvSpPr>
        <p:spPr>
          <a:xfrm>
            <a:off x="434977" y="227014"/>
            <a:ext cx="8068224" cy="773112"/>
          </a:xfrm>
        </p:spPr>
        <p:txBody>
          <a:bodyPr/>
          <a:lstStyle/>
          <a:p>
            <a:r>
              <a:rPr lang="en-US" dirty="0"/>
              <a:t>Transform with Data Flows (2)</a:t>
            </a:r>
          </a:p>
        </p:txBody>
      </p:sp>
      <p:sp>
        <p:nvSpPr>
          <p:cNvPr id="4" name="Text Placeholder 3">
            <a:extLst>
              <a:ext uri="{FF2B5EF4-FFF2-40B4-BE49-F238E27FC236}">
                <a16:creationId xmlns:a16="http://schemas.microsoft.com/office/drawing/2014/main" id="{4D0C7A08-232E-446A-BFA2-06C37DB1ACAF}"/>
              </a:ext>
            </a:extLst>
          </p:cNvPr>
          <p:cNvSpPr>
            <a:spLocks noGrp="1"/>
          </p:cNvSpPr>
          <p:nvPr>
            <p:ph type="body" sz="quarter" idx="11"/>
          </p:nvPr>
        </p:nvSpPr>
        <p:spPr>
          <a:xfrm>
            <a:off x="435795" y="1152408"/>
            <a:ext cx="4315535" cy="5615103"/>
          </a:xfrm>
        </p:spPr>
        <p:txBody>
          <a:bodyPr/>
          <a:lstStyle/>
          <a:p>
            <a:pPr>
              <a:lnSpc>
                <a:spcPct val="150000"/>
              </a:lnSpc>
              <a:spcAft>
                <a:spcPts val="612"/>
              </a:spcAft>
            </a:pPr>
            <a:r>
              <a:rPr lang="en-US" sz="1836" b="1">
                <a:solidFill>
                  <a:schemeClr val="tx2"/>
                </a:solidFill>
                <a:latin typeface="+mj-lt"/>
              </a:rPr>
              <a:t>Overview</a:t>
            </a:r>
          </a:p>
          <a:p>
            <a:r>
              <a:rPr lang="en-US" sz="1632">
                <a:solidFill>
                  <a:schemeClr val="tx1"/>
                </a:solidFill>
                <a:cs typeface="Segoe UI" panose="020B0502040204020203" pitchFamily="34" charset="0"/>
              </a:rPr>
              <a:t>It offers data cleansing, transformation, aggregation, conversion, </a:t>
            </a:r>
            <a:r>
              <a:rPr lang="en-US" sz="1632" err="1">
                <a:solidFill>
                  <a:schemeClr val="tx1"/>
                </a:solidFill>
                <a:cs typeface="Segoe UI" panose="020B0502040204020203" pitchFamily="34" charset="0"/>
              </a:rPr>
              <a:t>etc</a:t>
            </a:r>
            <a:endParaRPr lang="en-US" sz="1632">
              <a:solidFill>
                <a:schemeClr val="tx1"/>
              </a:solidFill>
              <a:cs typeface="Segoe UI" panose="020B0502040204020203" pitchFamily="34" charset="0"/>
            </a:endParaRPr>
          </a:p>
          <a:p>
            <a:pPr>
              <a:lnSpc>
                <a:spcPct val="150000"/>
              </a:lnSpc>
              <a:spcAft>
                <a:spcPts val="612"/>
              </a:spcAft>
            </a:pPr>
            <a:r>
              <a:rPr lang="en-US" sz="1836" b="1">
                <a:solidFill>
                  <a:schemeClr val="tx2"/>
                </a:solidFill>
                <a:latin typeface="+mj-lt"/>
              </a:rPr>
              <a:t>Benefits</a:t>
            </a:r>
          </a:p>
          <a:p>
            <a:r>
              <a:rPr lang="en-US" sz="1632">
                <a:solidFill>
                  <a:schemeClr val="tx1"/>
                </a:solidFill>
                <a:cs typeface="Segoe UI" panose="020B0502040204020203" pitchFamily="34" charset="0"/>
              </a:rPr>
              <a:t>Cloud scale via Spark execution</a:t>
            </a:r>
          </a:p>
          <a:p>
            <a:r>
              <a:rPr lang="en-US" sz="1632">
                <a:solidFill>
                  <a:schemeClr val="tx1"/>
                </a:solidFill>
                <a:cs typeface="Segoe UI" panose="020B0502040204020203" pitchFamily="34" charset="0"/>
              </a:rPr>
              <a:t>Guided experience to easily build resilient data flows</a:t>
            </a:r>
          </a:p>
          <a:p>
            <a:r>
              <a:rPr lang="en-US" sz="1632">
                <a:solidFill>
                  <a:schemeClr val="tx1"/>
                </a:solidFill>
                <a:cs typeface="Segoe UI" panose="020B0502040204020203" pitchFamily="34" charset="0"/>
              </a:rPr>
              <a:t>Flexibility to transform data per user’s comfort</a:t>
            </a:r>
          </a:p>
          <a:p>
            <a:r>
              <a:rPr lang="en-US" sz="1632">
                <a:solidFill>
                  <a:schemeClr val="tx1"/>
                </a:solidFill>
                <a:cs typeface="Segoe UI" panose="020B0502040204020203" pitchFamily="34" charset="0"/>
              </a:rPr>
              <a:t>Monitor and manage dataflows from a single pane of glass</a:t>
            </a:r>
          </a:p>
          <a:p>
            <a:endParaRPr lang="en-US" sz="1836" b="1">
              <a:solidFill>
                <a:schemeClr val="tx1"/>
              </a:solidFill>
              <a:latin typeface="+mj-lt"/>
              <a:cs typeface="Segoe UI" panose="020B0502040204020203" pitchFamily="34" charset="0"/>
            </a:endParaRPr>
          </a:p>
          <a:p>
            <a:endParaRPr lang="en-US">
              <a:solidFill>
                <a:schemeClr val="tx1"/>
              </a:solidFill>
            </a:endParaRPr>
          </a:p>
        </p:txBody>
      </p:sp>
      <p:sp>
        <p:nvSpPr>
          <p:cNvPr id="14" name="TextBox 13">
            <a:extLst>
              <a:ext uri="{FF2B5EF4-FFF2-40B4-BE49-F238E27FC236}">
                <a16:creationId xmlns:a16="http://schemas.microsoft.com/office/drawing/2014/main" id="{7C3392AC-B7AF-4D5C-85E9-40DDD6BE6440}"/>
              </a:ext>
            </a:extLst>
          </p:cNvPr>
          <p:cNvSpPr txBox="1"/>
          <p:nvPr/>
        </p:nvSpPr>
        <p:spPr>
          <a:xfrm>
            <a:off x="8595707" y="3497262"/>
            <a:ext cx="891101" cy="746878"/>
          </a:xfrm>
          <a:prstGeom prst="rect">
            <a:avLst/>
          </a:prstGeom>
          <a:noFill/>
        </p:spPr>
        <p:txBody>
          <a:bodyPr wrap="square" lIns="182828" tIns="146262" rIns="182828" bIns="146262" rtlCol="0">
            <a:spAutoFit/>
          </a:bodyPr>
          <a:lstStyle/>
          <a:p>
            <a:pPr algn="ctr" defTabSz="932384">
              <a:lnSpc>
                <a:spcPct val="90000"/>
              </a:lnSpc>
              <a:spcAft>
                <a:spcPts val="600"/>
              </a:spcAft>
              <a:defRPr/>
            </a:pPr>
            <a:r>
              <a:rPr lang="en-US" sz="1598" b="1">
                <a:gradFill>
                  <a:gsLst>
                    <a:gs pos="2917">
                      <a:srgbClr val="1A1A1A"/>
                    </a:gs>
                    <a:gs pos="30000">
                      <a:srgbClr val="1A1A1A"/>
                    </a:gs>
                  </a:gsLst>
                  <a:lin ang="5400000" scaled="0"/>
                </a:gradFill>
                <a:latin typeface="Segoe UI"/>
              </a:rPr>
              <a:t>… not </a:t>
            </a:r>
          </a:p>
        </p:txBody>
      </p:sp>
      <p:pic>
        <p:nvPicPr>
          <p:cNvPr id="15" name="Picture 14">
            <a:extLst>
              <a:ext uri="{FF2B5EF4-FFF2-40B4-BE49-F238E27FC236}">
                <a16:creationId xmlns:a16="http://schemas.microsoft.com/office/drawing/2014/main" id="{0A6E6B64-8084-498A-8DED-EAD1AB4EA8D6}"/>
              </a:ext>
            </a:extLst>
          </p:cNvPr>
          <p:cNvPicPr>
            <a:picLocks noChangeAspect="1"/>
          </p:cNvPicPr>
          <p:nvPr/>
        </p:nvPicPr>
        <p:blipFill>
          <a:blip r:embed="rId3"/>
          <a:stretch>
            <a:fillRect/>
          </a:stretch>
        </p:blipFill>
        <p:spPr>
          <a:xfrm>
            <a:off x="5289386" y="3187914"/>
            <a:ext cx="3213815" cy="1833348"/>
          </a:xfrm>
          <a:prstGeom prst="rect">
            <a:avLst/>
          </a:prstGeom>
          <a:ln>
            <a:solidFill>
              <a:schemeClr val="bg2">
                <a:lumMod val="50000"/>
              </a:schemeClr>
            </a:solidFill>
          </a:ln>
          <a:effectLst/>
        </p:spPr>
      </p:pic>
      <p:pic>
        <p:nvPicPr>
          <p:cNvPr id="16" name="Picture 15">
            <a:extLst>
              <a:ext uri="{FF2B5EF4-FFF2-40B4-BE49-F238E27FC236}">
                <a16:creationId xmlns:a16="http://schemas.microsoft.com/office/drawing/2014/main" id="{20992459-D95F-4DE6-9573-000159019BF5}"/>
              </a:ext>
            </a:extLst>
          </p:cNvPr>
          <p:cNvPicPr>
            <a:picLocks noChangeAspect="1"/>
          </p:cNvPicPr>
          <p:nvPr/>
        </p:nvPicPr>
        <p:blipFill>
          <a:blip r:embed="rId4"/>
          <a:stretch>
            <a:fillRect/>
          </a:stretch>
        </p:blipFill>
        <p:spPr>
          <a:xfrm>
            <a:off x="9624532" y="2982105"/>
            <a:ext cx="2677830" cy="2185278"/>
          </a:xfrm>
          <a:prstGeom prst="rect">
            <a:avLst/>
          </a:prstGeom>
          <a:ln>
            <a:solidFill>
              <a:schemeClr val="bg2">
                <a:lumMod val="50000"/>
              </a:schemeClr>
            </a:solidFill>
          </a:ln>
          <a:effectLst/>
        </p:spPr>
      </p:pic>
    </p:spTree>
    <p:extLst>
      <p:ext uri="{BB962C8B-B14F-4D97-AF65-F5344CB8AC3E}">
        <p14:creationId xmlns:p14="http://schemas.microsoft.com/office/powerpoint/2010/main" val="2098377990"/>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FF4406-B009-4B90-9AF7-67AB70516C96}"/>
              </a:ext>
            </a:extLst>
          </p:cNvPr>
          <p:cNvSpPr>
            <a:spLocks noGrp="1"/>
          </p:cNvSpPr>
          <p:nvPr>
            <p:ph type="title"/>
          </p:nvPr>
        </p:nvSpPr>
        <p:spPr>
          <a:xfrm>
            <a:off x="596951" y="3106169"/>
            <a:ext cx="9327356" cy="498598"/>
          </a:xfrm>
        </p:spPr>
        <p:txBody>
          <a:bodyPr/>
          <a:lstStyle/>
          <a:p>
            <a:r>
              <a:rPr lang="en-US" dirty="0"/>
              <a:t>Transform with Serverless</a:t>
            </a:r>
          </a:p>
        </p:txBody>
      </p:sp>
    </p:spTree>
    <p:extLst>
      <p:ext uri="{BB962C8B-B14F-4D97-AF65-F5344CB8AC3E}">
        <p14:creationId xmlns:p14="http://schemas.microsoft.com/office/powerpoint/2010/main" val="1038603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AB8106B-0502-4AB8-A557-CEAE8D056E1D}"/>
              </a:ext>
            </a:extLst>
          </p:cNvPr>
          <p:cNvSpPr>
            <a:spLocks noGrp="1"/>
          </p:cNvSpPr>
          <p:nvPr>
            <p:ph type="title"/>
          </p:nvPr>
        </p:nvSpPr>
        <p:spPr>
          <a:xfrm>
            <a:off x="434977" y="227014"/>
            <a:ext cx="9288460" cy="773112"/>
          </a:xfrm>
        </p:spPr>
        <p:txBody>
          <a:bodyPr/>
          <a:lstStyle/>
          <a:p>
            <a:r>
              <a:rPr lang="en-US" dirty="0"/>
              <a:t>Transform with Synapse SQL Serverless</a:t>
            </a:r>
          </a:p>
        </p:txBody>
      </p:sp>
      <p:sp>
        <p:nvSpPr>
          <p:cNvPr id="4" name="Text Placeholder 3">
            <a:extLst>
              <a:ext uri="{FF2B5EF4-FFF2-40B4-BE49-F238E27FC236}">
                <a16:creationId xmlns:a16="http://schemas.microsoft.com/office/drawing/2014/main" id="{2E06A59A-ED8B-4DCD-AD0F-224D76FC03D1}"/>
              </a:ext>
            </a:extLst>
          </p:cNvPr>
          <p:cNvSpPr>
            <a:spLocks noGrp="1"/>
          </p:cNvSpPr>
          <p:nvPr>
            <p:ph type="body" sz="quarter" idx="11"/>
          </p:nvPr>
        </p:nvSpPr>
        <p:spPr>
          <a:xfrm>
            <a:off x="435796" y="1152408"/>
            <a:ext cx="5782441" cy="5615103"/>
          </a:xfrm>
        </p:spPr>
        <p:txBody>
          <a:bodyPr/>
          <a:lstStyle/>
          <a:p>
            <a:pPr>
              <a:lnSpc>
                <a:spcPct val="110000"/>
              </a:lnSpc>
              <a:spcAft>
                <a:spcPts val="612"/>
              </a:spcAft>
            </a:pPr>
            <a:r>
              <a:rPr lang="en-US" sz="1836" dirty="0">
                <a:solidFill>
                  <a:schemeClr val="tx2"/>
                </a:solidFill>
                <a:latin typeface="+mj-lt"/>
              </a:rPr>
              <a:t>Overview</a:t>
            </a:r>
          </a:p>
          <a:p>
            <a:pPr marL="0" lvl="1">
              <a:lnSpc>
                <a:spcPct val="110000"/>
              </a:lnSpc>
              <a:spcBef>
                <a:spcPts val="0"/>
              </a:spcBef>
              <a:spcAft>
                <a:spcPts val="612"/>
              </a:spcAft>
            </a:pPr>
            <a:r>
              <a:rPr lang="en-US" sz="1632" dirty="0"/>
              <a:t>An interactive query service that provides T-SQL queries over high scale data in Azure Storage.</a:t>
            </a:r>
          </a:p>
          <a:p>
            <a:pPr>
              <a:lnSpc>
                <a:spcPct val="110000"/>
              </a:lnSpc>
              <a:spcAft>
                <a:spcPts val="612"/>
              </a:spcAft>
            </a:pPr>
            <a:r>
              <a:rPr lang="en-US" sz="1836" dirty="0">
                <a:solidFill>
                  <a:schemeClr val="tx2"/>
                </a:solidFill>
                <a:latin typeface="+mj-lt"/>
              </a:rPr>
              <a:t>Benefits</a:t>
            </a:r>
          </a:p>
          <a:p>
            <a:pPr marL="0" lvl="1">
              <a:lnSpc>
                <a:spcPct val="110000"/>
              </a:lnSpc>
              <a:spcBef>
                <a:spcPts val="0"/>
              </a:spcBef>
              <a:spcAft>
                <a:spcPts val="612"/>
              </a:spcAft>
            </a:pPr>
            <a:r>
              <a:rPr lang="en-US" sz="1632" dirty="0"/>
              <a:t>Serverless</a:t>
            </a:r>
          </a:p>
          <a:p>
            <a:pPr marL="0" lvl="1">
              <a:lnSpc>
                <a:spcPct val="110000"/>
              </a:lnSpc>
              <a:spcBef>
                <a:spcPts val="0"/>
              </a:spcBef>
              <a:spcAft>
                <a:spcPts val="612"/>
              </a:spcAft>
            </a:pPr>
            <a:r>
              <a:rPr lang="en-US" sz="1632" dirty="0"/>
              <a:t>No infrastructure </a:t>
            </a:r>
          </a:p>
          <a:p>
            <a:pPr marL="0" lvl="1">
              <a:lnSpc>
                <a:spcPct val="110000"/>
              </a:lnSpc>
              <a:spcBef>
                <a:spcPts val="0"/>
              </a:spcBef>
              <a:spcAft>
                <a:spcPts val="612"/>
              </a:spcAft>
            </a:pPr>
            <a:r>
              <a:rPr lang="en-US" sz="1632" dirty="0"/>
              <a:t>Pay only for query execution</a:t>
            </a:r>
          </a:p>
          <a:p>
            <a:pPr marL="0" lvl="1">
              <a:lnSpc>
                <a:spcPct val="110000"/>
              </a:lnSpc>
              <a:spcBef>
                <a:spcPts val="0"/>
              </a:spcBef>
              <a:spcAft>
                <a:spcPts val="612"/>
              </a:spcAft>
            </a:pPr>
            <a:r>
              <a:rPr lang="en-US" sz="1632" dirty="0"/>
              <a:t>No ETL </a:t>
            </a:r>
          </a:p>
          <a:p>
            <a:pPr marL="0" lvl="1">
              <a:lnSpc>
                <a:spcPct val="110000"/>
              </a:lnSpc>
              <a:spcBef>
                <a:spcPts val="0"/>
              </a:spcBef>
              <a:spcAft>
                <a:spcPts val="612"/>
              </a:spcAft>
            </a:pPr>
            <a:r>
              <a:rPr lang="en-US" sz="1632" dirty="0"/>
              <a:t>Offers security </a:t>
            </a:r>
          </a:p>
          <a:p>
            <a:pPr marL="0" lvl="1">
              <a:lnSpc>
                <a:spcPct val="110000"/>
              </a:lnSpc>
              <a:spcBef>
                <a:spcPts val="0"/>
              </a:spcBef>
              <a:spcAft>
                <a:spcPts val="612"/>
              </a:spcAft>
            </a:pPr>
            <a:r>
              <a:rPr lang="en-US" sz="1632" dirty="0"/>
              <a:t>Data integration with Databricks, HDInsight</a:t>
            </a:r>
          </a:p>
          <a:p>
            <a:pPr marL="0" lvl="1">
              <a:lnSpc>
                <a:spcPct val="110000"/>
              </a:lnSpc>
              <a:spcBef>
                <a:spcPts val="0"/>
              </a:spcBef>
              <a:spcAft>
                <a:spcPts val="612"/>
              </a:spcAft>
            </a:pPr>
            <a:r>
              <a:rPr lang="en-US" sz="1632" dirty="0"/>
              <a:t>T-SQL syntax to query data</a:t>
            </a:r>
          </a:p>
          <a:p>
            <a:pPr marL="0" lvl="1">
              <a:lnSpc>
                <a:spcPct val="110000"/>
              </a:lnSpc>
              <a:spcBef>
                <a:spcPts val="0"/>
              </a:spcBef>
              <a:spcAft>
                <a:spcPts val="612"/>
              </a:spcAft>
            </a:pPr>
            <a:r>
              <a:rPr lang="en-US" sz="1632" dirty="0"/>
              <a:t>Supports data in various formats (Parquet, CSV, JSON)</a:t>
            </a:r>
          </a:p>
          <a:p>
            <a:pPr marL="0" lvl="1">
              <a:lnSpc>
                <a:spcPct val="110000"/>
              </a:lnSpc>
              <a:spcBef>
                <a:spcPts val="0"/>
              </a:spcBef>
              <a:spcAft>
                <a:spcPts val="612"/>
              </a:spcAft>
            </a:pPr>
            <a:r>
              <a:rPr lang="en-US" sz="1632" dirty="0"/>
              <a:t>Support for BI ecosystem</a:t>
            </a:r>
          </a:p>
          <a:p>
            <a:pPr marL="0" lvl="1">
              <a:lnSpc>
                <a:spcPct val="110000"/>
              </a:lnSpc>
              <a:spcBef>
                <a:spcPts val="0"/>
              </a:spcBef>
              <a:spcAft>
                <a:spcPts val="612"/>
              </a:spcAft>
            </a:pPr>
            <a:endParaRPr lang="en-US" sz="1632" dirty="0"/>
          </a:p>
          <a:p>
            <a:endParaRPr lang="en-US" dirty="0"/>
          </a:p>
        </p:txBody>
      </p:sp>
      <p:grpSp>
        <p:nvGrpSpPr>
          <p:cNvPr id="40" name="Group 39">
            <a:extLst>
              <a:ext uri="{FF2B5EF4-FFF2-40B4-BE49-F238E27FC236}">
                <a16:creationId xmlns:a16="http://schemas.microsoft.com/office/drawing/2014/main" id="{717D6EDA-7FA1-4802-B0BE-E06D5AEEA12C}"/>
              </a:ext>
            </a:extLst>
          </p:cNvPr>
          <p:cNvGrpSpPr/>
          <p:nvPr/>
        </p:nvGrpSpPr>
        <p:grpSpPr>
          <a:xfrm>
            <a:off x="5779177" y="2148067"/>
            <a:ext cx="6626678" cy="2517865"/>
            <a:chOff x="5665509" y="2106139"/>
            <a:chExt cx="6497333" cy="2468719"/>
          </a:xfrm>
        </p:grpSpPr>
        <p:sp>
          <p:nvSpPr>
            <p:cNvPr id="7" name="Rectangle 6">
              <a:extLst>
                <a:ext uri="{FF2B5EF4-FFF2-40B4-BE49-F238E27FC236}">
                  <a16:creationId xmlns:a16="http://schemas.microsoft.com/office/drawing/2014/main" id="{EE2B5161-6A0F-4841-8B47-E55D9F7552B9}"/>
                </a:ext>
              </a:extLst>
            </p:cNvPr>
            <p:cNvSpPr/>
            <p:nvPr/>
          </p:nvSpPr>
          <p:spPr bwMode="auto">
            <a:xfrm>
              <a:off x="6258261" y="2650915"/>
              <a:ext cx="830323" cy="54179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 name="Rectangle 7">
              <a:extLst>
                <a:ext uri="{FF2B5EF4-FFF2-40B4-BE49-F238E27FC236}">
                  <a16:creationId xmlns:a16="http://schemas.microsoft.com/office/drawing/2014/main" id="{72064726-9B7F-4414-9722-C20BA814FDBF}"/>
                </a:ext>
              </a:extLst>
            </p:cNvPr>
            <p:cNvSpPr/>
            <p:nvPr/>
          </p:nvSpPr>
          <p:spPr bwMode="auto">
            <a:xfrm>
              <a:off x="6372574" y="4012530"/>
              <a:ext cx="3545658" cy="562327"/>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 name="TextBox 8">
              <a:extLst>
                <a:ext uri="{FF2B5EF4-FFF2-40B4-BE49-F238E27FC236}">
                  <a16:creationId xmlns:a16="http://schemas.microsoft.com/office/drawing/2014/main" id="{5FF8E85B-2DFD-4060-8431-FB6F54474B54}"/>
                </a:ext>
              </a:extLst>
            </p:cNvPr>
            <p:cNvSpPr txBox="1"/>
            <p:nvPr/>
          </p:nvSpPr>
          <p:spPr>
            <a:xfrm>
              <a:off x="7479175" y="4063949"/>
              <a:ext cx="470418" cy="510909"/>
            </a:xfrm>
            <a:prstGeom prst="rect">
              <a:avLst/>
            </a:prstGeom>
            <a:noFill/>
          </p:spPr>
          <p:txBody>
            <a:bodyPr wrap="square" lIns="186521" tIns="149217" rIns="186521" bIns="149217" rtlCol="0">
              <a:spAutoFit/>
            </a:bodyPr>
            <a:lstStyle/>
            <a:p>
              <a:pPr defTabSz="932597">
                <a:defRPr/>
              </a:pPr>
              <a:r>
                <a:rPr lang="en-US" sz="714">
                  <a:gradFill>
                    <a:gsLst>
                      <a:gs pos="2917">
                        <a:srgbClr val="000000"/>
                      </a:gs>
                      <a:gs pos="30000">
                        <a:srgbClr val="000000"/>
                      </a:gs>
                    </a:gsLst>
                    <a:lin ang="5400000" scaled="0"/>
                  </a:gradFill>
                  <a:latin typeface="Segoe UI"/>
                </a:rPr>
                <a:t>10</a:t>
              </a:r>
            </a:p>
            <a:p>
              <a:pPr defTabSz="932597">
                <a:defRPr/>
              </a:pPr>
              <a:r>
                <a:rPr lang="en-US" sz="714">
                  <a:gradFill>
                    <a:gsLst>
                      <a:gs pos="2917">
                        <a:srgbClr val="000000"/>
                      </a:gs>
                      <a:gs pos="30000">
                        <a:srgbClr val="000000"/>
                      </a:gs>
                    </a:gsLst>
                    <a:lin ang="5400000" scaled="0"/>
                  </a:gradFill>
                  <a:latin typeface="Segoe UI"/>
                </a:rPr>
                <a:t>01</a:t>
              </a:r>
            </a:p>
          </p:txBody>
        </p:sp>
        <p:sp>
          <p:nvSpPr>
            <p:cNvPr id="10" name="Rectangle 9">
              <a:extLst>
                <a:ext uri="{FF2B5EF4-FFF2-40B4-BE49-F238E27FC236}">
                  <a16:creationId xmlns:a16="http://schemas.microsoft.com/office/drawing/2014/main" id="{99798162-AB13-40A7-8C8C-3F59C8A825D4}"/>
                </a:ext>
              </a:extLst>
            </p:cNvPr>
            <p:cNvSpPr/>
            <p:nvPr/>
          </p:nvSpPr>
          <p:spPr>
            <a:xfrm>
              <a:off x="7937432" y="4197378"/>
              <a:ext cx="1023037" cy="249299"/>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597">
                <a:spcAft>
                  <a:spcPts val="306"/>
                </a:spcAft>
                <a:buSzPct val="90000"/>
                <a:defRPr/>
              </a:pPr>
              <a:r>
                <a:rPr lang="en-US" sz="1020" kern="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Azure Storage</a:t>
              </a:r>
            </a:p>
          </p:txBody>
        </p:sp>
        <p:sp>
          <p:nvSpPr>
            <p:cNvPr id="11" name="Hexagon 10">
              <a:extLst>
                <a:ext uri="{FF2B5EF4-FFF2-40B4-BE49-F238E27FC236}">
                  <a16:creationId xmlns:a16="http://schemas.microsoft.com/office/drawing/2014/main" id="{CA48B45E-77B5-40A5-B1A3-9BF51750DC73}"/>
                </a:ext>
              </a:extLst>
            </p:cNvPr>
            <p:cNvSpPr/>
            <p:nvPr/>
          </p:nvSpPr>
          <p:spPr bwMode="auto">
            <a:xfrm>
              <a:off x="7491198" y="4086076"/>
              <a:ext cx="434210" cy="435880"/>
            </a:xfrm>
            <a:prstGeom prst="hexagon">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521" tIns="149217" rIns="186521" bIns="149217"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51028" fontAlgn="base">
                <a:lnSpc>
                  <a:spcPct val="90000"/>
                </a:lnSpc>
                <a:spcBef>
                  <a:spcPct val="0"/>
                </a:spcBef>
                <a:spcAft>
                  <a:spcPct val="0"/>
                </a:spcAft>
                <a:defRPr/>
              </a:pPr>
              <a:endParaRPr lang="en-US" sz="1071"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 name="Snip Single Corner Rectangle 26">
              <a:extLst>
                <a:ext uri="{FF2B5EF4-FFF2-40B4-BE49-F238E27FC236}">
                  <a16:creationId xmlns:a16="http://schemas.microsoft.com/office/drawing/2014/main" id="{49037A4E-6B75-4D0B-8DDF-E16C7191597E}"/>
                </a:ext>
              </a:extLst>
            </p:cNvPr>
            <p:cNvSpPr/>
            <p:nvPr/>
          </p:nvSpPr>
          <p:spPr bwMode="auto">
            <a:xfrm>
              <a:off x="7609259" y="4176557"/>
              <a:ext cx="214211" cy="254917"/>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93260" rIns="0" bIns="93260" numCol="1" spcCol="0" rtlCol="0" fromWordArt="0" anchor="ctr" anchorCtr="1"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51028" fontAlgn="base">
                <a:lnSpc>
                  <a:spcPct val="90000"/>
                </a:lnSpc>
                <a:spcBef>
                  <a:spcPct val="0"/>
                </a:spcBef>
                <a:spcAft>
                  <a:spcPct val="0"/>
                </a:spcAft>
                <a:defRPr/>
              </a:pPr>
              <a:endParaRPr lang="en-US" sz="612">
                <a:solidFill>
                  <a:srgbClr val="505050"/>
                </a:solidFill>
                <a:latin typeface="Segoe UI Semilight"/>
                <a:ea typeface="Segoe UI" pitchFamily="34" charset="0"/>
                <a:cs typeface="Segoe UI" pitchFamily="34" charset="0"/>
              </a:endParaRPr>
            </a:p>
          </p:txBody>
        </p:sp>
        <p:grpSp>
          <p:nvGrpSpPr>
            <p:cNvPr id="13" name="Group 12">
              <a:extLst>
                <a:ext uri="{FF2B5EF4-FFF2-40B4-BE49-F238E27FC236}">
                  <a16:creationId xmlns:a16="http://schemas.microsoft.com/office/drawing/2014/main" id="{5DBB7144-5653-45AD-ACE2-99721043E0E5}"/>
                </a:ext>
              </a:extLst>
            </p:cNvPr>
            <p:cNvGrpSpPr/>
            <p:nvPr/>
          </p:nvGrpSpPr>
          <p:grpSpPr>
            <a:xfrm>
              <a:off x="7799343" y="2410499"/>
              <a:ext cx="1087954" cy="1008028"/>
              <a:chOff x="5814658" y="4901290"/>
              <a:chExt cx="1272229" cy="1008028"/>
            </a:xfrm>
          </p:grpSpPr>
          <p:sp>
            <p:nvSpPr>
              <p:cNvPr id="36" name="Rectangle 35">
                <a:extLst>
                  <a:ext uri="{FF2B5EF4-FFF2-40B4-BE49-F238E27FC236}">
                    <a16:creationId xmlns:a16="http://schemas.microsoft.com/office/drawing/2014/main" id="{55AA4319-762A-4A00-9D16-2570536DB9F5}"/>
                  </a:ext>
                </a:extLst>
              </p:cNvPr>
              <p:cNvSpPr/>
              <p:nvPr/>
            </p:nvSpPr>
            <p:spPr bwMode="auto">
              <a:xfrm>
                <a:off x="5814658" y="4901290"/>
                <a:ext cx="1231974" cy="1008028"/>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521" tIns="149217" rIns="186521" bIns="149217"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724734">
                  <a:spcBef>
                    <a:spcPct val="0"/>
                  </a:spcBef>
                  <a:spcAft>
                    <a:spcPct val="35000"/>
                  </a:spcAft>
                  <a:defRPr/>
                </a:pPr>
                <a:endParaRPr lang="en-US" sz="1428" kern="0">
                  <a:solidFill>
                    <a:srgbClr val="0078D7"/>
                  </a:solidFill>
                  <a:latin typeface="Segoe UI Semibold" panose="020B0702040204020203" pitchFamily="34" charset="0"/>
                  <a:cs typeface="Segoe UI Semibold" panose="020B0702040204020203" pitchFamily="34" charset="0"/>
                </a:endParaRPr>
              </a:p>
            </p:txBody>
          </p:sp>
          <p:sp>
            <p:nvSpPr>
              <p:cNvPr id="37" name="Rectangle 36">
                <a:extLst>
                  <a:ext uri="{FF2B5EF4-FFF2-40B4-BE49-F238E27FC236}">
                    <a16:creationId xmlns:a16="http://schemas.microsoft.com/office/drawing/2014/main" id="{6B305968-CA96-4F5C-91E0-CCC3CEDBB63F}"/>
                  </a:ext>
                </a:extLst>
              </p:cNvPr>
              <p:cNvSpPr/>
              <p:nvPr/>
            </p:nvSpPr>
            <p:spPr>
              <a:xfrm>
                <a:off x="5829303" y="5213499"/>
                <a:ext cx="1257584" cy="56323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2597">
                  <a:spcAft>
                    <a:spcPts val="306"/>
                  </a:spcAft>
                  <a:buSzPct val="90000"/>
                  <a:defRPr/>
                </a:pPr>
                <a:r>
                  <a:rPr lang="en-US" sz="1020" kern="0">
                    <a:solidFill>
                      <a:srgbClr val="505050"/>
                    </a:solidFill>
                    <a:latin typeface="Segoe UI Black" panose="020B0A02040204020203" pitchFamily="34" charset="0"/>
                    <a:ea typeface="Segoe UI Black" panose="020B0A02040204020203" pitchFamily="34" charset="0"/>
                    <a:cs typeface="Segoe UI Black" panose="020B0A02040204020203" pitchFamily="34" charset="0"/>
                  </a:rPr>
                  <a:t>SQL On Demand </a:t>
                </a:r>
                <a:br>
                  <a:rPr lang="en-US" sz="1020" kern="0">
                    <a:solidFill>
                      <a:srgbClr val="505050"/>
                    </a:solidFill>
                    <a:latin typeface="Segoe UI Black" panose="020B0A02040204020203" pitchFamily="34" charset="0"/>
                    <a:ea typeface="Segoe UI Black" panose="020B0A02040204020203" pitchFamily="34" charset="0"/>
                    <a:cs typeface="Segoe UI Black" panose="020B0A02040204020203" pitchFamily="34" charset="0"/>
                  </a:rPr>
                </a:br>
                <a:r>
                  <a:rPr lang="en-US" sz="1020" kern="0">
                    <a:solidFill>
                      <a:srgbClr val="505050"/>
                    </a:solidFill>
                    <a:latin typeface="Segoe UI Black" panose="020B0A02040204020203" pitchFamily="34" charset="0"/>
                    <a:ea typeface="Segoe UI Black" panose="020B0A02040204020203" pitchFamily="34" charset="0"/>
                    <a:cs typeface="Segoe UI Black" panose="020B0A02040204020203" pitchFamily="34" charset="0"/>
                  </a:rPr>
                  <a:t>Query</a:t>
                </a:r>
              </a:p>
            </p:txBody>
          </p:sp>
        </p:grpSp>
        <p:pic>
          <p:nvPicPr>
            <p:cNvPr id="14" name="Picture 13" descr="A picture containing drawing&#10;&#10;Description automatically generated">
              <a:extLst>
                <a:ext uri="{FF2B5EF4-FFF2-40B4-BE49-F238E27FC236}">
                  <a16:creationId xmlns:a16="http://schemas.microsoft.com/office/drawing/2014/main" id="{E7152F09-66CB-4CCE-A1FD-84CAC3C0F5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91354" y="2106139"/>
              <a:ext cx="430108" cy="502958"/>
            </a:xfrm>
            <a:prstGeom prst="rect">
              <a:avLst/>
            </a:prstGeom>
          </p:spPr>
        </p:pic>
        <p:pic>
          <p:nvPicPr>
            <p:cNvPr id="15" name="Picture 14">
              <a:extLst>
                <a:ext uri="{FF2B5EF4-FFF2-40B4-BE49-F238E27FC236}">
                  <a16:creationId xmlns:a16="http://schemas.microsoft.com/office/drawing/2014/main" id="{7A058805-E7B0-4E8B-961C-5ED07DD56617}"/>
                </a:ext>
              </a:extLst>
            </p:cNvPr>
            <p:cNvPicPr>
              <a:picLocks noChangeAspect="1"/>
            </p:cNvPicPr>
            <p:nvPr/>
          </p:nvPicPr>
          <p:blipFill>
            <a:blip r:embed="rId3"/>
            <a:stretch>
              <a:fillRect/>
            </a:stretch>
          </p:blipFill>
          <p:spPr>
            <a:xfrm>
              <a:off x="10393157" y="2726796"/>
              <a:ext cx="431704" cy="400050"/>
            </a:xfrm>
            <a:prstGeom prst="rect">
              <a:avLst/>
            </a:prstGeom>
          </p:spPr>
        </p:pic>
        <p:sp>
          <p:nvSpPr>
            <p:cNvPr id="16" name="Rectangle 15">
              <a:extLst>
                <a:ext uri="{FF2B5EF4-FFF2-40B4-BE49-F238E27FC236}">
                  <a16:creationId xmlns:a16="http://schemas.microsoft.com/office/drawing/2014/main" id="{E0B9D123-0CC1-4E2E-AB43-FF5DC55911F7}"/>
                </a:ext>
              </a:extLst>
            </p:cNvPr>
            <p:cNvSpPr/>
            <p:nvPr/>
          </p:nvSpPr>
          <p:spPr>
            <a:xfrm>
              <a:off x="10928732" y="2287389"/>
              <a:ext cx="708848" cy="249299"/>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597">
                <a:spcAft>
                  <a:spcPts val="306"/>
                </a:spcAft>
                <a:buSzPct val="90000"/>
                <a:defRPr/>
              </a:pPr>
              <a:r>
                <a:rPr lang="en-US" sz="1020" kern="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Power BI</a:t>
              </a:r>
            </a:p>
          </p:txBody>
        </p:sp>
        <p:sp>
          <p:nvSpPr>
            <p:cNvPr id="17" name="Rectangle 16">
              <a:extLst>
                <a:ext uri="{FF2B5EF4-FFF2-40B4-BE49-F238E27FC236}">
                  <a16:creationId xmlns:a16="http://schemas.microsoft.com/office/drawing/2014/main" id="{EDCAB564-18BF-42FC-AE1B-48C5701E1712}"/>
                </a:ext>
              </a:extLst>
            </p:cNvPr>
            <p:cNvSpPr/>
            <p:nvPr/>
          </p:nvSpPr>
          <p:spPr>
            <a:xfrm>
              <a:off x="10900958" y="2791284"/>
              <a:ext cx="1261884" cy="249299"/>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597">
                <a:spcAft>
                  <a:spcPts val="306"/>
                </a:spcAft>
                <a:buSzPct val="90000"/>
                <a:defRPr/>
              </a:pPr>
              <a:r>
                <a:rPr lang="en-US" sz="1020" kern="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Azure Data Studio</a:t>
              </a:r>
            </a:p>
          </p:txBody>
        </p:sp>
        <p:pic>
          <p:nvPicPr>
            <p:cNvPr id="18" name="Picture 17">
              <a:extLst>
                <a:ext uri="{FF2B5EF4-FFF2-40B4-BE49-F238E27FC236}">
                  <a16:creationId xmlns:a16="http://schemas.microsoft.com/office/drawing/2014/main" id="{00BC3A6C-AB0A-4B77-ACC1-DC50137734D3}"/>
                </a:ext>
              </a:extLst>
            </p:cNvPr>
            <p:cNvPicPr>
              <a:picLocks noChangeAspect="1"/>
            </p:cNvPicPr>
            <p:nvPr/>
          </p:nvPicPr>
          <p:blipFill>
            <a:blip r:embed="rId4"/>
            <a:stretch>
              <a:fillRect/>
            </a:stretch>
          </p:blipFill>
          <p:spPr>
            <a:xfrm>
              <a:off x="10393955" y="3261978"/>
              <a:ext cx="431705" cy="420688"/>
            </a:xfrm>
            <a:prstGeom prst="rect">
              <a:avLst/>
            </a:prstGeom>
          </p:spPr>
        </p:pic>
        <p:sp>
          <p:nvSpPr>
            <p:cNvPr id="19" name="Rectangle 18">
              <a:extLst>
                <a:ext uri="{FF2B5EF4-FFF2-40B4-BE49-F238E27FC236}">
                  <a16:creationId xmlns:a16="http://schemas.microsoft.com/office/drawing/2014/main" id="{B20D29EF-D854-42FD-B7BE-20D87654CCB6}"/>
                </a:ext>
              </a:extLst>
            </p:cNvPr>
            <p:cNvSpPr/>
            <p:nvPr/>
          </p:nvSpPr>
          <p:spPr>
            <a:xfrm>
              <a:off x="10941046" y="3361546"/>
              <a:ext cx="516488" cy="249299"/>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597">
                <a:spcAft>
                  <a:spcPts val="306"/>
                </a:spcAft>
                <a:buSzPct val="90000"/>
                <a:defRPr/>
              </a:pPr>
              <a:r>
                <a:rPr lang="en-US" sz="1020" kern="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SSMS</a:t>
              </a:r>
            </a:p>
          </p:txBody>
        </p:sp>
        <p:cxnSp>
          <p:nvCxnSpPr>
            <p:cNvPr id="20" name="Straight Arrow Connector 19">
              <a:extLst>
                <a:ext uri="{FF2B5EF4-FFF2-40B4-BE49-F238E27FC236}">
                  <a16:creationId xmlns:a16="http://schemas.microsoft.com/office/drawing/2014/main" id="{9894116A-F7B1-48C9-B8F9-79EE2DC33A7D}"/>
                </a:ext>
              </a:extLst>
            </p:cNvPr>
            <p:cNvCxnSpPr>
              <a:stCxn id="37" idx="3"/>
              <a:endCxn id="14" idx="1"/>
            </p:cNvCxnSpPr>
            <p:nvPr/>
          </p:nvCxnSpPr>
          <p:spPr>
            <a:xfrm flipV="1">
              <a:off x="8887297" y="2357618"/>
              <a:ext cx="1504057" cy="646706"/>
            </a:xfrm>
            <a:prstGeom prst="straightConnector1">
              <a:avLst/>
            </a:prstGeom>
            <a:ln>
              <a:solidFill>
                <a:srgbClr val="00B0F0"/>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E168395C-2A6B-49A0-93CC-A91E336B6064}"/>
                </a:ext>
              </a:extLst>
            </p:cNvPr>
            <p:cNvCxnSpPr>
              <a:stCxn id="37" idx="3"/>
              <a:endCxn id="15" idx="1"/>
            </p:cNvCxnSpPr>
            <p:nvPr/>
          </p:nvCxnSpPr>
          <p:spPr>
            <a:xfrm flipV="1">
              <a:off x="8887297" y="2926821"/>
              <a:ext cx="1505860" cy="77503"/>
            </a:xfrm>
            <a:prstGeom prst="straightConnector1">
              <a:avLst/>
            </a:prstGeom>
            <a:ln>
              <a:solidFill>
                <a:srgbClr val="00B0F0"/>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8AE42C9C-DCD1-4848-B172-E9029B7A838E}"/>
                </a:ext>
              </a:extLst>
            </p:cNvPr>
            <p:cNvCxnSpPr>
              <a:stCxn id="37" idx="3"/>
              <a:endCxn id="18" idx="1"/>
            </p:cNvCxnSpPr>
            <p:nvPr/>
          </p:nvCxnSpPr>
          <p:spPr>
            <a:xfrm>
              <a:off x="8887297" y="3004324"/>
              <a:ext cx="1506658" cy="467998"/>
            </a:xfrm>
            <a:prstGeom prst="straightConnector1">
              <a:avLst/>
            </a:prstGeom>
            <a:ln>
              <a:solidFill>
                <a:srgbClr val="00B0F0"/>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83F008BA-FCA7-458F-A80E-D473060F79F2}"/>
                </a:ext>
              </a:extLst>
            </p:cNvPr>
            <p:cNvCxnSpPr>
              <a:cxnSpLocks/>
              <a:stCxn id="36" idx="2"/>
            </p:cNvCxnSpPr>
            <p:nvPr/>
          </p:nvCxnSpPr>
          <p:spPr>
            <a:xfrm flipH="1">
              <a:off x="8326107" y="3418527"/>
              <a:ext cx="1" cy="594003"/>
            </a:xfrm>
            <a:prstGeom prst="straightConnector1">
              <a:avLst/>
            </a:prstGeom>
            <a:ln>
              <a:solidFill>
                <a:srgbClr val="00B0F0"/>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57235C36-8C54-471F-8334-10A74A9C3BF2}"/>
                </a:ext>
              </a:extLst>
            </p:cNvPr>
            <p:cNvSpPr/>
            <p:nvPr/>
          </p:nvSpPr>
          <p:spPr>
            <a:xfrm>
              <a:off x="8294632" y="3545076"/>
              <a:ext cx="1074333" cy="444737"/>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Read and write</a:t>
              </a:r>
            </a:p>
            <a:p>
              <a:pPr defTabSz="932597">
                <a:spcAft>
                  <a:spcPts val="306"/>
                </a:spcAft>
                <a:buSzPct val="90000"/>
                <a:defRPr/>
              </a:pPr>
              <a:r>
                <a:rPr lang="en-US" sz="102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 data files</a:t>
              </a:r>
            </a:p>
          </p:txBody>
        </p:sp>
        <p:pic>
          <p:nvPicPr>
            <p:cNvPr id="28" name="Picture 27" descr="A picture containing drawing&#10;&#10;Description automatically generated">
              <a:extLst>
                <a:ext uri="{FF2B5EF4-FFF2-40B4-BE49-F238E27FC236}">
                  <a16:creationId xmlns:a16="http://schemas.microsoft.com/office/drawing/2014/main" id="{6ABFBC79-44F6-4125-BB69-A82F204AAED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28771" y="2774025"/>
              <a:ext cx="290899" cy="320053"/>
            </a:xfrm>
            <a:prstGeom prst="rect">
              <a:avLst/>
            </a:prstGeom>
          </p:spPr>
        </p:pic>
        <p:pic>
          <p:nvPicPr>
            <p:cNvPr id="29" name="Picture 28" descr="A picture containing brick, ottoman&#10;&#10;Description automatically generated">
              <a:extLst>
                <a:ext uri="{FF2B5EF4-FFF2-40B4-BE49-F238E27FC236}">
                  <a16:creationId xmlns:a16="http://schemas.microsoft.com/office/drawing/2014/main" id="{F7B27C61-ACED-4227-8453-5C79DA9A630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54324" y="2774025"/>
              <a:ext cx="257139" cy="340171"/>
            </a:xfrm>
            <a:prstGeom prst="rect">
              <a:avLst/>
            </a:prstGeom>
          </p:spPr>
        </p:pic>
        <p:sp>
          <p:nvSpPr>
            <p:cNvPr id="30" name="Plus Sign 29">
              <a:extLst>
                <a:ext uri="{FF2B5EF4-FFF2-40B4-BE49-F238E27FC236}">
                  <a16:creationId xmlns:a16="http://schemas.microsoft.com/office/drawing/2014/main" id="{91BE1890-9AF5-47BF-88BA-DD491DA50FDF}"/>
                </a:ext>
              </a:extLst>
            </p:cNvPr>
            <p:cNvSpPr/>
            <p:nvPr/>
          </p:nvSpPr>
          <p:spPr bwMode="auto">
            <a:xfrm>
              <a:off x="6628481" y="2897136"/>
              <a:ext cx="91419" cy="128369"/>
            </a:xfrm>
            <a:prstGeom prst="mathPlus">
              <a:avLst/>
            </a:prstGeom>
            <a:solidFill>
              <a:schemeClr val="accent1"/>
            </a:solidFill>
            <a:ln>
              <a:solidFill>
                <a:schemeClr val="bg2">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31" name="Straight Arrow Connector 30">
              <a:extLst>
                <a:ext uri="{FF2B5EF4-FFF2-40B4-BE49-F238E27FC236}">
                  <a16:creationId xmlns:a16="http://schemas.microsoft.com/office/drawing/2014/main" id="{76D00382-DA70-43DA-842E-3BB47BE63FD5}"/>
                </a:ext>
              </a:extLst>
            </p:cNvPr>
            <p:cNvCxnSpPr>
              <a:cxnSpLocks/>
              <a:stCxn id="7" idx="2"/>
            </p:cNvCxnSpPr>
            <p:nvPr/>
          </p:nvCxnSpPr>
          <p:spPr>
            <a:xfrm>
              <a:off x="6673423" y="3192714"/>
              <a:ext cx="0" cy="830106"/>
            </a:xfrm>
            <a:prstGeom prst="straightConnector1">
              <a:avLst/>
            </a:prstGeom>
            <a:ln>
              <a:solidFill>
                <a:srgbClr val="00B0F0"/>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9A715928-5CE2-4B3B-A6B2-1970D77077EE}"/>
                </a:ext>
              </a:extLst>
            </p:cNvPr>
            <p:cNvCxnSpPr>
              <a:cxnSpLocks/>
              <a:stCxn id="36" idx="1"/>
              <a:endCxn id="7" idx="3"/>
            </p:cNvCxnSpPr>
            <p:nvPr/>
          </p:nvCxnSpPr>
          <p:spPr>
            <a:xfrm flipH="1">
              <a:off x="7088584" y="2914513"/>
              <a:ext cx="710759" cy="7302"/>
            </a:xfrm>
            <a:prstGeom prst="straightConnector1">
              <a:avLst/>
            </a:prstGeom>
            <a:ln>
              <a:solidFill>
                <a:srgbClr val="00B0F0"/>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450AC1C6-31E7-47B8-8F9C-366F895F5D03}"/>
                </a:ext>
              </a:extLst>
            </p:cNvPr>
            <p:cNvSpPr/>
            <p:nvPr/>
          </p:nvSpPr>
          <p:spPr>
            <a:xfrm>
              <a:off x="6158928" y="2396117"/>
              <a:ext cx="1752403" cy="249299"/>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597">
                <a:spcAft>
                  <a:spcPts val="306"/>
                </a:spcAft>
                <a:buSzPct val="90000"/>
                <a:defRPr/>
              </a:pPr>
              <a:r>
                <a:rPr lang="en-US" sz="1020" kern="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Curate and transform data</a:t>
              </a:r>
            </a:p>
          </p:txBody>
        </p:sp>
        <p:sp>
          <p:nvSpPr>
            <p:cNvPr id="34" name="Rectangle 33">
              <a:extLst>
                <a:ext uri="{FF2B5EF4-FFF2-40B4-BE49-F238E27FC236}">
                  <a16:creationId xmlns:a16="http://schemas.microsoft.com/office/drawing/2014/main" id="{64FEFC17-80E4-4BE7-8639-00911D63ABAB}"/>
                </a:ext>
              </a:extLst>
            </p:cNvPr>
            <p:cNvSpPr/>
            <p:nvPr/>
          </p:nvSpPr>
          <p:spPr>
            <a:xfrm>
              <a:off x="7061054" y="2982491"/>
              <a:ext cx="821745" cy="40626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597">
                <a:spcAft>
                  <a:spcPts val="306"/>
                </a:spcAft>
                <a:buSzPct val="90000"/>
                <a:defRPr/>
              </a:pPr>
              <a:r>
                <a:rPr lang="en-US" sz="1020" kern="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Sync table definitions</a:t>
              </a:r>
            </a:p>
          </p:txBody>
        </p:sp>
        <p:sp>
          <p:nvSpPr>
            <p:cNvPr id="35" name="Rectangle 34">
              <a:extLst>
                <a:ext uri="{FF2B5EF4-FFF2-40B4-BE49-F238E27FC236}">
                  <a16:creationId xmlns:a16="http://schemas.microsoft.com/office/drawing/2014/main" id="{7786B3F0-8D74-4B06-8271-CE1091F5E1AD}"/>
                </a:ext>
              </a:extLst>
            </p:cNvPr>
            <p:cNvSpPr/>
            <p:nvPr/>
          </p:nvSpPr>
          <p:spPr>
            <a:xfrm>
              <a:off x="5665509" y="3418527"/>
              <a:ext cx="1088811" cy="444737"/>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597">
                <a:spcAft>
                  <a:spcPts val="306"/>
                </a:spcAft>
                <a:buSzPct val="90000"/>
                <a:defRPr/>
              </a:pPr>
              <a:r>
                <a:rPr lang="en-US" sz="1020" kern="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Read and write</a:t>
              </a:r>
            </a:p>
            <a:p>
              <a:pPr defTabSz="932597">
                <a:spcAft>
                  <a:spcPts val="306"/>
                </a:spcAft>
                <a:buSzPct val="90000"/>
                <a:defRPr/>
              </a:pPr>
              <a:r>
                <a:rPr lang="en-US" sz="1020" kern="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 data files</a:t>
              </a:r>
            </a:p>
          </p:txBody>
        </p:sp>
      </p:grpSp>
    </p:spTree>
    <p:extLst>
      <p:ext uri="{BB962C8B-B14F-4D97-AF65-F5344CB8AC3E}">
        <p14:creationId xmlns:p14="http://schemas.microsoft.com/office/powerpoint/2010/main" val="1625439180"/>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E1DED58-CBA2-4FB5-9E8E-FAC0F571162C}"/>
              </a:ext>
            </a:extLst>
          </p:cNvPr>
          <p:cNvSpPr>
            <a:spLocks noGrp="1"/>
          </p:cNvSpPr>
          <p:nvPr>
            <p:ph type="title"/>
          </p:nvPr>
        </p:nvSpPr>
        <p:spPr>
          <a:xfrm>
            <a:off x="435797" y="227014"/>
            <a:ext cx="10202040" cy="773112"/>
          </a:xfrm>
        </p:spPr>
        <p:txBody>
          <a:bodyPr/>
          <a:lstStyle/>
          <a:p>
            <a:r>
              <a:rPr lang="en-US" dirty="0"/>
              <a:t>Synapse SQL Serverless – Querying on storage</a:t>
            </a:r>
          </a:p>
        </p:txBody>
      </p:sp>
      <p:pic>
        <p:nvPicPr>
          <p:cNvPr id="17" name="Picture 16">
            <a:extLst>
              <a:ext uri="{FF2B5EF4-FFF2-40B4-BE49-F238E27FC236}">
                <a16:creationId xmlns:a16="http://schemas.microsoft.com/office/drawing/2014/main" id="{2BEEC896-6DE9-4014-A916-D760DAED641F}"/>
              </a:ext>
            </a:extLst>
          </p:cNvPr>
          <p:cNvPicPr>
            <a:picLocks noChangeAspect="1"/>
          </p:cNvPicPr>
          <p:nvPr/>
        </p:nvPicPr>
        <p:blipFill rotWithShape="1">
          <a:blip r:embed="rId2"/>
          <a:srcRect t="11974" r="24078" b="22993"/>
          <a:stretch/>
        </p:blipFill>
        <p:spPr>
          <a:xfrm>
            <a:off x="435797" y="1000126"/>
            <a:ext cx="8296570" cy="4548821"/>
          </a:xfrm>
          <a:prstGeom prst="rect">
            <a:avLst/>
          </a:prstGeom>
          <a:ln>
            <a:solidFill>
              <a:schemeClr val="bg2">
                <a:lumMod val="50000"/>
              </a:schemeClr>
            </a:solidFill>
          </a:ln>
        </p:spPr>
      </p:pic>
      <p:pic>
        <p:nvPicPr>
          <p:cNvPr id="2" name="Picture 1">
            <a:extLst>
              <a:ext uri="{FF2B5EF4-FFF2-40B4-BE49-F238E27FC236}">
                <a16:creationId xmlns:a16="http://schemas.microsoft.com/office/drawing/2014/main" id="{C7A826DB-5FD6-4EF6-B74B-923E3949746D}"/>
              </a:ext>
            </a:extLst>
          </p:cNvPr>
          <p:cNvPicPr>
            <a:picLocks noChangeAspect="1"/>
          </p:cNvPicPr>
          <p:nvPr/>
        </p:nvPicPr>
        <p:blipFill rotWithShape="1">
          <a:blip r:embed="rId3"/>
          <a:srcRect t="15782"/>
          <a:stretch/>
        </p:blipFill>
        <p:spPr>
          <a:xfrm>
            <a:off x="4954347" y="3057528"/>
            <a:ext cx="7046331" cy="3644766"/>
          </a:xfrm>
          <a:prstGeom prst="rect">
            <a:avLst/>
          </a:prstGeom>
          <a:ln>
            <a:solidFill>
              <a:schemeClr val="bg2">
                <a:lumMod val="50000"/>
              </a:schemeClr>
            </a:solidFill>
          </a:ln>
        </p:spPr>
      </p:pic>
      <p:sp>
        <p:nvSpPr>
          <p:cNvPr id="4" name="Rectangle 3">
            <a:extLst>
              <a:ext uri="{FF2B5EF4-FFF2-40B4-BE49-F238E27FC236}">
                <a16:creationId xmlns:a16="http://schemas.microsoft.com/office/drawing/2014/main" id="{3569D6B2-C781-44B7-B3F6-92E44CA317B6}"/>
              </a:ext>
            </a:extLst>
          </p:cNvPr>
          <p:cNvSpPr/>
          <p:nvPr/>
        </p:nvSpPr>
        <p:spPr bwMode="auto">
          <a:xfrm>
            <a:off x="8080272" y="3568636"/>
            <a:ext cx="1008734" cy="196788"/>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6738299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A629F0A-C444-43E4-AD67-4419AE13C4BC}"/>
              </a:ext>
            </a:extLst>
          </p:cNvPr>
          <p:cNvSpPr>
            <a:spLocks noGrp="1"/>
          </p:cNvSpPr>
          <p:nvPr>
            <p:ph type="title"/>
          </p:nvPr>
        </p:nvSpPr>
        <p:spPr>
          <a:xfrm>
            <a:off x="435796" y="292231"/>
            <a:ext cx="9211441" cy="707895"/>
          </a:xfrm>
        </p:spPr>
        <p:txBody>
          <a:bodyPr/>
          <a:lstStyle/>
          <a:p>
            <a:r>
              <a:rPr lang="en-US" dirty="0"/>
              <a:t>Synapse SQL Serverless – Querying CSV File</a:t>
            </a:r>
          </a:p>
        </p:txBody>
      </p:sp>
      <p:sp>
        <p:nvSpPr>
          <p:cNvPr id="4" name="Text Placeholder 3">
            <a:extLst>
              <a:ext uri="{FF2B5EF4-FFF2-40B4-BE49-F238E27FC236}">
                <a16:creationId xmlns:a16="http://schemas.microsoft.com/office/drawing/2014/main" id="{31817429-4853-4E03-99CF-08301FC025D1}"/>
              </a:ext>
            </a:extLst>
          </p:cNvPr>
          <p:cNvSpPr>
            <a:spLocks noGrp="1"/>
          </p:cNvSpPr>
          <p:nvPr>
            <p:ph type="body" sz="quarter" idx="11"/>
          </p:nvPr>
        </p:nvSpPr>
        <p:spPr>
          <a:xfrm>
            <a:off x="435795" y="1152407"/>
            <a:ext cx="5666570" cy="4616272"/>
          </a:xfrm>
        </p:spPr>
        <p:txBody>
          <a:bodyPr/>
          <a:lstStyle/>
          <a:p>
            <a:pPr>
              <a:lnSpc>
                <a:spcPct val="110000"/>
              </a:lnSpc>
              <a:spcAft>
                <a:spcPts val="612"/>
              </a:spcAft>
            </a:pPr>
            <a:r>
              <a:rPr lang="en-US" sz="1836">
                <a:solidFill>
                  <a:schemeClr val="tx2"/>
                </a:solidFill>
                <a:latin typeface="+mj-lt"/>
              </a:rPr>
              <a:t>Overview</a:t>
            </a:r>
          </a:p>
          <a:p>
            <a:r>
              <a:rPr lang="en-US" sz="1632"/>
              <a:t>Uses OPENROWSET function to access data</a:t>
            </a:r>
          </a:p>
          <a:p>
            <a:pPr>
              <a:lnSpc>
                <a:spcPct val="110000"/>
              </a:lnSpc>
              <a:spcAft>
                <a:spcPts val="612"/>
              </a:spcAft>
            </a:pPr>
            <a:r>
              <a:rPr lang="en-US" sz="1836">
                <a:solidFill>
                  <a:schemeClr val="tx2"/>
                </a:solidFill>
                <a:latin typeface="+mj-lt"/>
              </a:rPr>
              <a:t>Benefits</a:t>
            </a:r>
          </a:p>
          <a:p>
            <a:pPr>
              <a:lnSpc>
                <a:spcPct val="100000"/>
              </a:lnSpc>
              <a:spcAft>
                <a:spcPts val="612"/>
              </a:spcAft>
            </a:pPr>
            <a:r>
              <a:rPr lang="en-US" sz="1632"/>
              <a:t>Ability to read CSV File with</a:t>
            </a:r>
          </a:p>
          <a:p>
            <a:pPr>
              <a:lnSpc>
                <a:spcPct val="100000"/>
              </a:lnSpc>
              <a:spcAft>
                <a:spcPts val="612"/>
              </a:spcAft>
            </a:pPr>
            <a:r>
              <a:rPr lang="en-US" sz="1632"/>
              <a:t>- no header row, Windows style new line</a:t>
            </a:r>
          </a:p>
          <a:p>
            <a:pPr>
              <a:lnSpc>
                <a:spcPct val="100000"/>
              </a:lnSpc>
              <a:spcAft>
                <a:spcPts val="612"/>
              </a:spcAft>
            </a:pPr>
            <a:r>
              <a:rPr lang="en-US" sz="1632"/>
              <a:t>- no header row, Unix-style new line</a:t>
            </a:r>
          </a:p>
          <a:p>
            <a:pPr>
              <a:lnSpc>
                <a:spcPct val="100000"/>
              </a:lnSpc>
              <a:spcAft>
                <a:spcPts val="612"/>
              </a:spcAft>
            </a:pPr>
            <a:r>
              <a:rPr lang="en-US" sz="1632"/>
              <a:t>- header row, Unix-style new line</a:t>
            </a:r>
          </a:p>
          <a:p>
            <a:pPr>
              <a:lnSpc>
                <a:spcPct val="100000"/>
              </a:lnSpc>
              <a:spcAft>
                <a:spcPts val="612"/>
              </a:spcAft>
            </a:pPr>
            <a:r>
              <a:rPr lang="en-US" sz="1632"/>
              <a:t>- header row, Unix-style new line, quoted</a:t>
            </a:r>
          </a:p>
          <a:p>
            <a:pPr>
              <a:lnSpc>
                <a:spcPct val="100000"/>
              </a:lnSpc>
              <a:spcAft>
                <a:spcPts val="612"/>
              </a:spcAft>
            </a:pPr>
            <a:r>
              <a:rPr lang="en-US" sz="1632"/>
              <a:t>- header row, Unix-style new line, escape</a:t>
            </a:r>
          </a:p>
          <a:p>
            <a:pPr>
              <a:lnSpc>
                <a:spcPct val="100000"/>
              </a:lnSpc>
              <a:spcAft>
                <a:spcPts val="612"/>
              </a:spcAft>
            </a:pPr>
            <a:r>
              <a:rPr lang="en-US" sz="1632"/>
              <a:t>- header row, Unix-style new line, tab-delimited</a:t>
            </a:r>
          </a:p>
          <a:p>
            <a:pPr>
              <a:lnSpc>
                <a:spcPct val="100000"/>
              </a:lnSpc>
              <a:spcAft>
                <a:spcPts val="612"/>
              </a:spcAft>
            </a:pPr>
            <a:r>
              <a:rPr lang="en-US" sz="1632"/>
              <a:t>- without specifying all columns</a:t>
            </a:r>
          </a:p>
        </p:txBody>
      </p:sp>
      <p:sp>
        <p:nvSpPr>
          <p:cNvPr id="6" name="Rectangle 5">
            <a:extLst>
              <a:ext uri="{FF2B5EF4-FFF2-40B4-BE49-F238E27FC236}">
                <a16:creationId xmlns:a16="http://schemas.microsoft.com/office/drawing/2014/main" id="{849A4E53-4D3A-4A60-B1E7-3DC8F1787A15}"/>
              </a:ext>
            </a:extLst>
          </p:cNvPr>
          <p:cNvSpPr/>
          <p:nvPr/>
        </p:nvSpPr>
        <p:spPr>
          <a:xfrm>
            <a:off x="6218237" y="2573895"/>
            <a:ext cx="6217356" cy="3168333"/>
          </a:xfrm>
          <a:prstGeom prst="rect">
            <a:avLst/>
          </a:prstGeom>
          <a:ln>
            <a:solidFill>
              <a:schemeClr val="bg2">
                <a:lumMod val="50000"/>
              </a:schemeClr>
            </a:solidFill>
          </a:ln>
        </p:spPr>
        <p:txBody>
          <a:bodyPr>
            <a:spAutoFit/>
          </a:bodyPr>
          <a:lstStyle/>
          <a:p>
            <a:pPr defTabSz="932597">
              <a:defRPr/>
            </a:pPr>
            <a:r>
              <a:rPr lang="en-US" sz="1224" dirty="0">
                <a:solidFill>
                  <a:srgbClr val="0000FF"/>
                </a:solidFill>
                <a:latin typeface="Calibri" panose="020F0502020204030204" pitchFamily="34" charset="0"/>
                <a:cs typeface="Calibri" panose="020F0502020204030204" pitchFamily="34" charset="0"/>
              </a:rPr>
              <a:t>SELECT</a:t>
            </a: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000000"/>
                </a:solidFill>
                <a:latin typeface="Calibri" panose="020F0502020204030204" pitchFamily="34" charset="0"/>
                <a:cs typeface="Calibri" panose="020F0502020204030204" pitchFamily="34" charset="0"/>
              </a:rPr>
              <a:t>*</a:t>
            </a:r>
            <a:r>
              <a:rPr lang="en-US" sz="1224" dirty="0">
                <a:solidFill>
                  <a:srgbClr val="212121"/>
                </a:solidFill>
                <a:latin typeface="Calibri" panose="020F0502020204030204" pitchFamily="34" charset="0"/>
                <a:cs typeface="Calibri" panose="020F0502020204030204" pitchFamily="34" charset="0"/>
              </a:rPr>
              <a:t> </a:t>
            </a:r>
          </a:p>
          <a:p>
            <a:pPr defTabSz="932597">
              <a:defRPr/>
            </a:pPr>
            <a:r>
              <a:rPr lang="en-US" sz="1224" dirty="0">
                <a:solidFill>
                  <a:srgbClr val="0000FF"/>
                </a:solidFill>
                <a:latin typeface="Calibri" panose="020F0502020204030204" pitchFamily="34" charset="0"/>
                <a:cs typeface="Calibri" panose="020F0502020204030204" pitchFamily="34" charset="0"/>
              </a:rPr>
              <a:t>FROM</a:t>
            </a: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795E26"/>
                </a:solidFill>
                <a:latin typeface="Calibri" panose="020F0502020204030204" pitchFamily="34" charset="0"/>
                <a:cs typeface="Calibri" panose="020F0502020204030204" pitchFamily="34" charset="0"/>
              </a:rPr>
              <a:t>OPENROWSET</a:t>
            </a:r>
            <a:r>
              <a:rPr lang="en-US" sz="1224" dirty="0">
                <a:solidFill>
                  <a:srgbClr val="212121"/>
                </a:solidFill>
                <a:latin typeface="Calibri" panose="020F0502020204030204" pitchFamily="34" charset="0"/>
                <a:cs typeface="Calibri" panose="020F0502020204030204" pitchFamily="34" charset="0"/>
              </a:rPr>
              <a:t>(</a:t>
            </a:r>
          </a:p>
          <a:p>
            <a:pPr defTabSz="932597">
              <a:defRPr/>
            </a:pPr>
            <a:r>
              <a:rPr lang="en-US" sz="1224" dirty="0">
                <a:solidFill>
                  <a:srgbClr val="212121"/>
                </a:solidFill>
                <a:latin typeface="Calibri" panose="020F0502020204030204" pitchFamily="34" charset="0"/>
                <a:cs typeface="Calibri" panose="020F0502020204030204" pitchFamily="34" charset="0"/>
              </a:rPr>
              <a:t>        BULK </a:t>
            </a:r>
            <a:r>
              <a:rPr lang="en-US" sz="1224" dirty="0">
                <a:solidFill>
                  <a:srgbClr val="A31515"/>
                </a:solidFill>
                <a:latin typeface="Calibri" panose="020F0502020204030204" pitchFamily="34" charset="0"/>
                <a:cs typeface="Calibri" panose="020F0502020204030204" pitchFamily="34" charset="0"/>
              </a:rPr>
              <a:t>'https://XXX.blob.core.windows.net/csv/population/population.csv'</a:t>
            </a:r>
            <a:r>
              <a:rPr lang="en-US" sz="1224" dirty="0">
                <a:solidFill>
                  <a:srgbClr val="212121"/>
                </a:solidFill>
                <a:latin typeface="Calibri" panose="020F0502020204030204" pitchFamily="34" charset="0"/>
                <a:cs typeface="Calibri" panose="020F0502020204030204" pitchFamily="34" charset="0"/>
              </a:rPr>
              <a:t>, </a:t>
            </a:r>
          </a:p>
          <a:p>
            <a:pPr defTabSz="932597">
              <a:defRPr/>
            </a:pP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795E26"/>
                </a:solidFill>
                <a:latin typeface="Calibri" panose="020F0502020204030204" pitchFamily="34" charset="0"/>
                <a:cs typeface="Calibri" panose="020F0502020204030204" pitchFamily="34" charset="0"/>
              </a:rPr>
              <a:t>FORMAT</a:t>
            </a: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000000"/>
                </a:solidFill>
                <a:latin typeface="Calibri" panose="020F0502020204030204" pitchFamily="34" charset="0"/>
                <a:cs typeface="Calibri" panose="020F0502020204030204" pitchFamily="34" charset="0"/>
              </a:rPr>
              <a:t>=</a:t>
            </a: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A31515"/>
                </a:solidFill>
                <a:latin typeface="Calibri" panose="020F0502020204030204" pitchFamily="34" charset="0"/>
                <a:cs typeface="Calibri" panose="020F0502020204030204" pitchFamily="34" charset="0"/>
              </a:rPr>
              <a:t>'CSV'</a:t>
            </a:r>
            <a:r>
              <a:rPr lang="en-US" sz="1224" dirty="0">
                <a:solidFill>
                  <a:srgbClr val="212121"/>
                </a:solidFill>
                <a:latin typeface="Calibri" panose="020F0502020204030204" pitchFamily="34" charset="0"/>
                <a:cs typeface="Calibri" panose="020F0502020204030204" pitchFamily="34" charset="0"/>
              </a:rPr>
              <a:t>, </a:t>
            </a:r>
          </a:p>
          <a:p>
            <a:pPr defTabSz="932597">
              <a:defRPr/>
            </a:pP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0000FF"/>
                </a:solidFill>
                <a:latin typeface="Calibri" panose="020F0502020204030204" pitchFamily="34" charset="0"/>
                <a:cs typeface="Calibri" panose="020F0502020204030204" pitchFamily="34" charset="0"/>
              </a:rPr>
              <a:t>FIELDTERMINATOR</a:t>
            </a: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000000"/>
                </a:solidFill>
                <a:latin typeface="Calibri" panose="020F0502020204030204" pitchFamily="34" charset="0"/>
                <a:cs typeface="Calibri" panose="020F0502020204030204" pitchFamily="34" charset="0"/>
              </a:rPr>
              <a:t>=</a:t>
            </a:r>
            <a:r>
              <a:rPr lang="en-US" sz="1224" dirty="0">
                <a:solidFill>
                  <a:srgbClr val="A31515"/>
                </a:solidFill>
                <a:latin typeface="Calibri" panose="020F0502020204030204" pitchFamily="34" charset="0"/>
                <a:cs typeface="Calibri" panose="020F0502020204030204" pitchFamily="34" charset="0"/>
              </a:rPr>
              <a:t>','</a:t>
            </a:r>
            <a:r>
              <a:rPr lang="en-US" sz="1224" dirty="0">
                <a:solidFill>
                  <a:srgbClr val="212121"/>
                </a:solidFill>
                <a:latin typeface="Calibri" panose="020F0502020204030204" pitchFamily="34" charset="0"/>
                <a:cs typeface="Calibri" panose="020F0502020204030204" pitchFamily="34" charset="0"/>
              </a:rPr>
              <a:t>, </a:t>
            </a:r>
          </a:p>
          <a:p>
            <a:pPr defTabSz="932597">
              <a:defRPr/>
            </a:pP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0000FF"/>
                </a:solidFill>
                <a:latin typeface="Calibri" panose="020F0502020204030204" pitchFamily="34" charset="0"/>
                <a:cs typeface="Calibri" panose="020F0502020204030204" pitchFamily="34" charset="0"/>
              </a:rPr>
              <a:t>ROWTERMINATOR</a:t>
            </a: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000000"/>
                </a:solidFill>
                <a:latin typeface="Calibri" panose="020F0502020204030204" pitchFamily="34" charset="0"/>
                <a:cs typeface="Calibri" panose="020F0502020204030204" pitchFamily="34" charset="0"/>
              </a:rPr>
              <a:t>=</a:t>
            </a: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A31515"/>
                </a:solidFill>
                <a:latin typeface="Calibri" panose="020F0502020204030204" pitchFamily="34" charset="0"/>
                <a:cs typeface="Calibri" panose="020F0502020204030204" pitchFamily="34" charset="0"/>
              </a:rPr>
              <a:t>'\n'</a:t>
            </a:r>
            <a:endParaRPr lang="en-US" sz="1224" dirty="0">
              <a:solidFill>
                <a:srgbClr val="212121"/>
              </a:solidFill>
              <a:latin typeface="Calibri" panose="020F0502020204030204" pitchFamily="34" charset="0"/>
              <a:cs typeface="Calibri" panose="020F0502020204030204" pitchFamily="34" charset="0"/>
            </a:endParaRPr>
          </a:p>
          <a:p>
            <a:pPr defTabSz="932597">
              <a:defRPr/>
            </a:pPr>
            <a:r>
              <a:rPr lang="en-US" sz="1224" dirty="0">
                <a:solidFill>
                  <a:srgbClr val="212121"/>
                </a:solidFill>
                <a:latin typeface="Calibri" panose="020F0502020204030204" pitchFamily="34" charset="0"/>
                <a:cs typeface="Calibri" panose="020F0502020204030204" pitchFamily="34" charset="0"/>
              </a:rPr>
              <a:t>    )</a:t>
            </a:r>
          </a:p>
          <a:p>
            <a:pPr defTabSz="932597">
              <a:defRPr/>
            </a:pPr>
            <a:r>
              <a:rPr lang="en-US" sz="1224" dirty="0">
                <a:solidFill>
                  <a:srgbClr val="0000FF"/>
                </a:solidFill>
                <a:latin typeface="Calibri" panose="020F0502020204030204" pitchFamily="34" charset="0"/>
                <a:cs typeface="Calibri" panose="020F0502020204030204" pitchFamily="34" charset="0"/>
              </a:rPr>
              <a:t>WITH</a:t>
            </a:r>
            <a:r>
              <a:rPr lang="en-US" sz="1224" dirty="0">
                <a:solidFill>
                  <a:srgbClr val="212121"/>
                </a:solidFill>
                <a:latin typeface="Calibri" panose="020F0502020204030204" pitchFamily="34" charset="0"/>
                <a:cs typeface="Calibri" panose="020F0502020204030204" pitchFamily="34" charset="0"/>
              </a:rPr>
              <a:t> (</a:t>
            </a:r>
          </a:p>
          <a:p>
            <a:pPr defTabSz="932597">
              <a:defRPr/>
            </a:pPr>
            <a:r>
              <a:rPr lang="en-US" sz="1224" dirty="0">
                <a:solidFill>
                  <a:srgbClr val="212121"/>
                </a:solidFill>
                <a:latin typeface="Calibri" panose="020F0502020204030204" pitchFamily="34" charset="0"/>
                <a:cs typeface="Calibri" panose="020F0502020204030204" pitchFamily="34" charset="0"/>
              </a:rPr>
              <a:t>    [</a:t>
            </a:r>
            <a:r>
              <a:rPr lang="en-US" sz="1224" dirty="0" err="1">
                <a:solidFill>
                  <a:srgbClr val="212121"/>
                </a:solidFill>
                <a:latin typeface="Calibri" panose="020F0502020204030204" pitchFamily="34" charset="0"/>
                <a:cs typeface="Calibri" panose="020F0502020204030204" pitchFamily="34" charset="0"/>
              </a:rPr>
              <a:t>country_code</a:t>
            </a: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0000FF"/>
                </a:solidFill>
                <a:latin typeface="Calibri" panose="020F0502020204030204" pitchFamily="34" charset="0"/>
                <a:cs typeface="Calibri" panose="020F0502020204030204" pitchFamily="34" charset="0"/>
              </a:rPr>
              <a:t>VARCHAR</a:t>
            </a: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09885A"/>
                </a:solidFill>
                <a:latin typeface="Calibri" panose="020F0502020204030204" pitchFamily="34" charset="0"/>
                <a:cs typeface="Calibri" panose="020F0502020204030204" pitchFamily="34" charset="0"/>
              </a:rPr>
              <a:t>5</a:t>
            </a:r>
            <a:r>
              <a:rPr lang="en-US" sz="1224" dirty="0">
                <a:solidFill>
                  <a:srgbClr val="212121"/>
                </a:solidFill>
                <a:latin typeface="Calibri" panose="020F0502020204030204" pitchFamily="34" charset="0"/>
                <a:cs typeface="Calibri" panose="020F0502020204030204" pitchFamily="34" charset="0"/>
              </a:rPr>
              <a:t>) COLLATE Latin1_General_BIN2,</a:t>
            </a:r>
          </a:p>
          <a:p>
            <a:pPr defTabSz="932597">
              <a:defRPr/>
            </a:pPr>
            <a:r>
              <a:rPr lang="en-US" sz="1224" dirty="0">
                <a:solidFill>
                  <a:srgbClr val="212121"/>
                </a:solidFill>
                <a:latin typeface="Calibri" panose="020F0502020204030204" pitchFamily="34" charset="0"/>
                <a:cs typeface="Calibri" panose="020F0502020204030204" pitchFamily="34" charset="0"/>
              </a:rPr>
              <a:t>    [</a:t>
            </a:r>
            <a:r>
              <a:rPr lang="en-US" sz="1224" dirty="0" err="1">
                <a:solidFill>
                  <a:srgbClr val="212121"/>
                </a:solidFill>
                <a:latin typeface="Calibri" panose="020F0502020204030204" pitchFamily="34" charset="0"/>
                <a:cs typeface="Calibri" panose="020F0502020204030204" pitchFamily="34" charset="0"/>
              </a:rPr>
              <a:t>country_name</a:t>
            </a: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0000FF"/>
                </a:solidFill>
                <a:latin typeface="Calibri" panose="020F0502020204030204" pitchFamily="34" charset="0"/>
                <a:cs typeface="Calibri" panose="020F0502020204030204" pitchFamily="34" charset="0"/>
              </a:rPr>
              <a:t>VARCHAR</a:t>
            </a: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09885A"/>
                </a:solidFill>
                <a:latin typeface="Calibri" panose="020F0502020204030204" pitchFamily="34" charset="0"/>
                <a:cs typeface="Calibri" panose="020F0502020204030204" pitchFamily="34" charset="0"/>
              </a:rPr>
              <a:t>100</a:t>
            </a:r>
            <a:r>
              <a:rPr lang="en-US" sz="1224" dirty="0">
                <a:solidFill>
                  <a:srgbClr val="212121"/>
                </a:solidFill>
                <a:latin typeface="Calibri" panose="020F0502020204030204" pitchFamily="34" charset="0"/>
                <a:cs typeface="Calibri" panose="020F0502020204030204" pitchFamily="34" charset="0"/>
              </a:rPr>
              <a:t>) COLLATE Latin1_General_BIN2,</a:t>
            </a:r>
          </a:p>
          <a:p>
            <a:pPr defTabSz="932597">
              <a:defRPr/>
            </a:pPr>
            <a:r>
              <a:rPr lang="en-US" sz="1224" dirty="0">
                <a:solidFill>
                  <a:srgbClr val="212121"/>
                </a:solidFill>
                <a:latin typeface="Calibri" panose="020F0502020204030204" pitchFamily="34" charset="0"/>
                <a:cs typeface="Calibri" panose="020F0502020204030204" pitchFamily="34" charset="0"/>
              </a:rPr>
              <a:t>    [year] </a:t>
            </a:r>
            <a:r>
              <a:rPr lang="en-US" sz="1224" dirty="0" err="1">
                <a:solidFill>
                  <a:srgbClr val="0000FF"/>
                </a:solidFill>
                <a:latin typeface="Calibri" panose="020F0502020204030204" pitchFamily="34" charset="0"/>
                <a:cs typeface="Calibri" panose="020F0502020204030204" pitchFamily="34" charset="0"/>
              </a:rPr>
              <a:t>smallint</a:t>
            </a:r>
            <a:r>
              <a:rPr lang="en-US" sz="1224" dirty="0">
                <a:solidFill>
                  <a:srgbClr val="212121"/>
                </a:solidFill>
                <a:latin typeface="Calibri" panose="020F0502020204030204" pitchFamily="34" charset="0"/>
                <a:cs typeface="Calibri" panose="020F0502020204030204" pitchFamily="34" charset="0"/>
              </a:rPr>
              <a:t>,</a:t>
            </a:r>
          </a:p>
          <a:p>
            <a:pPr defTabSz="932597">
              <a:defRPr/>
            </a:pPr>
            <a:r>
              <a:rPr lang="en-US" sz="1224" dirty="0">
                <a:solidFill>
                  <a:srgbClr val="212121"/>
                </a:solidFill>
                <a:latin typeface="Calibri" panose="020F0502020204030204" pitchFamily="34" charset="0"/>
                <a:cs typeface="Calibri" panose="020F0502020204030204" pitchFamily="34" charset="0"/>
              </a:rPr>
              <a:t>    [population] </a:t>
            </a:r>
            <a:r>
              <a:rPr lang="en-US" sz="1224" dirty="0" err="1">
                <a:solidFill>
                  <a:srgbClr val="0000FF"/>
                </a:solidFill>
                <a:latin typeface="Calibri" panose="020F0502020204030204" pitchFamily="34" charset="0"/>
                <a:cs typeface="Calibri" panose="020F0502020204030204" pitchFamily="34" charset="0"/>
              </a:rPr>
              <a:t>bigint</a:t>
            </a:r>
            <a:endParaRPr lang="en-US" sz="1224" dirty="0">
              <a:solidFill>
                <a:srgbClr val="212121"/>
              </a:solidFill>
              <a:latin typeface="Calibri" panose="020F0502020204030204" pitchFamily="34" charset="0"/>
              <a:cs typeface="Calibri" panose="020F0502020204030204" pitchFamily="34" charset="0"/>
            </a:endParaRPr>
          </a:p>
          <a:p>
            <a:pPr defTabSz="932597">
              <a:defRPr/>
            </a:pP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0000FF"/>
                </a:solidFill>
                <a:latin typeface="Calibri" panose="020F0502020204030204" pitchFamily="34" charset="0"/>
                <a:cs typeface="Calibri" panose="020F0502020204030204" pitchFamily="34" charset="0"/>
              </a:rPr>
              <a:t>AS</a:t>
            </a:r>
            <a:r>
              <a:rPr lang="en-US" sz="1224" dirty="0">
                <a:solidFill>
                  <a:srgbClr val="212121"/>
                </a:solidFill>
                <a:latin typeface="Calibri" panose="020F0502020204030204" pitchFamily="34" charset="0"/>
                <a:cs typeface="Calibri" panose="020F0502020204030204" pitchFamily="34" charset="0"/>
              </a:rPr>
              <a:t> [r]</a:t>
            </a:r>
          </a:p>
          <a:p>
            <a:pPr defTabSz="932597">
              <a:defRPr/>
            </a:pPr>
            <a:r>
              <a:rPr lang="en-US" sz="1224" dirty="0">
                <a:solidFill>
                  <a:srgbClr val="0000FF"/>
                </a:solidFill>
                <a:latin typeface="Calibri" panose="020F0502020204030204" pitchFamily="34" charset="0"/>
                <a:cs typeface="Calibri" panose="020F0502020204030204" pitchFamily="34" charset="0"/>
              </a:rPr>
              <a:t>WHERE</a:t>
            </a:r>
            <a:r>
              <a:rPr lang="en-US" sz="1224" dirty="0">
                <a:solidFill>
                  <a:srgbClr val="212121"/>
                </a:solidFill>
                <a:latin typeface="Calibri" panose="020F0502020204030204" pitchFamily="34" charset="0"/>
                <a:cs typeface="Calibri" panose="020F0502020204030204" pitchFamily="34" charset="0"/>
              </a:rPr>
              <a:t> </a:t>
            </a:r>
          </a:p>
          <a:p>
            <a:pPr defTabSz="932597">
              <a:defRPr/>
            </a:pPr>
            <a:r>
              <a:rPr lang="en-US" sz="1224" dirty="0">
                <a:solidFill>
                  <a:srgbClr val="212121"/>
                </a:solidFill>
                <a:latin typeface="Calibri" panose="020F0502020204030204" pitchFamily="34" charset="0"/>
                <a:cs typeface="Calibri" panose="020F0502020204030204" pitchFamily="34" charset="0"/>
              </a:rPr>
              <a:t>    </a:t>
            </a:r>
            <a:r>
              <a:rPr lang="en-US" sz="1224" dirty="0" err="1">
                <a:solidFill>
                  <a:srgbClr val="212121"/>
                </a:solidFill>
                <a:latin typeface="Calibri" panose="020F0502020204030204" pitchFamily="34" charset="0"/>
                <a:cs typeface="Calibri" panose="020F0502020204030204" pitchFamily="34" charset="0"/>
              </a:rPr>
              <a:t>country_name</a:t>
            </a: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000000"/>
                </a:solidFill>
                <a:latin typeface="Calibri" panose="020F0502020204030204" pitchFamily="34" charset="0"/>
                <a:cs typeface="Calibri" panose="020F0502020204030204" pitchFamily="34" charset="0"/>
              </a:rPr>
              <a:t>=</a:t>
            </a: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A31515"/>
                </a:solidFill>
                <a:latin typeface="Calibri" panose="020F0502020204030204" pitchFamily="34" charset="0"/>
                <a:cs typeface="Calibri" panose="020F0502020204030204" pitchFamily="34" charset="0"/>
              </a:rPr>
              <a:t>'Luxembourg'</a:t>
            </a:r>
            <a:r>
              <a:rPr lang="en-US" sz="1224" dirty="0">
                <a:solidFill>
                  <a:srgbClr val="212121"/>
                </a:solidFill>
                <a:latin typeface="Calibri" panose="020F0502020204030204" pitchFamily="34" charset="0"/>
                <a:cs typeface="Calibri" panose="020F0502020204030204" pitchFamily="34" charset="0"/>
              </a:rPr>
              <a:t> </a:t>
            </a:r>
          </a:p>
          <a:p>
            <a:pPr defTabSz="932597">
              <a:defRPr/>
            </a:pP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0000FF"/>
                </a:solidFill>
                <a:latin typeface="Calibri" panose="020F0502020204030204" pitchFamily="34" charset="0"/>
                <a:cs typeface="Calibri" panose="020F0502020204030204" pitchFamily="34" charset="0"/>
              </a:rPr>
              <a:t>AND</a:t>
            </a: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795E26"/>
                </a:solidFill>
                <a:latin typeface="Calibri" panose="020F0502020204030204" pitchFamily="34" charset="0"/>
                <a:cs typeface="Calibri" panose="020F0502020204030204" pitchFamily="34" charset="0"/>
              </a:rPr>
              <a:t>year</a:t>
            </a: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000000"/>
                </a:solidFill>
                <a:latin typeface="Calibri" panose="020F0502020204030204" pitchFamily="34" charset="0"/>
                <a:cs typeface="Calibri" panose="020F0502020204030204" pitchFamily="34" charset="0"/>
              </a:rPr>
              <a:t>=</a:t>
            </a: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09885A"/>
                </a:solidFill>
                <a:latin typeface="Calibri" panose="020F0502020204030204" pitchFamily="34" charset="0"/>
                <a:cs typeface="Calibri" panose="020F0502020204030204" pitchFamily="34" charset="0"/>
              </a:rPr>
              <a:t>2017</a:t>
            </a:r>
            <a:endParaRPr lang="en-US" sz="1224" dirty="0">
              <a:solidFill>
                <a:srgbClr val="212121"/>
              </a:solidFill>
              <a:latin typeface="Calibri" panose="020F0502020204030204" pitchFamily="34" charset="0"/>
              <a:cs typeface="Calibri" panose="020F0502020204030204" pitchFamily="34" charset="0"/>
            </a:endParaRPr>
          </a:p>
        </p:txBody>
      </p:sp>
      <p:pic>
        <p:nvPicPr>
          <p:cNvPr id="7" name="Picture 6">
            <a:extLst>
              <a:ext uri="{FF2B5EF4-FFF2-40B4-BE49-F238E27FC236}">
                <a16:creationId xmlns:a16="http://schemas.microsoft.com/office/drawing/2014/main" id="{6AB9805D-71AB-4284-B19F-7B7F9C984C45}"/>
              </a:ext>
            </a:extLst>
          </p:cNvPr>
          <p:cNvPicPr>
            <a:picLocks noChangeAspect="1"/>
          </p:cNvPicPr>
          <p:nvPr/>
        </p:nvPicPr>
        <p:blipFill>
          <a:blip r:embed="rId2"/>
          <a:stretch>
            <a:fillRect/>
          </a:stretch>
        </p:blipFill>
        <p:spPr>
          <a:xfrm>
            <a:off x="6288336" y="6067722"/>
            <a:ext cx="3254397" cy="573162"/>
          </a:xfrm>
          <a:prstGeom prst="rect">
            <a:avLst/>
          </a:prstGeom>
          <a:ln w="12700">
            <a:solidFill>
              <a:schemeClr val="bg2">
                <a:lumMod val="50000"/>
              </a:schemeClr>
            </a:solidFill>
          </a:ln>
        </p:spPr>
      </p:pic>
    </p:spTree>
    <p:extLst>
      <p:ext uri="{BB962C8B-B14F-4D97-AF65-F5344CB8AC3E}">
        <p14:creationId xmlns:p14="http://schemas.microsoft.com/office/powerpoint/2010/main" val="1149892460"/>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A629F0A-C444-43E4-AD67-4419AE13C4BC}"/>
              </a:ext>
            </a:extLst>
          </p:cNvPr>
          <p:cNvSpPr>
            <a:spLocks noGrp="1"/>
          </p:cNvSpPr>
          <p:nvPr>
            <p:ph type="title"/>
          </p:nvPr>
        </p:nvSpPr>
        <p:spPr>
          <a:xfrm>
            <a:off x="435795" y="292231"/>
            <a:ext cx="10811641" cy="707895"/>
          </a:xfrm>
        </p:spPr>
        <p:txBody>
          <a:bodyPr/>
          <a:lstStyle/>
          <a:p>
            <a:r>
              <a:rPr lang="en-US" dirty="0"/>
              <a:t>Synapse SQL Serverless – Querying CSV File</a:t>
            </a:r>
          </a:p>
        </p:txBody>
      </p:sp>
      <p:sp>
        <p:nvSpPr>
          <p:cNvPr id="4" name="Text Placeholder 3">
            <a:extLst>
              <a:ext uri="{FF2B5EF4-FFF2-40B4-BE49-F238E27FC236}">
                <a16:creationId xmlns:a16="http://schemas.microsoft.com/office/drawing/2014/main" id="{31817429-4853-4E03-99CF-08301FC025D1}"/>
              </a:ext>
            </a:extLst>
          </p:cNvPr>
          <p:cNvSpPr>
            <a:spLocks noGrp="1"/>
          </p:cNvSpPr>
          <p:nvPr>
            <p:ph type="body" sz="quarter" idx="11"/>
          </p:nvPr>
        </p:nvSpPr>
        <p:spPr>
          <a:xfrm>
            <a:off x="435797" y="1370519"/>
            <a:ext cx="5666570" cy="423036"/>
          </a:xfrm>
        </p:spPr>
        <p:txBody>
          <a:bodyPr/>
          <a:lstStyle/>
          <a:p>
            <a:r>
              <a:rPr lang="en-US" sz="1632"/>
              <a:t>Read CSV file - header row, Unix-style new line</a:t>
            </a:r>
          </a:p>
        </p:txBody>
      </p:sp>
      <p:sp>
        <p:nvSpPr>
          <p:cNvPr id="6" name="Rectangle 5">
            <a:extLst>
              <a:ext uri="{FF2B5EF4-FFF2-40B4-BE49-F238E27FC236}">
                <a16:creationId xmlns:a16="http://schemas.microsoft.com/office/drawing/2014/main" id="{849A4E53-4D3A-4A60-B1E7-3DC8F1787A15}"/>
              </a:ext>
            </a:extLst>
          </p:cNvPr>
          <p:cNvSpPr/>
          <p:nvPr/>
        </p:nvSpPr>
        <p:spPr>
          <a:xfrm>
            <a:off x="435797" y="1793555"/>
            <a:ext cx="5898313" cy="3360468"/>
          </a:xfrm>
          <a:prstGeom prst="rect">
            <a:avLst/>
          </a:prstGeom>
          <a:ln>
            <a:solidFill>
              <a:schemeClr val="bg2">
                <a:lumMod val="50000"/>
              </a:schemeClr>
            </a:solidFill>
          </a:ln>
        </p:spPr>
        <p:txBody>
          <a:bodyPr wrap="square">
            <a:spAutoFit/>
          </a:bodyPr>
          <a:lstStyle/>
          <a:p>
            <a:pPr defTabSz="932597">
              <a:defRPr/>
            </a:pPr>
            <a:r>
              <a:rPr lang="en-US" sz="1224" dirty="0">
                <a:solidFill>
                  <a:srgbClr val="0000FF"/>
                </a:solidFill>
                <a:latin typeface="Calibri" panose="020F0502020204030204" pitchFamily="34" charset="0"/>
                <a:cs typeface="Calibri" panose="020F0502020204030204" pitchFamily="34" charset="0"/>
              </a:rPr>
              <a:t>SELECT</a:t>
            </a: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000000"/>
                </a:solidFill>
                <a:latin typeface="Calibri" panose="020F0502020204030204" pitchFamily="34" charset="0"/>
                <a:cs typeface="Calibri" panose="020F0502020204030204" pitchFamily="34" charset="0"/>
              </a:rPr>
              <a:t>*</a:t>
            </a:r>
            <a:r>
              <a:rPr lang="en-US" sz="1224" dirty="0">
                <a:solidFill>
                  <a:srgbClr val="212121"/>
                </a:solidFill>
                <a:latin typeface="Calibri" panose="020F0502020204030204" pitchFamily="34" charset="0"/>
                <a:cs typeface="Calibri" panose="020F0502020204030204" pitchFamily="34" charset="0"/>
              </a:rPr>
              <a:t> </a:t>
            </a:r>
          </a:p>
          <a:p>
            <a:pPr defTabSz="932597">
              <a:defRPr/>
            </a:pPr>
            <a:r>
              <a:rPr lang="en-US" sz="1224" dirty="0">
                <a:solidFill>
                  <a:srgbClr val="0000FF"/>
                </a:solidFill>
                <a:latin typeface="Calibri" panose="020F0502020204030204" pitchFamily="34" charset="0"/>
                <a:cs typeface="Calibri" panose="020F0502020204030204" pitchFamily="34" charset="0"/>
              </a:rPr>
              <a:t>FROM</a:t>
            </a: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795E26"/>
                </a:solidFill>
                <a:latin typeface="Calibri" panose="020F0502020204030204" pitchFamily="34" charset="0"/>
                <a:cs typeface="Calibri" panose="020F0502020204030204" pitchFamily="34" charset="0"/>
              </a:rPr>
              <a:t>OPENROWSET</a:t>
            </a:r>
            <a:r>
              <a:rPr lang="en-US" sz="1224" dirty="0">
                <a:solidFill>
                  <a:srgbClr val="212121"/>
                </a:solidFill>
                <a:latin typeface="Calibri" panose="020F0502020204030204" pitchFamily="34" charset="0"/>
                <a:cs typeface="Calibri" panose="020F0502020204030204" pitchFamily="34" charset="0"/>
              </a:rPr>
              <a:t>(</a:t>
            </a:r>
          </a:p>
          <a:p>
            <a:pPr defTabSz="932597">
              <a:defRPr/>
            </a:pPr>
            <a:r>
              <a:rPr lang="en-US" sz="1224" dirty="0">
                <a:solidFill>
                  <a:srgbClr val="212121"/>
                </a:solidFill>
                <a:latin typeface="Calibri" panose="020F0502020204030204" pitchFamily="34" charset="0"/>
                <a:cs typeface="Calibri" panose="020F0502020204030204" pitchFamily="34" charset="0"/>
              </a:rPr>
              <a:t>        BULK </a:t>
            </a:r>
            <a:r>
              <a:rPr lang="en-US" sz="1224" dirty="0">
                <a:solidFill>
                  <a:srgbClr val="A31515"/>
                </a:solidFill>
                <a:latin typeface="Calibri" panose="020F0502020204030204" pitchFamily="34" charset="0"/>
                <a:cs typeface="Calibri" panose="020F0502020204030204" pitchFamily="34" charset="0"/>
              </a:rPr>
              <a:t>'https://XXX.blob.core.windows.net/csv/population-</a:t>
            </a:r>
            <a:r>
              <a:rPr lang="en-US" sz="1224" dirty="0" err="1">
                <a:solidFill>
                  <a:srgbClr val="A31515"/>
                </a:solidFill>
                <a:latin typeface="Calibri" panose="020F0502020204030204" pitchFamily="34" charset="0"/>
                <a:cs typeface="Calibri" panose="020F0502020204030204" pitchFamily="34" charset="0"/>
              </a:rPr>
              <a:t>unix</a:t>
            </a:r>
            <a:r>
              <a:rPr lang="en-US" sz="1224" dirty="0">
                <a:solidFill>
                  <a:srgbClr val="A31515"/>
                </a:solidFill>
                <a:latin typeface="Calibri" panose="020F0502020204030204" pitchFamily="34" charset="0"/>
                <a:cs typeface="Calibri" panose="020F0502020204030204" pitchFamily="34" charset="0"/>
              </a:rPr>
              <a:t>-</a:t>
            </a:r>
            <a:r>
              <a:rPr lang="en-US" sz="1224" dirty="0" err="1">
                <a:solidFill>
                  <a:srgbClr val="A31515"/>
                </a:solidFill>
                <a:latin typeface="Calibri" panose="020F0502020204030204" pitchFamily="34" charset="0"/>
                <a:cs typeface="Calibri" panose="020F0502020204030204" pitchFamily="34" charset="0"/>
              </a:rPr>
              <a:t>hdr</a:t>
            </a:r>
            <a:r>
              <a:rPr lang="en-US" sz="1224" dirty="0">
                <a:solidFill>
                  <a:srgbClr val="A31515"/>
                </a:solidFill>
                <a:latin typeface="Calibri" panose="020F0502020204030204" pitchFamily="34" charset="0"/>
                <a:cs typeface="Calibri" panose="020F0502020204030204" pitchFamily="34" charset="0"/>
              </a:rPr>
              <a:t>/population.csv'</a:t>
            </a:r>
            <a:r>
              <a:rPr lang="en-US" sz="1224" dirty="0">
                <a:solidFill>
                  <a:srgbClr val="212121"/>
                </a:solidFill>
                <a:latin typeface="Calibri" panose="020F0502020204030204" pitchFamily="34" charset="0"/>
                <a:cs typeface="Calibri" panose="020F0502020204030204" pitchFamily="34" charset="0"/>
              </a:rPr>
              <a:t>, </a:t>
            </a:r>
          </a:p>
          <a:p>
            <a:pPr defTabSz="932597">
              <a:defRPr/>
            </a:pP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795E26"/>
                </a:solidFill>
                <a:latin typeface="Calibri" panose="020F0502020204030204" pitchFamily="34" charset="0"/>
                <a:cs typeface="Calibri" panose="020F0502020204030204" pitchFamily="34" charset="0"/>
              </a:rPr>
              <a:t>FORMAT</a:t>
            </a: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000000"/>
                </a:solidFill>
                <a:latin typeface="Calibri" panose="020F0502020204030204" pitchFamily="34" charset="0"/>
                <a:cs typeface="Calibri" panose="020F0502020204030204" pitchFamily="34" charset="0"/>
              </a:rPr>
              <a:t>=</a:t>
            </a: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A31515"/>
                </a:solidFill>
                <a:latin typeface="Calibri" panose="020F0502020204030204" pitchFamily="34" charset="0"/>
                <a:cs typeface="Calibri" panose="020F0502020204030204" pitchFamily="34" charset="0"/>
              </a:rPr>
              <a:t>'CSV'</a:t>
            </a:r>
            <a:r>
              <a:rPr lang="en-US" sz="1224" dirty="0">
                <a:solidFill>
                  <a:srgbClr val="212121"/>
                </a:solidFill>
                <a:latin typeface="Calibri" panose="020F0502020204030204" pitchFamily="34" charset="0"/>
                <a:cs typeface="Calibri" panose="020F0502020204030204" pitchFamily="34" charset="0"/>
              </a:rPr>
              <a:t>, </a:t>
            </a:r>
          </a:p>
          <a:p>
            <a:pPr defTabSz="932597">
              <a:defRPr/>
            </a:pP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0000FF"/>
                </a:solidFill>
                <a:latin typeface="Calibri" panose="020F0502020204030204" pitchFamily="34" charset="0"/>
                <a:cs typeface="Calibri" panose="020F0502020204030204" pitchFamily="34" charset="0"/>
              </a:rPr>
              <a:t>FIELDTERMINATOR</a:t>
            </a: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000000"/>
                </a:solidFill>
                <a:latin typeface="Calibri" panose="020F0502020204030204" pitchFamily="34" charset="0"/>
                <a:cs typeface="Calibri" panose="020F0502020204030204" pitchFamily="34" charset="0"/>
              </a:rPr>
              <a:t>=</a:t>
            </a:r>
            <a:r>
              <a:rPr lang="en-US" sz="1224" dirty="0">
                <a:solidFill>
                  <a:srgbClr val="A31515"/>
                </a:solidFill>
                <a:latin typeface="Calibri" panose="020F0502020204030204" pitchFamily="34" charset="0"/>
                <a:cs typeface="Calibri" panose="020F0502020204030204" pitchFamily="34" charset="0"/>
              </a:rPr>
              <a:t>','</a:t>
            </a:r>
            <a:r>
              <a:rPr lang="en-US" sz="1224" dirty="0">
                <a:solidFill>
                  <a:srgbClr val="212121"/>
                </a:solidFill>
                <a:latin typeface="Calibri" panose="020F0502020204030204" pitchFamily="34" charset="0"/>
                <a:cs typeface="Calibri" panose="020F0502020204030204" pitchFamily="34" charset="0"/>
              </a:rPr>
              <a:t>, </a:t>
            </a:r>
          </a:p>
          <a:p>
            <a:pPr defTabSz="932597">
              <a:defRPr/>
            </a:pP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0000FF"/>
                </a:solidFill>
                <a:latin typeface="Calibri" panose="020F0502020204030204" pitchFamily="34" charset="0"/>
                <a:cs typeface="Calibri" panose="020F0502020204030204" pitchFamily="34" charset="0"/>
              </a:rPr>
              <a:t>ROWTERMINATOR</a:t>
            </a: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000000"/>
                </a:solidFill>
                <a:latin typeface="Calibri" panose="020F0502020204030204" pitchFamily="34" charset="0"/>
                <a:cs typeface="Calibri" panose="020F0502020204030204" pitchFamily="34" charset="0"/>
              </a:rPr>
              <a:t>=</a:t>
            </a: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A31515"/>
                </a:solidFill>
                <a:latin typeface="Calibri" panose="020F0502020204030204" pitchFamily="34" charset="0"/>
                <a:cs typeface="Calibri" panose="020F0502020204030204" pitchFamily="34" charset="0"/>
              </a:rPr>
              <a:t>'0x0a'</a:t>
            </a:r>
            <a:r>
              <a:rPr lang="en-US" sz="1224" dirty="0">
                <a:solidFill>
                  <a:srgbClr val="212121"/>
                </a:solidFill>
                <a:latin typeface="Calibri" panose="020F0502020204030204" pitchFamily="34" charset="0"/>
                <a:cs typeface="Calibri" panose="020F0502020204030204" pitchFamily="34" charset="0"/>
              </a:rPr>
              <a:t>, </a:t>
            </a:r>
          </a:p>
          <a:p>
            <a:pPr defTabSz="932597">
              <a:defRPr/>
            </a:pP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0000FF"/>
                </a:solidFill>
                <a:latin typeface="Calibri" panose="020F0502020204030204" pitchFamily="34" charset="0"/>
                <a:cs typeface="Calibri" panose="020F0502020204030204" pitchFamily="34" charset="0"/>
              </a:rPr>
              <a:t>FIRSTROW</a:t>
            </a: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000000"/>
                </a:solidFill>
                <a:latin typeface="Calibri" panose="020F0502020204030204" pitchFamily="34" charset="0"/>
                <a:cs typeface="Calibri" panose="020F0502020204030204" pitchFamily="34" charset="0"/>
              </a:rPr>
              <a:t>=</a:t>
            </a: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09885A"/>
                </a:solidFill>
                <a:latin typeface="Calibri" panose="020F0502020204030204" pitchFamily="34" charset="0"/>
                <a:cs typeface="Calibri" panose="020F0502020204030204" pitchFamily="34" charset="0"/>
              </a:rPr>
              <a:t>2</a:t>
            </a:r>
            <a:endParaRPr lang="en-US" sz="1224" dirty="0">
              <a:solidFill>
                <a:srgbClr val="212121"/>
              </a:solidFill>
              <a:latin typeface="Calibri" panose="020F0502020204030204" pitchFamily="34" charset="0"/>
              <a:cs typeface="Calibri" panose="020F0502020204030204" pitchFamily="34" charset="0"/>
            </a:endParaRPr>
          </a:p>
          <a:p>
            <a:pPr defTabSz="932597">
              <a:defRPr/>
            </a:pPr>
            <a:r>
              <a:rPr lang="en-US" sz="1224" dirty="0">
                <a:solidFill>
                  <a:srgbClr val="212121"/>
                </a:solidFill>
                <a:latin typeface="Calibri" panose="020F0502020204030204" pitchFamily="34" charset="0"/>
                <a:cs typeface="Calibri" panose="020F0502020204030204" pitchFamily="34" charset="0"/>
              </a:rPr>
              <a:t>    )</a:t>
            </a:r>
          </a:p>
          <a:p>
            <a:pPr defTabSz="932597">
              <a:defRPr/>
            </a:pP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0000FF"/>
                </a:solidFill>
                <a:latin typeface="Calibri" panose="020F0502020204030204" pitchFamily="34" charset="0"/>
                <a:cs typeface="Calibri" panose="020F0502020204030204" pitchFamily="34" charset="0"/>
              </a:rPr>
              <a:t>WITH</a:t>
            </a:r>
            <a:r>
              <a:rPr lang="en-US" sz="1224" dirty="0">
                <a:solidFill>
                  <a:srgbClr val="212121"/>
                </a:solidFill>
                <a:latin typeface="Calibri" panose="020F0502020204030204" pitchFamily="34" charset="0"/>
                <a:cs typeface="Calibri" panose="020F0502020204030204" pitchFamily="34" charset="0"/>
              </a:rPr>
              <a:t> (</a:t>
            </a:r>
          </a:p>
          <a:p>
            <a:pPr defTabSz="932597">
              <a:defRPr/>
            </a:pPr>
            <a:r>
              <a:rPr lang="en-US" sz="1224" dirty="0">
                <a:solidFill>
                  <a:srgbClr val="212121"/>
                </a:solidFill>
                <a:latin typeface="Calibri" panose="020F0502020204030204" pitchFamily="34" charset="0"/>
                <a:cs typeface="Calibri" panose="020F0502020204030204" pitchFamily="34" charset="0"/>
              </a:rPr>
              <a:t>        [</a:t>
            </a:r>
            <a:r>
              <a:rPr lang="en-US" sz="1224" dirty="0" err="1">
                <a:solidFill>
                  <a:srgbClr val="212121"/>
                </a:solidFill>
                <a:latin typeface="Calibri" panose="020F0502020204030204" pitchFamily="34" charset="0"/>
                <a:cs typeface="Calibri" panose="020F0502020204030204" pitchFamily="34" charset="0"/>
              </a:rPr>
              <a:t>country_code</a:t>
            </a: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0000FF"/>
                </a:solidFill>
                <a:latin typeface="Calibri" panose="020F0502020204030204" pitchFamily="34" charset="0"/>
                <a:cs typeface="Calibri" panose="020F0502020204030204" pitchFamily="34" charset="0"/>
              </a:rPr>
              <a:t>VARCHAR</a:t>
            </a: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09885A"/>
                </a:solidFill>
                <a:latin typeface="Calibri" panose="020F0502020204030204" pitchFamily="34" charset="0"/>
                <a:cs typeface="Calibri" panose="020F0502020204030204" pitchFamily="34" charset="0"/>
              </a:rPr>
              <a:t>5</a:t>
            </a:r>
            <a:r>
              <a:rPr lang="en-US" sz="1224" dirty="0">
                <a:solidFill>
                  <a:srgbClr val="212121"/>
                </a:solidFill>
                <a:latin typeface="Calibri" panose="020F0502020204030204" pitchFamily="34" charset="0"/>
                <a:cs typeface="Calibri" panose="020F0502020204030204" pitchFamily="34" charset="0"/>
              </a:rPr>
              <a:t>) COLLATE Latin1_General_BIN2,</a:t>
            </a:r>
          </a:p>
          <a:p>
            <a:pPr defTabSz="932597">
              <a:defRPr/>
            </a:pPr>
            <a:r>
              <a:rPr lang="en-US" sz="1224" dirty="0">
                <a:solidFill>
                  <a:srgbClr val="212121"/>
                </a:solidFill>
                <a:latin typeface="Calibri" panose="020F0502020204030204" pitchFamily="34" charset="0"/>
                <a:cs typeface="Calibri" panose="020F0502020204030204" pitchFamily="34" charset="0"/>
              </a:rPr>
              <a:t>        [</a:t>
            </a:r>
            <a:r>
              <a:rPr lang="en-US" sz="1224" dirty="0" err="1">
                <a:solidFill>
                  <a:srgbClr val="212121"/>
                </a:solidFill>
                <a:latin typeface="Calibri" panose="020F0502020204030204" pitchFamily="34" charset="0"/>
                <a:cs typeface="Calibri" panose="020F0502020204030204" pitchFamily="34" charset="0"/>
              </a:rPr>
              <a:t>country_name</a:t>
            </a: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0000FF"/>
                </a:solidFill>
                <a:latin typeface="Calibri" panose="020F0502020204030204" pitchFamily="34" charset="0"/>
                <a:cs typeface="Calibri" panose="020F0502020204030204" pitchFamily="34" charset="0"/>
              </a:rPr>
              <a:t>VARCHAR</a:t>
            </a: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09885A"/>
                </a:solidFill>
                <a:latin typeface="Calibri" panose="020F0502020204030204" pitchFamily="34" charset="0"/>
                <a:cs typeface="Calibri" panose="020F0502020204030204" pitchFamily="34" charset="0"/>
              </a:rPr>
              <a:t>100</a:t>
            </a:r>
            <a:r>
              <a:rPr lang="en-US" sz="1224" dirty="0">
                <a:solidFill>
                  <a:srgbClr val="212121"/>
                </a:solidFill>
                <a:latin typeface="Calibri" panose="020F0502020204030204" pitchFamily="34" charset="0"/>
                <a:cs typeface="Calibri" panose="020F0502020204030204" pitchFamily="34" charset="0"/>
              </a:rPr>
              <a:t>) COLLATE Latin1_General_BIN2,</a:t>
            </a:r>
          </a:p>
          <a:p>
            <a:pPr defTabSz="932597">
              <a:defRPr/>
            </a:pPr>
            <a:r>
              <a:rPr lang="en-US" sz="1224" dirty="0">
                <a:solidFill>
                  <a:srgbClr val="212121"/>
                </a:solidFill>
                <a:latin typeface="Calibri" panose="020F0502020204030204" pitchFamily="34" charset="0"/>
                <a:cs typeface="Calibri" panose="020F0502020204030204" pitchFamily="34" charset="0"/>
              </a:rPr>
              <a:t>        [year] </a:t>
            </a:r>
            <a:r>
              <a:rPr lang="en-US" sz="1224" dirty="0" err="1">
                <a:solidFill>
                  <a:srgbClr val="0000FF"/>
                </a:solidFill>
                <a:latin typeface="Calibri" panose="020F0502020204030204" pitchFamily="34" charset="0"/>
                <a:cs typeface="Calibri" panose="020F0502020204030204" pitchFamily="34" charset="0"/>
              </a:rPr>
              <a:t>smallint</a:t>
            </a:r>
            <a:r>
              <a:rPr lang="en-US" sz="1224" dirty="0">
                <a:solidFill>
                  <a:srgbClr val="212121"/>
                </a:solidFill>
                <a:latin typeface="Calibri" panose="020F0502020204030204" pitchFamily="34" charset="0"/>
                <a:cs typeface="Calibri" panose="020F0502020204030204" pitchFamily="34" charset="0"/>
              </a:rPr>
              <a:t>,</a:t>
            </a:r>
          </a:p>
          <a:p>
            <a:pPr defTabSz="932597">
              <a:defRPr/>
            </a:pPr>
            <a:r>
              <a:rPr lang="en-US" sz="1224" dirty="0">
                <a:solidFill>
                  <a:srgbClr val="212121"/>
                </a:solidFill>
                <a:latin typeface="Calibri" panose="020F0502020204030204" pitchFamily="34" charset="0"/>
                <a:cs typeface="Calibri" panose="020F0502020204030204" pitchFamily="34" charset="0"/>
              </a:rPr>
              <a:t>        [population] </a:t>
            </a:r>
            <a:r>
              <a:rPr lang="en-US" sz="1224" dirty="0" err="1">
                <a:solidFill>
                  <a:srgbClr val="0000FF"/>
                </a:solidFill>
                <a:latin typeface="Calibri" panose="020F0502020204030204" pitchFamily="34" charset="0"/>
                <a:cs typeface="Calibri" panose="020F0502020204030204" pitchFamily="34" charset="0"/>
              </a:rPr>
              <a:t>bigint</a:t>
            </a:r>
            <a:endParaRPr lang="en-US" sz="1224" dirty="0">
              <a:solidFill>
                <a:srgbClr val="212121"/>
              </a:solidFill>
              <a:latin typeface="Calibri" panose="020F0502020204030204" pitchFamily="34" charset="0"/>
              <a:cs typeface="Calibri" panose="020F0502020204030204" pitchFamily="34" charset="0"/>
            </a:endParaRPr>
          </a:p>
          <a:p>
            <a:pPr defTabSz="932597">
              <a:defRPr/>
            </a:pPr>
            <a:r>
              <a:rPr lang="en-US" sz="1224" dirty="0">
                <a:solidFill>
                  <a:srgbClr val="212121"/>
                </a:solidFill>
                <a:latin typeface="Calibri" panose="020F0502020204030204" pitchFamily="34" charset="0"/>
                <a:cs typeface="Calibri" panose="020F0502020204030204" pitchFamily="34" charset="0"/>
              </a:rPr>
              <a:t>    ) </a:t>
            </a:r>
            <a:r>
              <a:rPr lang="en-US" sz="1224" dirty="0">
                <a:solidFill>
                  <a:srgbClr val="0000FF"/>
                </a:solidFill>
                <a:latin typeface="Calibri" panose="020F0502020204030204" pitchFamily="34" charset="0"/>
                <a:cs typeface="Calibri" panose="020F0502020204030204" pitchFamily="34" charset="0"/>
              </a:rPr>
              <a:t>AS</a:t>
            </a:r>
            <a:r>
              <a:rPr lang="en-US" sz="1224" dirty="0">
                <a:solidFill>
                  <a:srgbClr val="212121"/>
                </a:solidFill>
                <a:latin typeface="Calibri" panose="020F0502020204030204" pitchFamily="34" charset="0"/>
                <a:cs typeface="Calibri" panose="020F0502020204030204" pitchFamily="34" charset="0"/>
              </a:rPr>
              <a:t> [r]</a:t>
            </a:r>
          </a:p>
          <a:p>
            <a:pPr defTabSz="932597">
              <a:defRPr/>
            </a:pPr>
            <a:r>
              <a:rPr lang="en-US" sz="1224" dirty="0">
                <a:solidFill>
                  <a:srgbClr val="0000FF"/>
                </a:solidFill>
                <a:latin typeface="Calibri" panose="020F0502020204030204" pitchFamily="34" charset="0"/>
                <a:cs typeface="Calibri" panose="020F0502020204030204" pitchFamily="34" charset="0"/>
              </a:rPr>
              <a:t>WHERE</a:t>
            </a:r>
            <a:r>
              <a:rPr lang="en-US" sz="1224" dirty="0">
                <a:solidFill>
                  <a:srgbClr val="212121"/>
                </a:solidFill>
                <a:latin typeface="Calibri" panose="020F0502020204030204" pitchFamily="34" charset="0"/>
                <a:cs typeface="Calibri" panose="020F0502020204030204" pitchFamily="34" charset="0"/>
              </a:rPr>
              <a:t> </a:t>
            </a:r>
          </a:p>
          <a:p>
            <a:pPr defTabSz="932597">
              <a:defRPr/>
            </a:pPr>
            <a:r>
              <a:rPr lang="en-US" sz="1224" dirty="0">
                <a:solidFill>
                  <a:srgbClr val="212121"/>
                </a:solidFill>
                <a:latin typeface="Calibri" panose="020F0502020204030204" pitchFamily="34" charset="0"/>
                <a:cs typeface="Calibri" panose="020F0502020204030204" pitchFamily="34" charset="0"/>
              </a:rPr>
              <a:t>    </a:t>
            </a:r>
            <a:r>
              <a:rPr lang="en-US" sz="1224" dirty="0" err="1">
                <a:solidFill>
                  <a:srgbClr val="212121"/>
                </a:solidFill>
                <a:latin typeface="Calibri" panose="020F0502020204030204" pitchFamily="34" charset="0"/>
                <a:cs typeface="Calibri" panose="020F0502020204030204" pitchFamily="34" charset="0"/>
              </a:rPr>
              <a:t>country_name</a:t>
            </a: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000000"/>
                </a:solidFill>
                <a:latin typeface="Calibri" panose="020F0502020204030204" pitchFamily="34" charset="0"/>
                <a:cs typeface="Calibri" panose="020F0502020204030204" pitchFamily="34" charset="0"/>
              </a:rPr>
              <a:t>=</a:t>
            </a: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A31515"/>
                </a:solidFill>
                <a:latin typeface="Calibri" panose="020F0502020204030204" pitchFamily="34" charset="0"/>
                <a:cs typeface="Calibri" panose="020F0502020204030204" pitchFamily="34" charset="0"/>
              </a:rPr>
              <a:t>'Luxembourg'</a:t>
            </a:r>
            <a:r>
              <a:rPr lang="en-US" sz="1224" dirty="0">
                <a:solidFill>
                  <a:srgbClr val="212121"/>
                </a:solidFill>
                <a:latin typeface="Calibri" panose="020F0502020204030204" pitchFamily="34" charset="0"/>
                <a:cs typeface="Calibri" panose="020F0502020204030204" pitchFamily="34" charset="0"/>
              </a:rPr>
              <a:t> </a:t>
            </a:r>
          </a:p>
          <a:p>
            <a:pPr defTabSz="932597">
              <a:defRPr/>
            </a:pP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0000FF"/>
                </a:solidFill>
                <a:latin typeface="Calibri" panose="020F0502020204030204" pitchFamily="34" charset="0"/>
                <a:cs typeface="Calibri" panose="020F0502020204030204" pitchFamily="34" charset="0"/>
              </a:rPr>
              <a:t>AND</a:t>
            </a: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795E26"/>
                </a:solidFill>
                <a:latin typeface="Calibri" panose="020F0502020204030204" pitchFamily="34" charset="0"/>
                <a:cs typeface="Calibri" panose="020F0502020204030204" pitchFamily="34" charset="0"/>
              </a:rPr>
              <a:t>year</a:t>
            </a: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000000"/>
                </a:solidFill>
                <a:latin typeface="Calibri" panose="020F0502020204030204" pitchFamily="34" charset="0"/>
                <a:cs typeface="Calibri" panose="020F0502020204030204" pitchFamily="34" charset="0"/>
              </a:rPr>
              <a:t>=</a:t>
            </a: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09885A"/>
                </a:solidFill>
                <a:latin typeface="Calibri" panose="020F0502020204030204" pitchFamily="34" charset="0"/>
                <a:cs typeface="Calibri" panose="020F0502020204030204" pitchFamily="34" charset="0"/>
              </a:rPr>
              <a:t>2017</a:t>
            </a:r>
            <a:endParaRPr lang="en-US" sz="1224" dirty="0">
              <a:solidFill>
                <a:srgbClr val="212121"/>
              </a:solidFill>
              <a:latin typeface="Calibri" panose="020F0502020204030204" pitchFamily="34" charset="0"/>
              <a:cs typeface="Calibri" panose="020F0502020204030204" pitchFamily="34" charset="0"/>
            </a:endParaRPr>
          </a:p>
        </p:txBody>
      </p:sp>
      <p:pic>
        <p:nvPicPr>
          <p:cNvPr id="7" name="Picture 6">
            <a:extLst>
              <a:ext uri="{FF2B5EF4-FFF2-40B4-BE49-F238E27FC236}">
                <a16:creationId xmlns:a16="http://schemas.microsoft.com/office/drawing/2014/main" id="{6AB9805D-71AB-4284-B19F-7B7F9C984C45}"/>
              </a:ext>
            </a:extLst>
          </p:cNvPr>
          <p:cNvPicPr>
            <a:picLocks noChangeAspect="1"/>
          </p:cNvPicPr>
          <p:nvPr/>
        </p:nvPicPr>
        <p:blipFill>
          <a:blip r:embed="rId2"/>
          <a:stretch>
            <a:fillRect/>
          </a:stretch>
        </p:blipFill>
        <p:spPr>
          <a:xfrm>
            <a:off x="435797" y="5345093"/>
            <a:ext cx="3254397" cy="573162"/>
          </a:xfrm>
          <a:prstGeom prst="rect">
            <a:avLst/>
          </a:prstGeom>
          <a:ln w="12700">
            <a:solidFill>
              <a:schemeClr val="bg2">
                <a:lumMod val="50000"/>
              </a:schemeClr>
            </a:solidFill>
          </a:ln>
        </p:spPr>
      </p:pic>
      <p:sp>
        <p:nvSpPr>
          <p:cNvPr id="8" name="Text Placeholder 3">
            <a:extLst>
              <a:ext uri="{FF2B5EF4-FFF2-40B4-BE49-F238E27FC236}">
                <a16:creationId xmlns:a16="http://schemas.microsoft.com/office/drawing/2014/main" id="{2BF8858D-FF5B-4CF6-8F1F-7026CD75ACBC}"/>
              </a:ext>
            </a:extLst>
          </p:cNvPr>
          <p:cNvSpPr txBox="1">
            <a:spLocks/>
          </p:cNvSpPr>
          <p:nvPr/>
        </p:nvSpPr>
        <p:spPr>
          <a:xfrm>
            <a:off x="7023144" y="1386309"/>
            <a:ext cx="5082352" cy="423036"/>
          </a:xfrm>
          <a:prstGeom prst="rect">
            <a:avLst/>
          </a:prstGeom>
        </p:spPr>
        <p:txBody>
          <a:bodyPr vert="horz" wrap="square" lIns="0" tIns="0" rIns="0" bIns="0" rtlCol="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kern="1200" spc="0" baseline="0">
                <a:solidFill>
                  <a:srgbClr val="000000"/>
                </a:solidFill>
                <a:latin typeface="+mn-lt"/>
                <a:ea typeface="+mn-ea"/>
                <a:cs typeface="+mn-cs"/>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32384">
              <a:spcAft>
                <a:spcPts val="2600"/>
              </a:spcAft>
              <a:defRPr/>
            </a:pPr>
            <a:r>
              <a:rPr lang="en-US" sz="1632">
                <a:latin typeface="Segoe UI"/>
              </a:rPr>
              <a:t>Read CSV file - without specifying all columns</a:t>
            </a:r>
          </a:p>
        </p:txBody>
      </p:sp>
      <p:sp>
        <p:nvSpPr>
          <p:cNvPr id="10" name="Rectangle 9">
            <a:extLst>
              <a:ext uri="{FF2B5EF4-FFF2-40B4-BE49-F238E27FC236}">
                <a16:creationId xmlns:a16="http://schemas.microsoft.com/office/drawing/2014/main" id="{88C2D393-7575-4045-9485-C62B11B5E698}"/>
              </a:ext>
            </a:extLst>
          </p:cNvPr>
          <p:cNvSpPr/>
          <p:nvPr/>
        </p:nvSpPr>
        <p:spPr>
          <a:xfrm>
            <a:off x="7018448" y="1793555"/>
            <a:ext cx="5087048" cy="2399793"/>
          </a:xfrm>
          <a:prstGeom prst="rect">
            <a:avLst/>
          </a:prstGeom>
          <a:ln>
            <a:solidFill>
              <a:schemeClr val="bg2">
                <a:lumMod val="50000"/>
              </a:schemeClr>
            </a:solidFill>
          </a:ln>
        </p:spPr>
        <p:txBody>
          <a:bodyPr wrap="square">
            <a:spAutoFit/>
          </a:bodyPr>
          <a:lstStyle/>
          <a:p>
            <a:pPr defTabSz="932597">
              <a:defRPr/>
            </a:pPr>
            <a:r>
              <a:rPr lang="en-US" sz="1224" dirty="0">
                <a:solidFill>
                  <a:srgbClr val="0000FF"/>
                </a:solidFill>
                <a:latin typeface="Calibri" panose="020F0502020204030204" pitchFamily="34" charset="0"/>
                <a:cs typeface="Calibri" panose="020F0502020204030204" pitchFamily="34" charset="0"/>
              </a:rPr>
              <a:t>SELECT</a:t>
            </a:r>
            <a:r>
              <a:rPr lang="en-US" sz="1224" dirty="0">
                <a:solidFill>
                  <a:srgbClr val="212121"/>
                </a:solidFill>
                <a:latin typeface="Calibri" panose="020F0502020204030204" pitchFamily="34" charset="0"/>
                <a:cs typeface="Calibri" panose="020F0502020204030204" pitchFamily="34" charset="0"/>
              </a:rPr>
              <a:t> </a:t>
            </a:r>
          </a:p>
          <a:p>
            <a:pPr defTabSz="932597">
              <a:defRPr/>
            </a:pP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795E26"/>
                </a:solidFill>
                <a:latin typeface="Calibri" panose="020F0502020204030204" pitchFamily="34" charset="0"/>
                <a:cs typeface="Calibri" panose="020F0502020204030204" pitchFamily="34" charset="0"/>
              </a:rPr>
              <a:t>COUNT</a:t>
            </a:r>
            <a:r>
              <a:rPr lang="en-US" sz="1224" dirty="0">
                <a:solidFill>
                  <a:srgbClr val="212121"/>
                </a:solidFill>
                <a:latin typeface="Calibri" panose="020F0502020204030204" pitchFamily="34" charset="0"/>
                <a:cs typeface="Calibri" panose="020F0502020204030204" pitchFamily="34" charset="0"/>
              </a:rPr>
              <a:t>(</a:t>
            </a:r>
            <a:r>
              <a:rPr lang="en-US" sz="1224" dirty="0">
                <a:solidFill>
                  <a:srgbClr val="0000FF"/>
                </a:solidFill>
                <a:latin typeface="Calibri" panose="020F0502020204030204" pitchFamily="34" charset="0"/>
                <a:cs typeface="Calibri" panose="020F0502020204030204" pitchFamily="34" charset="0"/>
              </a:rPr>
              <a:t>DISTINCT</a:t>
            </a:r>
            <a:r>
              <a:rPr lang="en-US" sz="1224" dirty="0">
                <a:solidFill>
                  <a:srgbClr val="212121"/>
                </a:solidFill>
                <a:latin typeface="Calibri" panose="020F0502020204030204" pitchFamily="34" charset="0"/>
                <a:cs typeface="Calibri" panose="020F0502020204030204" pitchFamily="34" charset="0"/>
              </a:rPr>
              <a:t> </a:t>
            </a:r>
            <a:r>
              <a:rPr lang="en-US" sz="1224" dirty="0" err="1">
                <a:solidFill>
                  <a:srgbClr val="212121"/>
                </a:solidFill>
                <a:latin typeface="Calibri" panose="020F0502020204030204" pitchFamily="34" charset="0"/>
                <a:cs typeface="Calibri" panose="020F0502020204030204" pitchFamily="34" charset="0"/>
              </a:rPr>
              <a:t>country_name</a:t>
            </a: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0000FF"/>
                </a:solidFill>
                <a:latin typeface="Calibri" panose="020F0502020204030204" pitchFamily="34" charset="0"/>
                <a:cs typeface="Calibri" panose="020F0502020204030204" pitchFamily="34" charset="0"/>
              </a:rPr>
              <a:t>AS</a:t>
            </a:r>
            <a:r>
              <a:rPr lang="en-US" sz="1224" dirty="0">
                <a:solidFill>
                  <a:srgbClr val="212121"/>
                </a:solidFill>
                <a:latin typeface="Calibri" panose="020F0502020204030204" pitchFamily="34" charset="0"/>
                <a:cs typeface="Calibri" panose="020F0502020204030204" pitchFamily="34" charset="0"/>
              </a:rPr>
              <a:t> countries</a:t>
            </a:r>
          </a:p>
          <a:p>
            <a:pPr defTabSz="932597">
              <a:defRPr/>
            </a:pPr>
            <a:r>
              <a:rPr lang="en-US" sz="1224" dirty="0">
                <a:solidFill>
                  <a:srgbClr val="0000FF"/>
                </a:solidFill>
                <a:latin typeface="Calibri" panose="020F0502020204030204" pitchFamily="34" charset="0"/>
                <a:cs typeface="Calibri" panose="020F0502020204030204" pitchFamily="34" charset="0"/>
              </a:rPr>
              <a:t>FROM</a:t>
            </a: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795E26"/>
                </a:solidFill>
                <a:latin typeface="Calibri" panose="020F0502020204030204" pitchFamily="34" charset="0"/>
                <a:cs typeface="Calibri" panose="020F0502020204030204" pitchFamily="34" charset="0"/>
              </a:rPr>
              <a:t>OPENROWSET</a:t>
            </a:r>
            <a:r>
              <a:rPr lang="en-US" sz="1224" dirty="0">
                <a:solidFill>
                  <a:srgbClr val="212121"/>
                </a:solidFill>
                <a:latin typeface="Calibri" panose="020F0502020204030204" pitchFamily="34" charset="0"/>
                <a:cs typeface="Calibri" panose="020F0502020204030204" pitchFamily="34" charset="0"/>
              </a:rPr>
              <a:t>(</a:t>
            </a:r>
          </a:p>
          <a:p>
            <a:pPr defTabSz="932597">
              <a:defRPr/>
            </a:pPr>
            <a:r>
              <a:rPr lang="en-US" sz="1224" dirty="0">
                <a:solidFill>
                  <a:srgbClr val="212121"/>
                </a:solidFill>
                <a:latin typeface="Calibri" panose="020F0502020204030204" pitchFamily="34" charset="0"/>
                <a:cs typeface="Calibri" panose="020F0502020204030204" pitchFamily="34" charset="0"/>
              </a:rPr>
              <a:t>        BULK </a:t>
            </a:r>
            <a:r>
              <a:rPr lang="en-US" sz="1224" dirty="0">
                <a:solidFill>
                  <a:srgbClr val="A31515"/>
                </a:solidFill>
                <a:latin typeface="Calibri" panose="020F0502020204030204" pitchFamily="34" charset="0"/>
                <a:cs typeface="Calibri" panose="020F0502020204030204" pitchFamily="34" charset="0"/>
              </a:rPr>
              <a:t>'https://XXX.blob.core.windows.net/csv/population/population.csv'</a:t>
            </a:r>
            <a:r>
              <a:rPr lang="en-US" sz="1224" dirty="0">
                <a:solidFill>
                  <a:srgbClr val="212121"/>
                </a:solidFill>
                <a:latin typeface="Calibri" panose="020F0502020204030204" pitchFamily="34" charset="0"/>
                <a:cs typeface="Calibri" panose="020F0502020204030204" pitchFamily="34" charset="0"/>
              </a:rPr>
              <a:t>, </a:t>
            </a:r>
          </a:p>
          <a:p>
            <a:pPr defTabSz="932597">
              <a:defRPr/>
            </a:pP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795E26"/>
                </a:solidFill>
                <a:latin typeface="Calibri" panose="020F0502020204030204" pitchFamily="34" charset="0"/>
                <a:cs typeface="Calibri" panose="020F0502020204030204" pitchFamily="34" charset="0"/>
              </a:rPr>
              <a:t>FORMAT</a:t>
            </a: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000000"/>
                </a:solidFill>
                <a:latin typeface="Calibri" panose="020F0502020204030204" pitchFamily="34" charset="0"/>
                <a:cs typeface="Calibri" panose="020F0502020204030204" pitchFamily="34" charset="0"/>
              </a:rPr>
              <a:t>=</a:t>
            </a: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A31515"/>
                </a:solidFill>
                <a:latin typeface="Calibri" panose="020F0502020204030204" pitchFamily="34" charset="0"/>
                <a:cs typeface="Calibri" panose="020F0502020204030204" pitchFamily="34" charset="0"/>
              </a:rPr>
              <a:t>'CSV'</a:t>
            </a:r>
            <a:r>
              <a:rPr lang="en-US" sz="1224" dirty="0">
                <a:solidFill>
                  <a:srgbClr val="212121"/>
                </a:solidFill>
                <a:latin typeface="Calibri" panose="020F0502020204030204" pitchFamily="34" charset="0"/>
                <a:cs typeface="Calibri" panose="020F0502020204030204" pitchFamily="34" charset="0"/>
              </a:rPr>
              <a:t>, </a:t>
            </a:r>
          </a:p>
          <a:p>
            <a:pPr defTabSz="932597">
              <a:defRPr/>
            </a:pP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0000FF"/>
                </a:solidFill>
                <a:latin typeface="Calibri" panose="020F0502020204030204" pitchFamily="34" charset="0"/>
                <a:cs typeface="Calibri" panose="020F0502020204030204" pitchFamily="34" charset="0"/>
              </a:rPr>
              <a:t>FIELDTERMINATOR</a:t>
            </a: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000000"/>
                </a:solidFill>
                <a:latin typeface="Calibri" panose="020F0502020204030204" pitchFamily="34" charset="0"/>
                <a:cs typeface="Calibri" panose="020F0502020204030204" pitchFamily="34" charset="0"/>
              </a:rPr>
              <a:t>=</a:t>
            </a:r>
            <a:r>
              <a:rPr lang="en-US" sz="1224" dirty="0">
                <a:solidFill>
                  <a:srgbClr val="A31515"/>
                </a:solidFill>
                <a:latin typeface="Calibri" panose="020F0502020204030204" pitchFamily="34" charset="0"/>
                <a:cs typeface="Calibri" panose="020F0502020204030204" pitchFamily="34" charset="0"/>
              </a:rPr>
              <a:t>','</a:t>
            </a:r>
            <a:r>
              <a:rPr lang="en-US" sz="1224" dirty="0">
                <a:solidFill>
                  <a:srgbClr val="212121"/>
                </a:solidFill>
                <a:latin typeface="Calibri" panose="020F0502020204030204" pitchFamily="34" charset="0"/>
                <a:cs typeface="Calibri" panose="020F0502020204030204" pitchFamily="34" charset="0"/>
              </a:rPr>
              <a:t>, </a:t>
            </a:r>
          </a:p>
          <a:p>
            <a:pPr defTabSz="932597">
              <a:defRPr/>
            </a:pP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0000FF"/>
                </a:solidFill>
                <a:latin typeface="Calibri" panose="020F0502020204030204" pitchFamily="34" charset="0"/>
                <a:cs typeface="Calibri" panose="020F0502020204030204" pitchFamily="34" charset="0"/>
              </a:rPr>
              <a:t>ROWTERMINATOR</a:t>
            </a: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000000"/>
                </a:solidFill>
                <a:latin typeface="Calibri" panose="020F0502020204030204" pitchFamily="34" charset="0"/>
                <a:cs typeface="Calibri" panose="020F0502020204030204" pitchFamily="34" charset="0"/>
              </a:rPr>
              <a:t>=</a:t>
            </a: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A31515"/>
                </a:solidFill>
                <a:latin typeface="Calibri" panose="020F0502020204030204" pitchFamily="34" charset="0"/>
                <a:cs typeface="Calibri" panose="020F0502020204030204" pitchFamily="34" charset="0"/>
              </a:rPr>
              <a:t>'\n'</a:t>
            </a:r>
            <a:endParaRPr lang="en-US" sz="1224" dirty="0">
              <a:solidFill>
                <a:srgbClr val="212121"/>
              </a:solidFill>
              <a:latin typeface="Calibri" panose="020F0502020204030204" pitchFamily="34" charset="0"/>
              <a:cs typeface="Calibri" panose="020F0502020204030204" pitchFamily="34" charset="0"/>
            </a:endParaRPr>
          </a:p>
          <a:p>
            <a:pPr defTabSz="932597">
              <a:defRPr/>
            </a:pPr>
            <a:r>
              <a:rPr lang="en-US" sz="1224" dirty="0">
                <a:solidFill>
                  <a:srgbClr val="212121"/>
                </a:solidFill>
                <a:latin typeface="Calibri" panose="020F0502020204030204" pitchFamily="34" charset="0"/>
                <a:cs typeface="Calibri" panose="020F0502020204030204" pitchFamily="34" charset="0"/>
              </a:rPr>
              <a:t>    )</a:t>
            </a:r>
          </a:p>
          <a:p>
            <a:pPr defTabSz="932597">
              <a:defRPr/>
            </a:pPr>
            <a:r>
              <a:rPr lang="en-US" sz="1224" dirty="0">
                <a:solidFill>
                  <a:srgbClr val="0000FF"/>
                </a:solidFill>
                <a:latin typeface="Calibri" panose="020F0502020204030204" pitchFamily="34" charset="0"/>
                <a:cs typeface="Calibri" panose="020F0502020204030204" pitchFamily="34" charset="0"/>
              </a:rPr>
              <a:t>WITH</a:t>
            </a:r>
            <a:r>
              <a:rPr lang="en-US" sz="1224" dirty="0">
                <a:solidFill>
                  <a:srgbClr val="212121"/>
                </a:solidFill>
                <a:latin typeface="Calibri" panose="020F0502020204030204" pitchFamily="34" charset="0"/>
                <a:cs typeface="Calibri" panose="020F0502020204030204" pitchFamily="34" charset="0"/>
              </a:rPr>
              <a:t> (</a:t>
            </a:r>
          </a:p>
          <a:p>
            <a:pPr defTabSz="932597">
              <a:defRPr/>
            </a:pPr>
            <a:r>
              <a:rPr lang="en-US" sz="1224" dirty="0">
                <a:solidFill>
                  <a:srgbClr val="212121"/>
                </a:solidFill>
                <a:latin typeface="Calibri" panose="020F0502020204030204" pitchFamily="34" charset="0"/>
                <a:cs typeface="Calibri" panose="020F0502020204030204" pitchFamily="34" charset="0"/>
              </a:rPr>
              <a:t>        [</a:t>
            </a:r>
            <a:r>
              <a:rPr lang="en-US" sz="1224" dirty="0" err="1">
                <a:solidFill>
                  <a:srgbClr val="212121"/>
                </a:solidFill>
                <a:latin typeface="Calibri" panose="020F0502020204030204" pitchFamily="34" charset="0"/>
                <a:cs typeface="Calibri" panose="020F0502020204030204" pitchFamily="34" charset="0"/>
              </a:rPr>
              <a:t>country_name</a:t>
            </a: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0000FF"/>
                </a:solidFill>
                <a:latin typeface="Calibri" panose="020F0502020204030204" pitchFamily="34" charset="0"/>
                <a:cs typeface="Calibri" panose="020F0502020204030204" pitchFamily="34" charset="0"/>
              </a:rPr>
              <a:t>VARCHAR</a:t>
            </a: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09885A"/>
                </a:solidFill>
                <a:latin typeface="Calibri" panose="020F0502020204030204" pitchFamily="34" charset="0"/>
                <a:cs typeface="Calibri" panose="020F0502020204030204" pitchFamily="34" charset="0"/>
              </a:rPr>
              <a:t>100</a:t>
            </a:r>
            <a:r>
              <a:rPr lang="en-US" sz="1224" dirty="0">
                <a:solidFill>
                  <a:srgbClr val="212121"/>
                </a:solidFill>
                <a:latin typeface="Calibri" panose="020F0502020204030204" pitchFamily="34" charset="0"/>
                <a:cs typeface="Calibri" panose="020F0502020204030204" pitchFamily="34" charset="0"/>
              </a:rPr>
              <a:t>) COLLATE Latin1_General_BIN2 </a:t>
            </a:r>
            <a:r>
              <a:rPr lang="en-US" sz="1224" dirty="0">
                <a:solidFill>
                  <a:srgbClr val="09885A"/>
                </a:solidFill>
                <a:latin typeface="Calibri" panose="020F0502020204030204" pitchFamily="34" charset="0"/>
                <a:cs typeface="Calibri" panose="020F0502020204030204" pitchFamily="34" charset="0"/>
              </a:rPr>
              <a:t>2</a:t>
            </a:r>
            <a:r>
              <a:rPr lang="en-US" sz="1224" dirty="0">
                <a:solidFill>
                  <a:srgbClr val="212121"/>
                </a:solidFill>
                <a:latin typeface="Calibri" panose="020F0502020204030204" pitchFamily="34" charset="0"/>
                <a:cs typeface="Calibri" panose="020F0502020204030204" pitchFamily="34" charset="0"/>
              </a:rPr>
              <a:t>  </a:t>
            </a:r>
          </a:p>
          <a:p>
            <a:pPr defTabSz="932597">
              <a:defRPr/>
            </a:pP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0000FF"/>
                </a:solidFill>
                <a:latin typeface="Calibri" panose="020F0502020204030204" pitchFamily="34" charset="0"/>
                <a:cs typeface="Calibri" panose="020F0502020204030204" pitchFamily="34" charset="0"/>
              </a:rPr>
              <a:t>AS</a:t>
            </a:r>
            <a:r>
              <a:rPr lang="en-US" sz="1224" dirty="0">
                <a:solidFill>
                  <a:srgbClr val="212121"/>
                </a:solidFill>
                <a:latin typeface="Calibri" panose="020F0502020204030204" pitchFamily="34" charset="0"/>
                <a:cs typeface="Calibri" panose="020F0502020204030204" pitchFamily="34" charset="0"/>
              </a:rPr>
              <a:t> [r]</a:t>
            </a:r>
          </a:p>
        </p:txBody>
      </p:sp>
      <p:pic>
        <p:nvPicPr>
          <p:cNvPr id="11" name="Picture 10">
            <a:extLst>
              <a:ext uri="{FF2B5EF4-FFF2-40B4-BE49-F238E27FC236}">
                <a16:creationId xmlns:a16="http://schemas.microsoft.com/office/drawing/2014/main" id="{8FD80CF9-0C38-4A9E-A3E1-72D5CF39096E}"/>
              </a:ext>
            </a:extLst>
          </p:cNvPr>
          <p:cNvPicPr>
            <a:picLocks noChangeAspect="1"/>
          </p:cNvPicPr>
          <p:nvPr/>
        </p:nvPicPr>
        <p:blipFill>
          <a:blip r:embed="rId3"/>
          <a:stretch>
            <a:fillRect/>
          </a:stretch>
        </p:blipFill>
        <p:spPr>
          <a:xfrm>
            <a:off x="7163660" y="4458057"/>
            <a:ext cx="1058893" cy="602306"/>
          </a:xfrm>
          <a:prstGeom prst="rect">
            <a:avLst/>
          </a:prstGeom>
          <a:ln w="12700">
            <a:solidFill>
              <a:schemeClr val="bg2">
                <a:lumMod val="50000"/>
              </a:schemeClr>
            </a:solidFill>
          </a:ln>
        </p:spPr>
      </p:pic>
    </p:spTree>
    <p:extLst>
      <p:ext uri="{BB962C8B-B14F-4D97-AF65-F5344CB8AC3E}">
        <p14:creationId xmlns:p14="http://schemas.microsoft.com/office/powerpoint/2010/main" val="2800618212"/>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C31E637-7F07-4C2E-A67E-7008249D386A}"/>
              </a:ext>
            </a:extLst>
          </p:cNvPr>
          <p:cNvSpPr>
            <a:spLocks noGrp="1"/>
          </p:cNvSpPr>
          <p:nvPr>
            <p:ph type="title"/>
          </p:nvPr>
        </p:nvSpPr>
        <p:spPr>
          <a:xfrm>
            <a:off x="435795" y="227014"/>
            <a:ext cx="11497441" cy="773112"/>
          </a:xfrm>
        </p:spPr>
        <p:txBody>
          <a:bodyPr/>
          <a:lstStyle/>
          <a:p>
            <a:r>
              <a:rPr lang="en-US" dirty="0"/>
              <a:t>Synapse SQL Serverless – Querying folders</a:t>
            </a:r>
          </a:p>
        </p:txBody>
      </p:sp>
      <p:sp>
        <p:nvSpPr>
          <p:cNvPr id="4" name="Text Placeholder 3">
            <a:extLst>
              <a:ext uri="{FF2B5EF4-FFF2-40B4-BE49-F238E27FC236}">
                <a16:creationId xmlns:a16="http://schemas.microsoft.com/office/drawing/2014/main" id="{B45FEE86-6AE6-4105-8650-179AD2909344}"/>
              </a:ext>
            </a:extLst>
          </p:cNvPr>
          <p:cNvSpPr>
            <a:spLocks noGrp="1"/>
          </p:cNvSpPr>
          <p:nvPr>
            <p:ph type="body" sz="quarter" idx="11"/>
          </p:nvPr>
        </p:nvSpPr>
        <p:spPr>
          <a:xfrm>
            <a:off x="435796" y="1152408"/>
            <a:ext cx="5510033" cy="5385430"/>
          </a:xfrm>
        </p:spPr>
        <p:txBody>
          <a:bodyPr/>
          <a:lstStyle/>
          <a:p>
            <a:pPr>
              <a:lnSpc>
                <a:spcPct val="110000"/>
              </a:lnSpc>
              <a:spcAft>
                <a:spcPts val="612"/>
              </a:spcAft>
            </a:pPr>
            <a:r>
              <a:rPr lang="en-US" sz="1836" dirty="0">
                <a:solidFill>
                  <a:schemeClr val="tx2"/>
                </a:solidFill>
                <a:latin typeface="+mj-lt"/>
              </a:rPr>
              <a:t>Overview</a:t>
            </a:r>
          </a:p>
          <a:p>
            <a:pPr>
              <a:lnSpc>
                <a:spcPct val="100000"/>
              </a:lnSpc>
              <a:spcAft>
                <a:spcPts val="612"/>
              </a:spcAft>
            </a:pPr>
            <a:r>
              <a:rPr lang="en-US" sz="1632" dirty="0"/>
              <a:t>Uses OPENROWSET function to access data from</a:t>
            </a:r>
          </a:p>
          <a:p>
            <a:pPr>
              <a:lnSpc>
                <a:spcPct val="100000"/>
              </a:lnSpc>
              <a:spcAft>
                <a:spcPts val="612"/>
              </a:spcAft>
            </a:pPr>
            <a:r>
              <a:rPr lang="en-US" sz="1632" dirty="0"/>
              <a:t>multiple files  or folders </a:t>
            </a:r>
          </a:p>
          <a:p>
            <a:pPr>
              <a:lnSpc>
                <a:spcPct val="100000"/>
              </a:lnSpc>
              <a:spcAft>
                <a:spcPts val="612"/>
              </a:spcAft>
            </a:pPr>
            <a:endParaRPr lang="en-US" sz="1632" dirty="0"/>
          </a:p>
          <a:p>
            <a:pPr>
              <a:lnSpc>
                <a:spcPct val="110000"/>
              </a:lnSpc>
              <a:spcAft>
                <a:spcPts val="612"/>
              </a:spcAft>
            </a:pPr>
            <a:r>
              <a:rPr lang="en-US" sz="1836" dirty="0">
                <a:solidFill>
                  <a:schemeClr val="tx2"/>
                </a:solidFill>
                <a:latin typeface="+mj-lt"/>
              </a:rPr>
              <a:t>Benefits</a:t>
            </a:r>
          </a:p>
          <a:p>
            <a:pPr>
              <a:lnSpc>
                <a:spcPct val="100000"/>
              </a:lnSpc>
              <a:spcAft>
                <a:spcPts val="612"/>
              </a:spcAft>
            </a:pPr>
            <a:r>
              <a:rPr lang="en-US" sz="1632" dirty="0"/>
              <a:t>Offers reading multiple files/folders through usage of wildcards</a:t>
            </a:r>
          </a:p>
          <a:p>
            <a:pPr>
              <a:lnSpc>
                <a:spcPct val="100000"/>
              </a:lnSpc>
              <a:spcAft>
                <a:spcPts val="612"/>
              </a:spcAft>
            </a:pPr>
            <a:r>
              <a:rPr lang="en-US" sz="1632" dirty="0"/>
              <a:t>Offers reading specific file/folder </a:t>
            </a:r>
          </a:p>
          <a:p>
            <a:pPr>
              <a:lnSpc>
                <a:spcPct val="100000"/>
              </a:lnSpc>
              <a:spcAft>
                <a:spcPts val="612"/>
              </a:spcAft>
            </a:pPr>
            <a:r>
              <a:rPr lang="en-US" sz="1632" dirty="0"/>
              <a:t>Supports use of multiple wildcards</a:t>
            </a:r>
          </a:p>
          <a:p>
            <a:pPr>
              <a:lnSpc>
                <a:spcPct val="100000"/>
              </a:lnSpc>
              <a:spcAft>
                <a:spcPts val="612"/>
              </a:spcAft>
            </a:pPr>
            <a:endParaRPr lang="en-US" sz="1632" dirty="0"/>
          </a:p>
        </p:txBody>
      </p:sp>
      <p:sp>
        <p:nvSpPr>
          <p:cNvPr id="7" name="Rectangle 6">
            <a:extLst>
              <a:ext uri="{FF2B5EF4-FFF2-40B4-BE49-F238E27FC236}">
                <a16:creationId xmlns:a16="http://schemas.microsoft.com/office/drawing/2014/main" id="{95796E1F-D29A-49C4-A3D4-06B45D178A94}"/>
              </a:ext>
            </a:extLst>
          </p:cNvPr>
          <p:cNvSpPr/>
          <p:nvPr/>
        </p:nvSpPr>
        <p:spPr>
          <a:xfrm>
            <a:off x="5945829" y="1152628"/>
            <a:ext cx="6217356" cy="5089685"/>
          </a:xfrm>
          <a:prstGeom prst="rect">
            <a:avLst/>
          </a:prstGeom>
          <a:ln>
            <a:solidFill>
              <a:schemeClr val="bg2">
                <a:lumMod val="50000"/>
              </a:schemeClr>
            </a:solidFill>
          </a:ln>
        </p:spPr>
        <p:txBody>
          <a:bodyPr>
            <a:spAutoFit/>
          </a:bodyPr>
          <a:lstStyle/>
          <a:p>
            <a:pPr defTabSz="932597">
              <a:defRPr/>
            </a:pPr>
            <a:r>
              <a:rPr lang="en-US" sz="1224" dirty="0">
                <a:solidFill>
                  <a:srgbClr val="D73A49"/>
                </a:solidFill>
                <a:latin typeface="Calibri" panose="020F0502020204030204" pitchFamily="34" charset="0"/>
                <a:cs typeface="Calibri" panose="020F0502020204030204" pitchFamily="34" charset="0"/>
              </a:rPr>
              <a:t>SELECT</a:t>
            </a:r>
            <a:r>
              <a:rPr lang="en-US" sz="1224" dirty="0">
                <a:solidFill>
                  <a:srgbClr val="24292E"/>
                </a:solidFill>
                <a:latin typeface="Calibri" panose="020F0502020204030204" pitchFamily="34" charset="0"/>
                <a:cs typeface="Calibri" panose="020F0502020204030204" pitchFamily="34" charset="0"/>
              </a:rPr>
              <a:t> YEAR(</a:t>
            </a:r>
            <a:r>
              <a:rPr lang="en-US" sz="1224" dirty="0" err="1">
                <a:solidFill>
                  <a:srgbClr val="24292E"/>
                </a:solidFill>
                <a:latin typeface="Calibri" panose="020F0502020204030204" pitchFamily="34" charset="0"/>
                <a:cs typeface="Calibri" panose="020F0502020204030204" pitchFamily="34" charset="0"/>
              </a:rPr>
              <a:t>pickup_datetime</a:t>
            </a:r>
            <a:r>
              <a:rPr lang="en-US" sz="1224" dirty="0">
                <a:solidFill>
                  <a:srgbClr val="24292E"/>
                </a:solidFill>
                <a:latin typeface="Calibri" panose="020F0502020204030204" pitchFamily="34" charset="0"/>
                <a:cs typeface="Calibri" panose="020F0502020204030204" pitchFamily="34" charset="0"/>
              </a:rPr>
              <a:t>) </a:t>
            </a:r>
            <a:r>
              <a:rPr lang="en-US" sz="1224" dirty="0">
                <a:solidFill>
                  <a:srgbClr val="D73A49"/>
                </a:solidFill>
                <a:latin typeface="Calibri" panose="020F0502020204030204" pitchFamily="34" charset="0"/>
                <a:cs typeface="Calibri" panose="020F0502020204030204" pitchFamily="34" charset="0"/>
              </a:rPr>
              <a:t>as</a:t>
            </a:r>
            <a:r>
              <a:rPr lang="en-US" sz="1224" dirty="0">
                <a:solidFill>
                  <a:srgbClr val="24292E"/>
                </a:solidFill>
                <a:latin typeface="Calibri" panose="020F0502020204030204" pitchFamily="34" charset="0"/>
                <a:cs typeface="Calibri" panose="020F0502020204030204" pitchFamily="34" charset="0"/>
              </a:rPr>
              <a:t> [year], </a:t>
            </a:r>
            <a:r>
              <a:rPr lang="en-US" sz="1224" dirty="0">
                <a:solidFill>
                  <a:srgbClr val="005CC5"/>
                </a:solidFill>
                <a:latin typeface="Calibri" panose="020F0502020204030204" pitchFamily="34" charset="0"/>
                <a:cs typeface="Calibri" panose="020F0502020204030204" pitchFamily="34" charset="0"/>
              </a:rPr>
              <a:t>SUM</a:t>
            </a:r>
            <a:r>
              <a:rPr lang="en-US" sz="1224" dirty="0">
                <a:solidFill>
                  <a:srgbClr val="24292E"/>
                </a:solidFill>
                <a:latin typeface="Calibri" panose="020F0502020204030204" pitchFamily="34" charset="0"/>
                <a:cs typeface="Calibri" panose="020F0502020204030204" pitchFamily="34" charset="0"/>
              </a:rPr>
              <a:t>(</a:t>
            </a:r>
            <a:r>
              <a:rPr lang="en-US" sz="1224" dirty="0" err="1">
                <a:solidFill>
                  <a:srgbClr val="24292E"/>
                </a:solidFill>
                <a:latin typeface="Calibri" panose="020F0502020204030204" pitchFamily="34" charset="0"/>
                <a:cs typeface="Calibri" panose="020F0502020204030204" pitchFamily="34" charset="0"/>
              </a:rPr>
              <a:t>passenger_count</a:t>
            </a:r>
            <a:r>
              <a:rPr lang="en-US" sz="1224" dirty="0">
                <a:solidFill>
                  <a:srgbClr val="24292E"/>
                </a:solidFill>
                <a:latin typeface="Calibri" panose="020F0502020204030204" pitchFamily="34" charset="0"/>
                <a:cs typeface="Calibri" panose="020F0502020204030204" pitchFamily="34" charset="0"/>
              </a:rPr>
              <a:t>) </a:t>
            </a:r>
            <a:r>
              <a:rPr lang="en-US" sz="1224" dirty="0">
                <a:solidFill>
                  <a:srgbClr val="D73A49"/>
                </a:solidFill>
                <a:latin typeface="Calibri" panose="020F0502020204030204" pitchFamily="34" charset="0"/>
                <a:cs typeface="Calibri" panose="020F0502020204030204" pitchFamily="34" charset="0"/>
              </a:rPr>
              <a:t>AS</a:t>
            </a:r>
            <a:r>
              <a:rPr lang="en-US" sz="1224" dirty="0">
                <a:solidFill>
                  <a:srgbClr val="24292E"/>
                </a:solidFill>
                <a:latin typeface="Calibri" panose="020F0502020204030204" pitchFamily="34" charset="0"/>
                <a:cs typeface="Calibri" panose="020F0502020204030204" pitchFamily="34" charset="0"/>
              </a:rPr>
              <a:t> </a:t>
            </a:r>
            <a:r>
              <a:rPr lang="en-US" sz="1224" dirty="0" err="1">
                <a:solidFill>
                  <a:srgbClr val="24292E"/>
                </a:solidFill>
                <a:latin typeface="Calibri" panose="020F0502020204030204" pitchFamily="34" charset="0"/>
                <a:cs typeface="Calibri" panose="020F0502020204030204" pitchFamily="34" charset="0"/>
              </a:rPr>
              <a:t>passengers_total</a:t>
            </a:r>
            <a:r>
              <a:rPr lang="en-US" sz="1224" dirty="0">
                <a:solidFill>
                  <a:srgbClr val="24292E"/>
                </a:solidFill>
                <a:latin typeface="Calibri" panose="020F0502020204030204" pitchFamily="34" charset="0"/>
                <a:cs typeface="Calibri" panose="020F0502020204030204" pitchFamily="34" charset="0"/>
              </a:rPr>
              <a:t>, </a:t>
            </a:r>
            <a:r>
              <a:rPr lang="en-US" sz="1224" dirty="0">
                <a:solidFill>
                  <a:srgbClr val="005CC5"/>
                </a:solidFill>
                <a:latin typeface="Calibri" panose="020F0502020204030204" pitchFamily="34" charset="0"/>
                <a:cs typeface="Calibri" panose="020F0502020204030204" pitchFamily="34" charset="0"/>
              </a:rPr>
              <a:t>COUNT</a:t>
            </a:r>
            <a:r>
              <a:rPr lang="en-US" sz="1224" dirty="0">
                <a:solidFill>
                  <a:srgbClr val="24292E"/>
                </a:solidFill>
                <a:latin typeface="Calibri" panose="020F0502020204030204" pitchFamily="34" charset="0"/>
                <a:cs typeface="Calibri" panose="020F0502020204030204" pitchFamily="34" charset="0"/>
              </a:rPr>
              <a:t>(</a:t>
            </a:r>
            <a:r>
              <a:rPr lang="en-US" sz="1224" dirty="0">
                <a:solidFill>
                  <a:srgbClr val="D73A49"/>
                </a:solidFill>
                <a:latin typeface="Calibri" panose="020F0502020204030204" pitchFamily="34" charset="0"/>
                <a:cs typeface="Calibri" panose="020F0502020204030204" pitchFamily="34" charset="0"/>
              </a:rPr>
              <a:t>*</a:t>
            </a:r>
            <a:r>
              <a:rPr lang="en-US" sz="1224" dirty="0">
                <a:solidFill>
                  <a:srgbClr val="24292E"/>
                </a:solidFill>
                <a:latin typeface="Calibri" panose="020F0502020204030204" pitchFamily="34" charset="0"/>
                <a:cs typeface="Calibri" panose="020F0502020204030204" pitchFamily="34" charset="0"/>
              </a:rPr>
              <a:t>) </a:t>
            </a:r>
            <a:r>
              <a:rPr lang="en-US" sz="1224" dirty="0">
                <a:solidFill>
                  <a:srgbClr val="D73A49"/>
                </a:solidFill>
                <a:latin typeface="Calibri" panose="020F0502020204030204" pitchFamily="34" charset="0"/>
                <a:cs typeface="Calibri" panose="020F0502020204030204" pitchFamily="34" charset="0"/>
              </a:rPr>
              <a:t>AS</a:t>
            </a:r>
            <a:r>
              <a:rPr lang="en-US" sz="1224" dirty="0">
                <a:solidFill>
                  <a:srgbClr val="24292E"/>
                </a:solidFill>
                <a:latin typeface="Calibri" panose="020F0502020204030204" pitchFamily="34" charset="0"/>
                <a:cs typeface="Calibri" panose="020F0502020204030204" pitchFamily="34" charset="0"/>
              </a:rPr>
              <a:t> [</a:t>
            </a:r>
            <a:r>
              <a:rPr lang="en-US" sz="1224" dirty="0" err="1">
                <a:solidFill>
                  <a:srgbClr val="24292E"/>
                </a:solidFill>
                <a:latin typeface="Calibri" panose="020F0502020204030204" pitchFamily="34" charset="0"/>
                <a:cs typeface="Calibri" panose="020F0502020204030204" pitchFamily="34" charset="0"/>
              </a:rPr>
              <a:t>rides_total</a:t>
            </a:r>
            <a:r>
              <a:rPr lang="en-US" sz="1224" dirty="0">
                <a:solidFill>
                  <a:srgbClr val="24292E"/>
                </a:solidFill>
                <a:latin typeface="Calibri" panose="020F0502020204030204" pitchFamily="34" charset="0"/>
                <a:cs typeface="Calibri" panose="020F0502020204030204" pitchFamily="34" charset="0"/>
              </a:rPr>
              <a:t>] </a:t>
            </a:r>
          </a:p>
          <a:p>
            <a:pPr defTabSz="932597">
              <a:defRPr/>
            </a:pPr>
            <a:r>
              <a:rPr lang="en-US" sz="1224" dirty="0">
                <a:solidFill>
                  <a:srgbClr val="D73A49"/>
                </a:solidFill>
                <a:latin typeface="Calibri" panose="020F0502020204030204" pitchFamily="34" charset="0"/>
                <a:cs typeface="Calibri" panose="020F0502020204030204" pitchFamily="34" charset="0"/>
              </a:rPr>
              <a:t>FROM</a:t>
            </a:r>
            <a:r>
              <a:rPr lang="en-US" sz="1224" dirty="0">
                <a:solidFill>
                  <a:srgbClr val="24292E"/>
                </a:solidFill>
                <a:latin typeface="Calibri" panose="020F0502020204030204" pitchFamily="34" charset="0"/>
                <a:cs typeface="Calibri" panose="020F0502020204030204" pitchFamily="34" charset="0"/>
              </a:rPr>
              <a:t> OPENROWSET( </a:t>
            </a:r>
          </a:p>
          <a:p>
            <a:pPr defTabSz="932597">
              <a:defRPr/>
            </a:pPr>
            <a:r>
              <a:rPr lang="en-US" sz="1224" dirty="0">
                <a:solidFill>
                  <a:srgbClr val="24292E"/>
                </a:solidFill>
                <a:latin typeface="Calibri" panose="020F0502020204030204" pitchFamily="34" charset="0"/>
                <a:cs typeface="Calibri" panose="020F0502020204030204" pitchFamily="34" charset="0"/>
              </a:rPr>
              <a:t>BULK </a:t>
            </a:r>
            <a:r>
              <a:rPr lang="en-US" sz="1224" dirty="0">
                <a:solidFill>
                  <a:srgbClr val="032F62"/>
                </a:solidFill>
                <a:latin typeface="Calibri" panose="020F0502020204030204" pitchFamily="34" charset="0"/>
                <a:cs typeface="Calibri" panose="020F0502020204030204" pitchFamily="34" charset="0"/>
              </a:rPr>
              <a:t>'https://XXX.blob.core.windows.net/csv/taxi/*.*’</a:t>
            </a:r>
            <a:r>
              <a:rPr lang="en-US" sz="1224" dirty="0">
                <a:solidFill>
                  <a:srgbClr val="24292E"/>
                </a:solidFill>
                <a:latin typeface="Calibri" panose="020F0502020204030204" pitchFamily="34" charset="0"/>
                <a:cs typeface="Calibri" panose="020F0502020204030204" pitchFamily="34" charset="0"/>
              </a:rPr>
              <a:t>, </a:t>
            </a:r>
          </a:p>
          <a:p>
            <a:pPr defTabSz="932597">
              <a:defRPr/>
            </a:pPr>
            <a:r>
              <a:rPr lang="en-US" sz="1224" dirty="0">
                <a:solidFill>
                  <a:srgbClr val="24292E"/>
                </a:solidFill>
                <a:latin typeface="Calibri" panose="020F0502020204030204" pitchFamily="34" charset="0"/>
                <a:cs typeface="Calibri" panose="020F0502020204030204" pitchFamily="34" charset="0"/>
              </a:rPr>
              <a:t>FORMAT </a:t>
            </a:r>
            <a:r>
              <a:rPr lang="en-US" sz="1224" dirty="0">
                <a:solidFill>
                  <a:srgbClr val="D73A49"/>
                </a:solidFill>
                <a:latin typeface="Calibri" panose="020F0502020204030204" pitchFamily="34" charset="0"/>
                <a:cs typeface="Calibri" panose="020F0502020204030204" pitchFamily="34" charset="0"/>
              </a:rPr>
              <a:t>=</a:t>
            </a:r>
            <a:r>
              <a:rPr lang="en-US" sz="1224" dirty="0">
                <a:solidFill>
                  <a:srgbClr val="24292E"/>
                </a:solidFill>
                <a:latin typeface="Calibri" panose="020F0502020204030204" pitchFamily="34" charset="0"/>
                <a:cs typeface="Calibri" panose="020F0502020204030204" pitchFamily="34" charset="0"/>
              </a:rPr>
              <a:t> </a:t>
            </a:r>
            <a:r>
              <a:rPr lang="en-US" sz="1224" dirty="0">
                <a:solidFill>
                  <a:srgbClr val="032F62"/>
                </a:solidFill>
                <a:latin typeface="Calibri" panose="020F0502020204030204" pitchFamily="34" charset="0"/>
                <a:cs typeface="Calibri" panose="020F0502020204030204" pitchFamily="34" charset="0"/>
              </a:rPr>
              <a:t>'CSV’</a:t>
            </a:r>
          </a:p>
          <a:p>
            <a:pPr defTabSz="932597">
              <a:defRPr/>
            </a:pPr>
            <a:r>
              <a:rPr lang="en-US" sz="1224" dirty="0">
                <a:solidFill>
                  <a:srgbClr val="24292E"/>
                </a:solidFill>
                <a:latin typeface="Calibri" panose="020F0502020204030204" pitchFamily="34" charset="0"/>
                <a:cs typeface="Calibri" panose="020F0502020204030204" pitchFamily="34" charset="0"/>
              </a:rPr>
              <a:t>, FIRSTROW </a:t>
            </a:r>
            <a:r>
              <a:rPr lang="en-US" sz="1224" dirty="0">
                <a:solidFill>
                  <a:srgbClr val="D73A49"/>
                </a:solidFill>
                <a:latin typeface="Calibri" panose="020F0502020204030204" pitchFamily="34" charset="0"/>
                <a:cs typeface="Calibri" panose="020F0502020204030204" pitchFamily="34" charset="0"/>
              </a:rPr>
              <a:t>=</a:t>
            </a:r>
            <a:r>
              <a:rPr lang="en-US" sz="1224" dirty="0">
                <a:solidFill>
                  <a:srgbClr val="24292E"/>
                </a:solidFill>
                <a:latin typeface="Calibri" panose="020F0502020204030204" pitchFamily="34" charset="0"/>
                <a:cs typeface="Calibri" panose="020F0502020204030204" pitchFamily="34" charset="0"/>
              </a:rPr>
              <a:t> </a:t>
            </a:r>
            <a:r>
              <a:rPr lang="en-US" sz="1224" dirty="0">
                <a:solidFill>
                  <a:srgbClr val="005CC5"/>
                </a:solidFill>
                <a:latin typeface="Calibri" panose="020F0502020204030204" pitchFamily="34" charset="0"/>
                <a:cs typeface="Calibri" panose="020F0502020204030204" pitchFamily="34" charset="0"/>
              </a:rPr>
              <a:t>2</a:t>
            </a:r>
            <a:r>
              <a:rPr lang="en-US" sz="1224" dirty="0">
                <a:solidFill>
                  <a:srgbClr val="24292E"/>
                </a:solidFill>
                <a:latin typeface="Calibri" panose="020F0502020204030204" pitchFamily="34" charset="0"/>
                <a:cs typeface="Calibri" panose="020F0502020204030204" pitchFamily="34" charset="0"/>
              </a:rPr>
              <a:t> ) </a:t>
            </a:r>
          </a:p>
          <a:p>
            <a:pPr defTabSz="932597">
              <a:defRPr/>
            </a:pPr>
            <a:r>
              <a:rPr lang="en-US" sz="1224" dirty="0">
                <a:solidFill>
                  <a:srgbClr val="24292E"/>
                </a:solidFill>
                <a:latin typeface="Calibri" panose="020F0502020204030204" pitchFamily="34" charset="0"/>
                <a:cs typeface="Calibri" panose="020F0502020204030204" pitchFamily="34" charset="0"/>
              </a:rPr>
              <a:t>WITH ( </a:t>
            </a:r>
          </a:p>
          <a:p>
            <a:pPr marL="466298" lvl="1" defTabSz="932597">
              <a:defRPr/>
            </a:pPr>
            <a:r>
              <a:rPr lang="en-US" sz="1224" dirty="0" err="1">
                <a:solidFill>
                  <a:srgbClr val="24292E"/>
                </a:solidFill>
                <a:latin typeface="Calibri" panose="020F0502020204030204" pitchFamily="34" charset="0"/>
                <a:cs typeface="Calibri" panose="020F0502020204030204" pitchFamily="34" charset="0"/>
              </a:rPr>
              <a:t>vendor_id</a:t>
            </a:r>
            <a:r>
              <a:rPr lang="en-US" sz="1224" dirty="0">
                <a:solidFill>
                  <a:srgbClr val="24292E"/>
                </a:solidFill>
                <a:latin typeface="Calibri" panose="020F0502020204030204" pitchFamily="34" charset="0"/>
                <a:cs typeface="Calibri" panose="020F0502020204030204" pitchFamily="34" charset="0"/>
              </a:rPr>
              <a:t> </a:t>
            </a:r>
            <a:r>
              <a:rPr lang="en-US" sz="1224" dirty="0">
                <a:solidFill>
                  <a:srgbClr val="D73A49"/>
                </a:solidFill>
                <a:latin typeface="Calibri" panose="020F0502020204030204" pitchFamily="34" charset="0"/>
                <a:cs typeface="Calibri" panose="020F0502020204030204" pitchFamily="34" charset="0"/>
              </a:rPr>
              <a:t>VARCHAR</a:t>
            </a:r>
            <a:r>
              <a:rPr lang="en-US" sz="1224" dirty="0">
                <a:solidFill>
                  <a:srgbClr val="24292E"/>
                </a:solidFill>
                <a:latin typeface="Calibri" panose="020F0502020204030204" pitchFamily="34" charset="0"/>
                <a:cs typeface="Calibri" panose="020F0502020204030204" pitchFamily="34" charset="0"/>
              </a:rPr>
              <a:t>(</a:t>
            </a:r>
            <a:r>
              <a:rPr lang="en-US" sz="1224" dirty="0">
                <a:solidFill>
                  <a:srgbClr val="005CC5"/>
                </a:solidFill>
                <a:latin typeface="Calibri" panose="020F0502020204030204" pitchFamily="34" charset="0"/>
                <a:cs typeface="Calibri" panose="020F0502020204030204" pitchFamily="34" charset="0"/>
              </a:rPr>
              <a:t>100</a:t>
            </a:r>
            <a:r>
              <a:rPr lang="en-US" sz="1224" dirty="0">
                <a:solidFill>
                  <a:srgbClr val="24292E"/>
                </a:solidFill>
                <a:latin typeface="Calibri" panose="020F0502020204030204" pitchFamily="34" charset="0"/>
                <a:cs typeface="Calibri" panose="020F0502020204030204" pitchFamily="34" charset="0"/>
              </a:rPr>
              <a:t>) COLLATE Latin1_General_BIN2, </a:t>
            </a:r>
          </a:p>
          <a:p>
            <a:pPr marL="466298" lvl="1" defTabSz="932597">
              <a:defRPr/>
            </a:pPr>
            <a:r>
              <a:rPr lang="en-US" sz="1224" dirty="0" err="1">
                <a:solidFill>
                  <a:srgbClr val="24292E"/>
                </a:solidFill>
                <a:latin typeface="Calibri" panose="020F0502020204030204" pitchFamily="34" charset="0"/>
                <a:cs typeface="Calibri" panose="020F0502020204030204" pitchFamily="34" charset="0"/>
              </a:rPr>
              <a:t>pickup_datetime</a:t>
            </a:r>
            <a:r>
              <a:rPr lang="en-US" sz="1224" dirty="0">
                <a:solidFill>
                  <a:srgbClr val="24292E"/>
                </a:solidFill>
                <a:latin typeface="Calibri" panose="020F0502020204030204" pitchFamily="34" charset="0"/>
                <a:cs typeface="Calibri" panose="020F0502020204030204" pitchFamily="34" charset="0"/>
              </a:rPr>
              <a:t> DATETIME2, </a:t>
            </a:r>
          </a:p>
          <a:p>
            <a:pPr marL="466298" lvl="1" defTabSz="932597">
              <a:defRPr/>
            </a:pPr>
            <a:r>
              <a:rPr lang="en-US" sz="1224" dirty="0" err="1">
                <a:solidFill>
                  <a:srgbClr val="24292E"/>
                </a:solidFill>
                <a:latin typeface="Calibri" panose="020F0502020204030204" pitchFamily="34" charset="0"/>
                <a:cs typeface="Calibri" panose="020F0502020204030204" pitchFamily="34" charset="0"/>
              </a:rPr>
              <a:t>dropoff_datetime</a:t>
            </a:r>
            <a:r>
              <a:rPr lang="en-US" sz="1224" dirty="0">
                <a:solidFill>
                  <a:srgbClr val="24292E"/>
                </a:solidFill>
                <a:latin typeface="Calibri" panose="020F0502020204030204" pitchFamily="34" charset="0"/>
                <a:cs typeface="Calibri" panose="020F0502020204030204" pitchFamily="34" charset="0"/>
              </a:rPr>
              <a:t> DATETIME2, </a:t>
            </a:r>
          </a:p>
          <a:p>
            <a:pPr marL="466298" lvl="1" defTabSz="932597">
              <a:defRPr/>
            </a:pPr>
            <a:r>
              <a:rPr lang="en-US" sz="1224" dirty="0" err="1">
                <a:solidFill>
                  <a:srgbClr val="24292E"/>
                </a:solidFill>
                <a:latin typeface="Calibri" panose="020F0502020204030204" pitchFamily="34" charset="0"/>
                <a:cs typeface="Calibri" panose="020F0502020204030204" pitchFamily="34" charset="0"/>
              </a:rPr>
              <a:t>passenger_count</a:t>
            </a:r>
            <a:r>
              <a:rPr lang="en-US" sz="1224" dirty="0">
                <a:solidFill>
                  <a:srgbClr val="24292E"/>
                </a:solidFill>
                <a:latin typeface="Calibri" panose="020F0502020204030204" pitchFamily="34" charset="0"/>
                <a:cs typeface="Calibri" panose="020F0502020204030204" pitchFamily="34" charset="0"/>
              </a:rPr>
              <a:t> </a:t>
            </a:r>
            <a:r>
              <a:rPr lang="en-US" sz="1224" dirty="0">
                <a:solidFill>
                  <a:srgbClr val="D73A49"/>
                </a:solidFill>
                <a:latin typeface="Calibri" panose="020F0502020204030204" pitchFamily="34" charset="0"/>
                <a:cs typeface="Calibri" panose="020F0502020204030204" pitchFamily="34" charset="0"/>
              </a:rPr>
              <a:t>INT</a:t>
            </a:r>
            <a:r>
              <a:rPr lang="en-US" sz="1224" dirty="0">
                <a:solidFill>
                  <a:srgbClr val="24292E"/>
                </a:solidFill>
                <a:latin typeface="Calibri" panose="020F0502020204030204" pitchFamily="34" charset="0"/>
                <a:cs typeface="Calibri" panose="020F0502020204030204" pitchFamily="34" charset="0"/>
              </a:rPr>
              <a:t>, </a:t>
            </a:r>
          </a:p>
          <a:p>
            <a:pPr marL="466298" lvl="1" defTabSz="932597">
              <a:defRPr/>
            </a:pPr>
            <a:r>
              <a:rPr lang="en-US" sz="1224" dirty="0" err="1">
                <a:solidFill>
                  <a:srgbClr val="24292E"/>
                </a:solidFill>
                <a:latin typeface="Calibri" panose="020F0502020204030204" pitchFamily="34" charset="0"/>
                <a:cs typeface="Calibri" panose="020F0502020204030204" pitchFamily="34" charset="0"/>
              </a:rPr>
              <a:t>trip_distance</a:t>
            </a:r>
            <a:r>
              <a:rPr lang="en-US" sz="1224" dirty="0">
                <a:solidFill>
                  <a:srgbClr val="24292E"/>
                </a:solidFill>
                <a:latin typeface="Calibri" panose="020F0502020204030204" pitchFamily="34" charset="0"/>
                <a:cs typeface="Calibri" panose="020F0502020204030204" pitchFamily="34" charset="0"/>
              </a:rPr>
              <a:t> FLOAT, </a:t>
            </a:r>
          </a:p>
          <a:p>
            <a:pPr marL="466298" lvl="1" defTabSz="932597">
              <a:defRPr/>
            </a:pPr>
            <a:r>
              <a:rPr lang="en-US" sz="1224" dirty="0" err="1">
                <a:solidFill>
                  <a:srgbClr val="24292E"/>
                </a:solidFill>
                <a:latin typeface="Calibri" panose="020F0502020204030204" pitchFamily="34" charset="0"/>
                <a:cs typeface="Calibri" panose="020F0502020204030204" pitchFamily="34" charset="0"/>
              </a:rPr>
              <a:t>rate_code</a:t>
            </a:r>
            <a:r>
              <a:rPr lang="en-US" sz="1224" dirty="0">
                <a:solidFill>
                  <a:srgbClr val="24292E"/>
                </a:solidFill>
                <a:latin typeface="Calibri" panose="020F0502020204030204" pitchFamily="34" charset="0"/>
                <a:cs typeface="Calibri" panose="020F0502020204030204" pitchFamily="34" charset="0"/>
              </a:rPr>
              <a:t> </a:t>
            </a:r>
            <a:r>
              <a:rPr lang="en-US" sz="1224" dirty="0">
                <a:solidFill>
                  <a:srgbClr val="D73A49"/>
                </a:solidFill>
                <a:latin typeface="Calibri" panose="020F0502020204030204" pitchFamily="34" charset="0"/>
                <a:cs typeface="Calibri" panose="020F0502020204030204" pitchFamily="34" charset="0"/>
              </a:rPr>
              <a:t>INT</a:t>
            </a:r>
            <a:r>
              <a:rPr lang="en-US" sz="1224" dirty="0">
                <a:solidFill>
                  <a:srgbClr val="24292E"/>
                </a:solidFill>
                <a:latin typeface="Calibri" panose="020F0502020204030204" pitchFamily="34" charset="0"/>
                <a:cs typeface="Calibri" panose="020F0502020204030204" pitchFamily="34" charset="0"/>
              </a:rPr>
              <a:t>, </a:t>
            </a:r>
          </a:p>
          <a:p>
            <a:pPr marL="466298" lvl="1" defTabSz="932597">
              <a:defRPr/>
            </a:pPr>
            <a:r>
              <a:rPr lang="en-US" sz="1224" dirty="0" err="1">
                <a:solidFill>
                  <a:srgbClr val="24292E"/>
                </a:solidFill>
                <a:latin typeface="Calibri" panose="020F0502020204030204" pitchFamily="34" charset="0"/>
                <a:cs typeface="Calibri" panose="020F0502020204030204" pitchFamily="34" charset="0"/>
              </a:rPr>
              <a:t>store_and_fwd_flag</a:t>
            </a:r>
            <a:r>
              <a:rPr lang="en-US" sz="1224" dirty="0">
                <a:solidFill>
                  <a:srgbClr val="24292E"/>
                </a:solidFill>
                <a:latin typeface="Calibri" panose="020F0502020204030204" pitchFamily="34" charset="0"/>
                <a:cs typeface="Calibri" panose="020F0502020204030204" pitchFamily="34" charset="0"/>
              </a:rPr>
              <a:t> </a:t>
            </a:r>
            <a:r>
              <a:rPr lang="en-US" sz="1224" dirty="0">
                <a:solidFill>
                  <a:srgbClr val="D73A49"/>
                </a:solidFill>
                <a:latin typeface="Calibri" panose="020F0502020204030204" pitchFamily="34" charset="0"/>
                <a:cs typeface="Calibri" panose="020F0502020204030204" pitchFamily="34" charset="0"/>
              </a:rPr>
              <a:t>VARCHAR</a:t>
            </a:r>
            <a:r>
              <a:rPr lang="en-US" sz="1224" dirty="0">
                <a:solidFill>
                  <a:srgbClr val="24292E"/>
                </a:solidFill>
                <a:latin typeface="Calibri" panose="020F0502020204030204" pitchFamily="34" charset="0"/>
                <a:cs typeface="Calibri" panose="020F0502020204030204" pitchFamily="34" charset="0"/>
              </a:rPr>
              <a:t>(</a:t>
            </a:r>
            <a:r>
              <a:rPr lang="en-US" sz="1224" dirty="0">
                <a:solidFill>
                  <a:srgbClr val="005CC5"/>
                </a:solidFill>
                <a:latin typeface="Calibri" panose="020F0502020204030204" pitchFamily="34" charset="0"/>
                <a:cs typeface="Calibri" panose="020F0502020204030204" pitchFamily="34" charset="0"/>
              </a:rPr>
              <a:t>100</a:t>
            </a:r>
            <a:r>
              <a:rPr lang="en-US" sz="1224" dirty="0">
                <a:solidFill>
                  <a:srgbClr val="24292E"/>
                </a:solidFill>
                <a:latin typeface="Calibri" panose="020F0502020204030204" pitchFamily="34" charset="0"/>
                <a:cs typeface="Calibri" panose="020F0502020204030204" pitchFamily="34" charset="0"/>
              </a:rPr>
              <a:t>) COLLATE Latin1_General_BIN2, </a:t>
            </a:r>
          </a:p>
          <a:p>
            <a:pPr marL="466298" lvl="1" defTabSz="932597">
              <a:defRPr/>
            </a:pPr>
            <a:r>
              <a:rPr lang="en-US" sz="1224" dirty="0" err="1">
                <a:solidFill>
                  <a:srgbClr val="24292E"/>
                </a:solidFill>
                <a:latin typeface="Calibri" panose="020F0502020204030204" pitchFamily="34" charset="0"/>
                <a:cs typeface="Calibri" panose="020F0502020204030204" pitchFamily="34" charset="0"/>
              </a:rPr>
              <a:t>pickup_location_id</a:t>
            </a:r>
            <a:r>
              <a:rPr lang="en-US" sz="1224" dirty="0">
                <a:solidFill>
                  <a:srgbClr val="24292E"/>
                </a:solidFill>
                <a:latin typeface="Calibri" panose="020F0502020204030204" pitchFamily="34" charset="0"/>
                <a:cs typeface="Calibri" panose="020F0502020204030204" pitchFamily="34" charset="0"/>
              </a:rPr>
              <a:t> </a:t>
            </a:r>
            <a:r>
              <a:rPr lang="en-US" sz="1224" dirty="0">
                <a:solidFill>
                  <a:srgbClr val="D73A49"/>
                </a:solidFill>
                <a:latin typeface="Calibri" panose="020F0502020204030204" pitchFamily="34" charset="0"/>
                <a:cs typeface="Calibri" panose="020F0502020204030204" pitchFamily="34" charset="0"/>
              </a:rPr>
              <a:t>INT</a:t>
            </a:r>
            <a:r>
              <a:rPr lang="en-US" sz="1224" dirty="0">
                <a:solidFill>
                  <a:srgbClr val="24292E"/>
                </a:solidFill>
                <a:latin typeface="Calibri" panose="020F0502020204030204" pitchFamily="34" charset="0"/>
                <a:cs typeface="Calibri" panose="020F0502020204030204" pitchFamily="34" charset="0"/>
              </a:rPr>
              <a:t>,</a:t>
            </a:r>
          </a:p>
          <a:p>
            <a:pPr marL="466298" lvl="1" defTabSz="932597">
              <a:defRPr/>
            </a:pPr>
            <a:r>
              <a:rPr lang="en-US" sz="1224" dirty="0" err="1">
                <a:solidFill>
                  <a:srgbClr val="24292E"/>
                </a:solidFill>
                <a:latin typeface="Calibri" panose="020F0502020204030204" pitchFamily="34" charset="0"/>
                <a:cs typeface="Calibri" panose="020F0502020204030204" pitchFamily="34" charset="0"/>
              </a:rPr>
              <a:t>dropoff_location_id</a:t>
            </a:r>
            <a:r>
              <a:rPr lang="en-US" sz="1224" dirty="0">
                <a:solidFill>
                  <a:srgbClr val="24292E"/>
                </a:solidFill>
                <a:latin typeface="Calibri" panose="020F0502020204030204" pitchFamily="34" charset="0"/>
                <a:cs typeface="Calibri" panose="020F0502020204030204" pitchFamily="34" charset="0"/>
              </a:rPr>
              <a:t> </a:t>
            </a:r>
            <a:r>
              <a:rPr lang="en-US" sz="1224" dirty="0">
                <a:solidFill>
                  <a:srgbClr val="D73A49"/>
                </a:solidFill>
                <a:latin typeface="Calibri" panose="020F0502020204030204" pitchFamily="34" charset="0"/>
                <a:cs typeface="Calibri" panose="020F0502020204030204" pitchFamily="34" charset="0"/>
              </a:rPr>
              <a:t>INT</a:t>
            </a:r>
            <a:r>
              <a:rPr lang="en-US" sz="1224" dirty="0">
                <a:solidFill>
                  <a:srgbClr val="24292E"/>
                </a:solidFill>
                <a:latin typeface="Calibri" panose="020F0502020204030204" pitchFamily="34" charset="0"/>
                <a:cs typeface="Calibri" panose="020F0502020204030204" pitchFamily="34" charset="0"/>
              </a:rPr>
              <a:t>, </a:t>
            </a:r>
          </a:p>
          <a:p>
            <a:pPr marL="466298" lvl="1" defTabSz="932597">
              <a:defRPr/>
            </a:pPr>
            <a:r>
              <a:rPr lang="en-US" sz="1224" dirty="0" err="1">
                <a:solidFill>
                  <a:srgbClr val="24292E"/>
                </a:solidFill>
                <a:latin typeface="Calibri" panose="020F0502020204030204" pitchFamily="34" charset="0"/>
                <a:cs typeface="Calibri" panose="020F0502020204030204" pitchFamily="34" charset="0"/>
              </a:rPr>
              <a:t>payment_type</a:t>
            </a:r>
            <a:r>
              <a:rPr lang="en-US" sz="1224" dirty="0">
                <a:solidFill>
                  <a:srgbClr val="24292E"/>
                </a:solidFill>
                <a:latin typeface="Calibri" panose="020F0502020204030204" pitchFamily="34" charset="0"/>
                <a:cs typeface="Calibri" panose="020F0502020204030204" pitchFamily="34" charset="0"/>
              </a:rPr>
              <a:t> </a:t>
            </a:r>
            <a:r>
              <a:rPr lang="en-US" sz="1224" dirty="0">
                <a:solidFill>
                  <a:srgbClr val="D73A49"/>
                </a:solidFill>
                <a:latin typeface="Calibri" panose="020F0502020204030204" pitchFamily="34" charset="0"/>
                <a:cs typeface="Calibri" panose="020F0502020204030204" pitchFamily="34" charset="0"/>
              </a:rPr>
              <a:t>INT</a:t>
            </a:r>
            <a:r>
              <a:rPr lang="en-US" sz="1224" dirty="0">
                <a:solidFill>
                  <a:srgbClr val="24292E"/>
                </a:solidFill>
                <a:latin typeface="Calibri" panose="020F0502020204030204" pitchFamily="34" charset="0"/>
                <a:cs typeface="Calibri" panose="020F0502020204030204" pitchFamily="34" charset="0"/>
              </a:rPr>
              <a:t>, </a:t>
            </a:r>
          </a:p>
          <a:p>
            <a:pPr marL="466298" lvl="1" defTabSz="932597">
              <a:defRPr/>
            </a:pPr>
            <a:r>
              <a:rPr lang="en-US" sz="1224" dirty="0" err="1">
                <a:solidFill>
                  <a:srgbClr val="24292E"/>
                </a:solidFill>
                <a:latin typeface="Calibri" panose="020F0502020204030204" pitchFamily="34" charset="0"/>
                <a:cs typeface="Calibri" panose="020F0502020204030204" pitchFamily="34" charset="0"/>
              </a:rPr>
              <a:t>fare_amount</a:t>
            </a:r>
            <a:r>
              <a:rPr lang="en-US" sz="1224" dirty="0">
                <a:solidFill>
                  <a:srgbClr val="24292E"/>
                </a:solidFill>
                <a:latin typeface="Calibri" panose="020F0502020204030204" pitchFamily="34" charset="0"/>
                <a:cs typeface="Calibri" panose="020F0502020204030204" pitchFamily="34" charset="0"/>
              </a:rPr>
              <a:t> FLOAT, </a:t>
            </a:r>
          </a:p>
          <a:p>
            <a:pPr marL="466298" lvl="1" defTabSz="932597">
              <a:defRPr/>
            </a:pPr>
            <a:r>
              <a:rPr lang="en-US" sz="1224" dirty="0">
                <a:solidFill>
                  <a:srgbClr val="24292E"/>
                </a:solidFill>
                <a:latin typeface="Calibri" panose="020F0502020204030204" pitchFamily="34" charset="0"/>
                <a:cs typeface="Calibri" panose="020F0502020204030204" pitchFamily="34" charset="0"/>
              </a:rPr>
              <a:t>extra FLOAT, </a:t>
            </a:r>
            <a:r>
              <a:rPr lang="en-US" sz="1224" dirty="0" err="1">
                <a:solidFill>
                  <a:srgbClr val="24292E"/>
                </a:solidFill>
                <a:latin typeface="Calibri" panose="020F0502020204030204" pitchFamily="34" charset="0"/>
                <a:cs typeface="Calibri" panose="020F0502020204030204" pitchFamily="34" charset="0"/>
              </a:rPr>
              <a:t>mta_tax</a:t>
            </a:r>
            <a:r>
              <a:rPr lang="en-US" sz="1224" dirty="0">
                <a:solidFill>
                  <a:srgbClr val="24292E"/>
                </a:solidFill>
                <a:latin typeface="Calibri" panose="020F0502020204030204" pitchFamily="34" charset="0"/>
                <a:cs typeface="Calibri" panose="020F0502020204030204" pitchFamily="34" charset="0"/>
              </a:rPr>
              <a:t> FLOAT, </a:t>
            </a:r>
          </a:p>
          <a:p>
            <a:pPr marL="466298" lvl="1" defTabSz="932597">
              <a:defRPr/>
            </a:pPr>
            <a:r>
              <a:rPr lang="en-US" sz="1224" dirty="0" err="1">
                <a:solidFill>
                  <a:srgbClr val="24292E"/>
                </a:solidFill>
                <a:latin typeface="Calibri" panose="020F0502020204030204" pitchFamily="34" charset="0"/>
                <a:cs typeface="Calibri" panose="020F0502020204030204" pitchFamily="34" charset="0"/>
              </a:rPr>
              <a:t>tip_amount</a:t>
            </a:r>
            <a:r>
              <a:rPr lang="en-US" sz="1224" dirty="0">
                <a:solidFill>
                  <a:srgbClr val="24292E"/>
                </a:solidFill>
                <a:latin typeface="Calibri" panose="020F0502020204030204" pitchFamily="34" charset="0"/>
                <a:cs typeface="Calibri" panose="020F0502020204030204" pitchFamily="34" charset="0"/>
              </a:rPr>
              <a:t> FLOAT, </a:t>
            </a:r>
          </a:p>
          <a:p>
            <a:pPr marL="466298" lvl="1" defTabSz="932597">
              <a:defRPr/>
            </a:pPr>
            <a:r>
              <a:rPr lang="en-US" sz="1224" dirty="0" err="1">
                <a:solidFill>
                  <a:srgbClr val="24292E"/>
                </a:solidFill>
                <a:latin typeface="Calibri" panose="020F0502020204030204" pitchFamily="34" charset="0"/>
                <a:cs typeface="Calibri" panose="020F0502020204030204" pitchFamily="34" charset="0"/>
              </a:rPr>
              <a:t>tolls_amount</a:t>
            </a:r>
            <a:r>
              <a:rPr lang="en-US" sz="1224" dirty="0">
                <a:solidFill>
                  <a:srgbClr val="24292E"/>
                </a:solidFill>
                <a:latin typeface="Calibri" panose="020F0502020204030204" pitchFamily="34" charset="0"/>
                <a:cs typeface="Calibri" panose="020F0502020204030204" pitchFamily="34" charset="0"/>
              </a:rPr>
              <a:t> FLOAT, </a:t>
            </a:r>
          </a:p>
          <a:p>
            <a:pPr marL="466298" lvl="1" defTabSz="932597">
              <a:defRPr/>
            </a:pPr>
            <a:r>
              <a:rPr lang="en-US" sz="1224" dirty="0" err="1">
                <a:solidFill>
                  <a:srgbClr val="24292E"/>
                </a:solidFill>
                <a:latin typeface="Calibri" panose="020F0502020204030204" pitchFamily="34" charset="0"/>
                <a:cs typeface="Calibri" panose="020F0502020204030204" pitchFamily="34" charset="0"/>
              </a:rPr>
              <a:t>improvement_surcharge</a:t>
            </a:r>
            <a:r>
              <a:rPr lang="en-US" sz="1224" dirty="0">
                <a:solidFill>
                  <a:srgbClr val="24292E"/>
                </a:solidFill>
                <a:latin typeface="Calibri" panose="020F0502020204030204" pitchFamily="34" charset="0"/>
                <a:cs typeface="Calibri" panose="020F0502020204030204" pitchFamily="34" charset="0"/>
              </a:rPr>
              <a:t> FLOAT, </a:t>
            </a:r>
          </a:p>
          <a:p>
            <a:pPr marL="466298" lvl="1" defTabSz="932597">
              <a:defRPr/>
            </a:pPr>
            <a:r>
              <a:rPr lang="en-US" sz="1224" dirty="0" err="1">
                <a:solidFill>
                  <a:srgbClr val="24292E"/>
                </a:solidFill>
                <a:latin typeface="Calibri" panose="020F0502020204030204" pitchFamily="34" charset="0"/>
                <a:cs typeface="Calibri" panose="020F0502020204030204" pitchFamily="34" charset="0"/>
              </a:rPr>
              <a:t>total_amount</a:t>
            </a:r>
            <a:r>
              <a:rPr lang="en-US" sz="1224" dirty="0">
                <a:solidFill>
                  <a:srgbClr val="24292E"/>
                </a:solidFill>
                <a:latin typeface="Calibri" panose="020F0502020204030204" pitchFamily="34" charset="0"/>
                <a:cs typeface="Calibri" panose="020F0502020204030204" pitchFamily="34" charset="0"/>
              </a:rPr>
              <a:t> FLOAT </a:t>
            </a:r>
          </a:p>
          <a:p>
            <a:pPr marL="466298" lvl="1" defTabSz="932597">
              <a:defRPr/>
            </a:pPr>
            <a:r>
              <a:rPr lang="en-US" sz="1224" dirty="0">
                <a:solidFill>
                  <a:srgbClr val="24292E"/>
                </a:solidFill>
                <a:latin typeface="Calibri" panose="020F0502020204030204" pitchFamily="34" charset="0"/>
                <a:cs typeface="Calibri" panose="020F0502020204030204" pitchFamily="34" charset="0"/>
              </a:rPr>
              <a:t>) </a:t>
            </a:r>
            <a:r>
              <a:rPr lang="en-US" sz="1224" dirty="0">
                <a:solidFill>
                  <a:srgbClr val="D73A49"/>
                </a:solidFill>
                <a:latin typeface="Calibri" panose="020F0502020204030204" pitchFamily="34" charset="0"/>
                <a:cs typeface="Calibri" panose="020F0502020204030204" pitchFamily="34" charset="0"/>
              </a:rPr>
              <a:t>AS</a:t>
            </a:r>
            <a:r>
              <a:rPr lang="en-US" sz="1224" dirty="0">
                <a:solidFill>
                  <a:srgbClr val="24292E"/>
                </a:solidFill>
                <a:latin typeface="Calibri" panose="020F0502020204030204" pitchFamily="34" charset="0"/>
                <a:cs typeface="Calibri" panose="020F0502020204030204" pitchFamily="34" charset="0"/>
              </a:rPr>
              <a:t> </a:t>
            </a:r>
            <a:r>
              <a:rPr lang="en-US" sz="1224" dirty="0" err="1">
                <a:solidFill>
                  <a:srgbClr val="24292E"/>
                </a:solidFill>
                <a:latin typeface="Calibri" panose="020F0502020204030204" pitchFamily="34" charset="0"/>
                <a:cs typeface="Calibri" panose="020F0502020204030204" pitchFamily="34" charset="0"/>
              </a:rPr>
              <a:t>nyc</a:t>
            </a:r>
            <a:r>
              <a:rPr lang="en-US" sz="1224" dirty="0">
                <a:solidFill>
                  <a:srgbClr val="24292E"/>
                </a:solidFill>
                <a:latin typeface="Calibri" panose="020F0502020204030204" pitchFamily="34" charset="0"/>
                <a:cs typeface="Calibri" panose="020F0502020204030204" pitchFamily="34" charset="0"/>
              </a:rPr>
              <a:t> </a:t>
            </a:r>
          </a:p>
          <a:p>
            <a:pPr defTabSz="932597">
              <a:defRPr/>
            </a:pPr>
            <a:r>
              <a:rPr lang="en-US" sz="1224" dirty="0">
                <a:solidFill>
                  <a:srgbClr val="D73A49"/>
                </a:solidFill>
                <a:latin typeface="Calibri" panose="020F0502020204030204" pitchFamily="34" charset="0"/>
                <a:cs typeface="Calibri" panose="020F0502020204030204" pitchFamily="34" charset="0"/>
              </a:rPr>
              <a:t>GROUP BY</a:t>
            </a:r>
            <a:r>
              <a:rPr lang="en-US" sz="1224" dirty="0">
                <a:solidFill>
                  <a:srgbClr val="24292E"/>
                </a:solidFill>
                <a:latin typeface="Calibri" panose="020F0502020204030204" pitchFamily="34" charset="0"/>
                <a:cs typeface="Calibri" panose="020F0502020204030204" pitchFamily="34" charset="0"/>
              </a:rPr>
              <a:t> YEAR(</a:t>
            </a:r>
            <a:r>
              <a:rPr lang="en-US" sz="1224" dirty="0" err="1">
                <a:solidFill>
                  <a:srgbClr val="24292E"/>
                </a:solidFill>
                <a:latin typeface="Calibri" panose="020F0502020204030204" pitchFamily="34" charset="0"/>
                <a:cs typeface="Calibri" panose="020F0502020204030204" pitchFamily="34" charset="0"/>
              </a:rPr>
              <a:t>pickup_datetime</a:t>
            </a:r>
            <a:r>
              <a:rPr lang="en-US" sz="1224" dirty="0">
                <a:solidFill>
                  <a:srgbClr val="24292E"/>
                </a:solidFill>
                <a:latin typeface="Calibri" panose="020F0502020204030204" pitchFamily="34" charset="0"/>
                <a:cs typeface="Calibri" panose="020F0502020204030204" pitchFamily="34" charset="0"/>
              </a:rPr>
              <a:t>) </a:t>
            </a:r>
          </a:p>
          <a:p>
            <a:pPr defTabSz="932597">
              <a:defRPr/>
            </a:pPr>
            <a:r>
              <a:rPr lang="en-US" sz="1224" dirty="0">
                <a:solidFill>
                  <a:srgbClr val="D73A49"/>
                </a:solidFill>
                <a:latin typeface="Calibri" panose="020F0502020204030204" pitchFamily="34" charset="0"/>
                <a:cs typeface="Calibri" panose="020F0502020204030204" pitchFamily="34" charset="0"/>
              </a:rPr>
              <a:t>ORDER BY</a:t>
            </a:r>
            <a:r>
              <a:rPr lang="en-US" sz="1224" dirty="0">
                <a:solidFill>
                  <a:srgbClr val="24292E"/>
                </a:solidFill>
                <a:latin typeface="Calibri" panose="020F0502020204030204" pitchFamily="34" charset="0"/>
                <a:cs typeface="Calibri" panose="020F0502020204030204" pitchFamily="34" charset="0"/>
              </a:rPr>
              <a:t> YEAR(</a:t>
            </a:r>
            <a:r>
              <a:rPr lang="en-US" sz="1224" dirty="0" err="1">
                <a:solidFill>
                  <a:srgbClr val="24292E"/>
                </a:solidFill>
                <a:latin typeface="Calibri" panose="020F0502020204030204" pitchFamily="34" charset="0"/>
                <a:cs typeface="Calibri" panose="020F0502020204030204" pitchFamily="34" charset="0"/>
              </a:rPr>
              <a:t>pickup_datetime</a:t>
            </a:r>
            <a:r>
              <a:rPr lang="en-US" sz="1224" dirty="0">
                <a:solidFill>
                  <a:srgbClr val="24292E"/>
                </a:solidFill>
                <a:latin typeface="Calibri" panose="020F0502020204030204" pitchFamily="34" charset="0"/>
                <a:cs typeface="Calibri" panose="020F0502020204030204" pitchFamily="34" charset="0"/>
              </a:rPr>
              <a:t>) </a:t>
            </a:r>
            <a:endParaRPr lang="en-US" sz="1224" dirty="0">
              <a:solidFill>
                <a:srgbClr val="000000"/>
              </a:solidFill>
              <a:latin typeface="Calibri" panose="020F0502020204030204" pitchFamily="34" charset="0"/>
              <a:cs typeface="Calibri" panose="020F0502020204030204" pitchFamily="34" charset="0"/>
            </a:endParaRPr>
          </a:p>
        </p:txBody>
      </p:sp>
      <p:pic>
        <p:nvPicPr>
          <p:cNvPr id="8" name="Picture 7">
            <a:extLst>
              <a:ext uri="{FF2B5EF4-FFF2-40B4-BE49-F238E27FC236}">
                <a16:creationId xmlns:a16="http://schemas.microsoft.com/office/drawing/2014/main" id="{EA62F678-A29E-4AEA-8F1E-26FE06287762}"/>
              </a:ext>
            </a:extLst>
          </p:cNvPr>
          <p:cNvPicPr>
            <a:picLocks noChangeAspect="1"/>
          </p:cNvPicPr>
          <p:nvPr/>
        </p:nvPicPr>
        <p:blipFill>
          <a:blip r:embed="rId2"/>
          <a:stretch>
            <a:fillRect/>
          </a:stretch>
        </p:blipFill>
        <p:spPr>
          <a:xfrm>
            <a:off x="9054507" y="4230366"/>
            <a:ext cx="3373399" cy="2676577"/>
          </a:xfrm>
          <a:prstGeom prst="rect">
            <a:avLst/>
          </a:prstGeom>
          <a:ln>
            <a:solidFill>
              <a:schemeClr val="bg2">
                <a:lumMod val="50000"/>
              </a:schemeClr>
            </a:solidFill>
          </a:ln>
        </p:spPr>
      </p:pic>
    </p:spTree>
    <p:extLst>
      <p:ext uri="{BB962C8B-B14F-4D97-AF65-F5344CB8AC3E}">
        <p14:creationId xmlns:p14="http://schemas.microsoft.com/office/powerpoint/2010/main" val="2129995922"/>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92C204D-1595-4E84-9DE9-C7D487882F28}"/>
              </a:ext>
            </a:extLst>
          </p:cNvPr>
          <p:cNvSpPr>
            <a:spLocks noGrp="1"/>
          </p:cNvSpPr>
          <p:nvPr>
            <p:ph type="title"/>
          </p:nvPr>
        </p:nvSpPr>
        <p:spPr>
          <a:xfrm>
            <a:off x="435796" y="227014"/>
            <a:ext cx="10233241" cy="773112"/>
          </a:xfrm>
        </p:spPr>
        <p:txBody>
          <a:bodyPr/>
          <a:lstStyle/>
          <a:p>
            <a:r>
              <a:rPr lang="en-US" dirty="0"/>
              <a:t>Synapse SQL Serverless – Querying folders</a:t>
            </a:r>
          </a:p>
        </p:txBody>
      </p:sp>
      <p:sp>
        <p:nvSpPr>
          <p:cNvPr id="6" name="Rectangle 5">
            <a:extLst>
              <a:ext uri="{FF2B5EF4-FFF2-40B4-BE49-F238E27FC236}">
                <a16:creationId xmlns:a16="http://schemas.microsoft.com/office/drawing/2014/main" id="{ADC564B7-34CB-4B86-B5CC-4334E7295F02}"/>
              </a:ext>
            </a:extLst>
          </p:cNvPr>
          <p:cNvSpPr/>
          <p:nvPr/>
        </p:nvSpPr>
        <p:spPr>
          <a:xfrm>
            <a:off x="5586686" y="2052396"/>
            <a:ext cx="6715073" cy="3360468"/>
          </a:xfrm>
          <a:prstGeom prst="rect">
            <a:avLst/>
          </a:prstGeom>
          <a:ln>
            <a:solidFill>
              <a:schemeClr val="bg2">
                <a:lumMod val="50000"/>
              </a:schemeClr>
            </a:solidFill>
          </a:ln>
        </p:spPr>
        <p:txBody>
          <a:bodyPr wrap="square">
            <a:spAutoFit/>
          </a:bodyPr>
          <a:lstStyle/>
          <a:p>
            <a:pPr defTabSz="932597">
              <a:defRPr/>
            </a:pPr>
            <a:r>
              <a:rPr lang="en-US" sz="1224" dirty="0">
                <a:solidFill>
                  <a:srgbClr val="0000FF"/>
                </a:solidFill>
                <a:latin typeface="Calibri" panose="020F0502020204030204" pitchFamily="34" charset="0"/>
                <a:cs typeface="Calibri" panose="020F0502020204030204" pitchFamily="34" charset="0"/>
              </a:rPr>
              <a:t>SELECT</a:t>
            </a:r>
            <a:r>
              <a:rPr lang="en-US" sz="1224" dirty="0">
                <a:solidFill>
                  <a:srgbClr val="212121"/>
                </a:solidFill>
                <a:latin typeface="Calibri" panose="020F0502020204030204" pitchFamily="34" charset="0"/>
                <a:cs typeface="Calibri" panose="020F0502020204030204" pitchFamily="34" charset="0"/>
              </a:rPr>
              <a:t> </a:t>
            </a:r>
          </a:p>
          <a:p>
            <a:pPr defTabSz="932597">
              <a:defRPr/>
            </a:pPr>
            <a:r>
              <a:rPr lang="en-US" sz="1224" dirty="0">
                <a:solidFill>
                  <a:srgbClr val="212121"/>
                </a:solidFill>
                <a:latin typeface="Calibri" panose="020F0502020204030204" pitchFamily="34" charset="0"/>
                <a:cs typeface="Calibri" panose="020F0502020204030204" pitchFamily="34" charset="0"/>
              </a:rPr>
              <a:t>    </a:t>
            </a:r>
            <a:r>
              <a:rPr lang="en-US" sz="1224" dirty="0" err="1">
                <a:solidFill>
                  <a:srgbClr val="212121"/>
                </a:solidFill>
                <a:latin typeface="Calibri" panose="020F0502020204030204" pitchFamily="34" charset="0"/>
                <a:cs typeface="Calibri" panose="020F0502020204030204" pitchFamily="34" charset="0"/>
              </a:rPr>
              <a:t>payment_type</a:t>
            </a:r>
            <a:r>
              <a:rPr lang="en-US" sz="1224" dirty="0">
                <a:solidFill>
                  <a:srgbClr val="212121"/>
                </a:solidFill>
                <a:latin typeface="Calibri" panose="020F0502020204030204" pitchFamily="34" charset="0"/>
                <a:cs typeface="Calibri" panose="020F0502020204030204" pitchFamily="34" charset="0"/>
              </a:rPr>
              <a:t>,  </a:t>
            </a:r>
          </a:p>
          <a:p>
            <a:pPr defTabSz="932597">
              <a:defRPr/>
            </a:pP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795E26"/>
                </a:solidFill>
                <a:latin typeface="Calibri" panose="020F0502020204030204" pitchFamily="34" charset="0"/>
                <a:cs typeface="Calibri" panose="020F0502020204030204" pitchFamily="34" charset="0"/>
              </a:rPr>
              <a:t>SUM</a:t>
            </a:r>
            <a:r>
              <a:rPr lang="en-US" sz="1224" dirty="0">
                <a:solidFill>
                  <a:srgbClr val="212121"/>
                </a:solidFill>
                <a:latin typeface="Calibri" panose="020F0502020204030204" pitchFamily="34" charset="0"/>
                <a:cs typeface="Calibri" panose="020F0502020204030204" pitchFamily="34" charset="0"/>
              </a:rPr>
              <a:t>(</a:t>
            </a:r>
            <a:r>
              <a:rPr lang="en-US" sz="1224" dirty="0" err="1">
                <a:solidFill>
                  <a:srgbClr val="212121"/>
                </a:solidFill>
                <a:latin typeface="Calibri" panose="020F0502020204030204" pitchFamily="34" charset="0"/>
                <a:cs typeface="Calibri" panose="020F0502020204030204" pitchFamily="34" charset="0"/>
              </a:rPr>
              <a:t>fare_amount</a:t>
            </a: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0000FF"/>
                </a:solidFill>
                <a:latin typeface="Calibri" panose="020F0502020204030204" pitchFamily="34" charset="0"/>
                <a:cs typeface="Calibri" panose="020F0502020204030204" pitchFamily="34" charset="0"/>
              </a:rPr>
              <a:t>AS</a:t>
            </a:r>
            <a:r>
              <a:rPr lang="en-US" sz="1224" dirty="0">
                <a:solidFill>
                  <a:srgbClr val="212121"/>
                </a:solidFill>
                <a:latin typeface="Calibri" panose="020F0502020204030204" pitchFamily="34" charset="0"/>
                <a:cs typeface="Calibri" panose="020F0502020204030204" pitchFamily="34" charset="0"/>
              </a:rPr>
              <a:t> </a:t>
            </a:r>
            <a:r>
              <a:rPr lang="en-US" sz="1224" dirty="0" err="1">
                <a:solidFill>
                  <a:srgbClr val="212121"/>
                </a:solidFill>
                <a:latin typeface="Calibri" panose="020F0502020204030204" pitchFamily="34" charset="0"/>
                <a:cs typeface="Calibri" panose="020F0502020204030204" pitchFamily="34" charset="0"/>
              </a:rPr>
              <a:t>fare_total</a:t>
            </a:r>
            <a:endParaRPr lang="en-US" sz="1224" dirty="0">
              <a:solidFill>
                <a:srgbClr val="212121"/>
              </a:solidFill>
              <a:latin typeface="Calibri" panose="020F0502020204030204" pitchFamily="34" charset="0"/>
              <a:cs typeface="Calibri" panose="020F0502020204030204" pitchFamily="34" charset="0"/>
            </a:endParaRPr>
          </a:p>
          <a:p>
            <a:pPr defTabSz="932597">
              <a:defRPr/>
            </a:pPr>
            <a:r>
              <a:rPr lang="en-US" sz="1224" dirty="0">
                <a:solidFill>
                  <a:srgbClr val="0000FF"/>
                </a:solidFill>
                <a:latin typeface="Calibri" panose="020F0502020204030204" pitchFamily="34" charset="0"/>
                <a:cs typeface="Calibri" panose="020F0502020204030204" pitchFamily="34" charset="0"/>
              </a:rPr>
              <a:t>FROM</a:t>
            </a: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795E26"/>
                </a:solidFill>
                <a:latin typeface="Calibri" panose="020F0502020204030204" pitchFamily="34" charset="0"/>
                <a:cs typeface="Calibri" panose="020F0502020204030204" pitchFamily="34" charset="0"/>
              </a:rPr>
              <a:t>OPENROWSET</a:t>
            </a:r>
            <a:r>
              <a:rPr lang="en-US" sz="1224" dirty="0">
                <a:solidFill>
                  <a:srgbClr val="212121"/>
                </a:solidFill>
                <a:latin typeface="Calibri" panose="020F0502020204030204" pitchFamily="34" charset="0"/>
                <a:cs typeface="Calibri" panose="020F0502020204030204" pitchFamily="34" charset="0"/>
              </a:rPr>
              <a:t>(</a:t>
            </a:r>
          </a:p>
          <a:p>
            <a:pPr defTabSz="932597">
              <a:defRPr/>
            </a:pPr>
            <a:r>
              <a:rPr lang="en-US" sz="1224" dirty="0">
                <a:solidFill>
                  <a:srgbClr val="212121"/>
                </a:solidFill>
                <a:latin typeface="Calibri" panose="020F0502020204030204" pitchFamily="34" charset="0"/>
                <a:cs typeface="Calibri" panose="020F0502020204030204" pitchFamily="34" charset="0"/>
              </a:rPr>
              <a:t>    BULK </a:t>
            </a:r>
            <a:r>
              <a:rPr lang="en-US" sz="1224" dirty="0">
                <a:solidFill>
                  <a:srgbClr val="A31515"/>
                </a:solidFill>
                <a:latin typeface="Calibri" panose="020F0502020204030204" pitchFamily="34" charset="0"/>
                <a:cs typeface="Calibri" panose="020F0502020204030204" pitchFamily="34" charset="0"/>
              </a:rPr>
              <a:t>'https://XXX.blob.core.windows.net/csv/taxi/yellow_tripdata_2017-*.csv'</a:t>
            </a:r>
            <a:r>
              <a:rPr lang="en-US" sz="1224" dirty="0">
                <a:solidFill>
                  <a:srgbClr val="212121"/>
                </a:solidFill>
                <a:latin typeface="Calibri" panose="020F0502020204030204" pitchFamily="34" charset="0"/>
                <a:cs typeface="Calibri" panose="020F0502020204030204" pitchFamily="34" charset="0"/>
              </a:rPr>
              <a:t>, </a:t>
            </a:r>
          </a:p>
          <a:p>
            <a:pPr defTabSz="932597">
              <a:defRPr/>
            </a:pP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795E26"/>
                </a:solidFill>
                <a:latin typeface="Calibri" panose="020F0502020204030204" pitchFamily="34" charset="0"/>
                <a:cs typeface="Calibri" panose="020F0502020204030204" pitchFamily="34" charset="0"/>
              </a:rPr>
              <a:t>FORMAT</a:t>
            </a: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000000"/>
                </a:solidFill>
                <a:latin typeface="Calibri" panose="020F0502020204030204" pitchFamily="34" charset="0"/>
                <a:cs typeface="Calibri" panose="020F0502020204030204" pitchFamily="34" charset="0"/>
              </a:rPr>
              <a:t>=</a:t>
            </a: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A31515"/>
                </a:solidFill>
                <a:latin typeface="Calibri" panose="020F0502020204030204" pitchFamily="34" charset="0"/>
                <a:cs typeface="Calibri" panose="020F0502020204030204" pitchFamily="34" charset="0"/>
              </a:rPr>
              <a:t>'CSV'</a:t>
            </a:r>
            <a:r>
              <a:rPr lang="en-US" sz="1224" dirty="0">
                <a:solidFill>
                  <a:srgbClr val="212121"/>
                </a:solidFill>
                <a:latin typeface="Calibri" panose="020F0502020204030204" pitchFamily="34" charset="0"/>
                <a:cs typeface="Calibri" panose="020F0502020204030204" pitchFamily="34" charset="0"/>
              </a:rPr>
              <a:t>, </a:t>
            </a:r>
          </a:p>
          <a:p>
            <a:pPr defTabSz="932597">
              <a:defRPr/>
            </a:pP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0000FF"/>
                </a:solidFill>
                <a:latin typeface="Calibri" panose="020F0502020204030204" pitchFamily="34" charset="0"/>
                <a:cs typeface="Calibri" panose="020F0502020204030204" pitchFamily="34" charset="0"/>
              </a:rPr>
              <a:t>FIRSTROW</a:t>
            </a: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000000"/>
                </a:solidFill>
                <a:latin typeface="Calibri" panose="020F0502020204030204" pitchFamily="34" charset="0"/>
                <a:cs typeface="Calibri" panose="020F0502020204030204" pitchFamily="34" charset="0"/>
              </a:rPr>
              <a:t>=</a:t>
            </a: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09885A"/>
                </a:solidFill>
                <a:latin typeface="Calibri" panose="020F0502020204030204" pitchFamily="34" charset="0"/>
                <a:cs typeface="Calibri" panose="020F0502020204030204" pitchFamily="34" charset="0"/>
              </a:rPr>
              <a:t>2</a:t>
            </a:r>
            <a:r>
              <a:rPr lang="en-US" sz="1224" dirty="0">
                <a:solidFill>
                  <a:srgbClr val="212121"/>
                </a:solidFill>
                <a:latin typeface="Calibri" panose="020F0502020204030204" pitchFamily="34" charset="0"/>
                <a:cs typeface="Calibri" panose="020F0502020204030204" pitchFamily="34" charset="0"/>
              </a:rPr>
              <a:t>    )</a:t>
            </a:r>
          </a:p>
          <a:p>
            <a:pPr defTabSz="932597">
              <a:defRPr/>
            </a:pP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0000FF"/>
                </a:solidFill>
                <a:latin typeface="Calibri" panose="020F0502020204030204" pitchFamily="34" charset="0"/>
                <a:cs typeface="Calibri" panose="020F0502020204030204" pitchFamily="34" charset="0"/>
              </a:rPr>
              <a:t>WITH</a:t>
            </a:r>
            <a:r>
              <a:rPr lang="en-US" sz="1224" dirty="0">
                <a:solidFill>
                  <a:srgbClr val="212121"/>
                </a:solidFill>
                <a:latin typeface="Calibri" panose="020F0502020204030204" pitchFamily="34" charset="0"/>
                <a:cs typeface="Calibri" panose="020F0502020204030204" pitchFamily="34" charset="0"/>
              </a:rPr>
              <a:t> (</a:t>
            </a:r>
          </a:p>
          <a:p>
            <a:pPr defTabSz="932597">
              <a:defRPr/>
            </a:pPr>
            <a:r>
              <a:rPr lang="en-US" sz="1224" dirty="0">
                <a:solidFill>
                  <a:srgbClr val="212121"/>
                </a:solidFill>
                <a:latin typeface="Calibri" panose="020F0502020204030204" pitchFamily="34" charset="0"/>
                <a:cs typeface="Calibri" panose="020F0502020204030204" pitchFamily="34" charset="0"/>
              </a:rPr>
              <a:t>        </a:t>
            </a:r>
            <a:r>
              <a:rPr lang="en-US" sz="1224" dirty="0" err="1">
                <a:solidFill>
                  <a:srgbClr val="212121"/>
                </a:solidFill>
                <a:latin typeface="Calibri" panose="020F0502020204030204" pitchFamily="34" charset="0"/>
                <a:cs typeface="Calibri" panose="020F0502020204030204" pitchFamily="34" charset="0"/>
              </a:rPr>
              <a:t>vendor_id</a:t>
            </a: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0000FF"/>
                </a:solidFill>
                <a:latin typeface="Calibri" panose="020F0502020204030204" pitchFamily="34" charset="0"/>
                <a:cs typeface="Calibri" panose="020F0502020204030204" pitchFamily="34" charset="0"/>
              </a:rPr>
              <a:t>VARCHAR</a:t>
            </a:r>
            <a:r>
              <a:rPr lang="en-US" sz="1224" dirty="0">
                <a:solidFill>
                  <a:srgbClr val="212121"/>
                </a:solidFill>
                <a:latin typeface="Calibri" panose="020F0502020204030204" pitchFamily="34" charset="0"/>
                <a:cs typeface="Calibri" panose="020F0502020204030204" pitchFamily="34" charset="0"/>
              </a:rPr>
              <a:t>(</a:t>
            </a:r>
            <a:r>
              <a:rPr lang="en-US" sz="1224" dirty="0">
                <a:solidFill>
                  <a:srgbClr val="09885A"/>
                </a:solidFill>
                <a:latin typeface="Calibri" panose="020F0502020204030204" pitchFamily="34" charset="0"/>
                <a:cs typeface="Calibri" panose="020F0502020204030204" pitchFamily="34" charset="0"/>
              </a:rPr>
              <a:t>100</a:t>
            </a:r>
            <a:r>
              <a:rPr lang="en-US" sz="1224" dirty="0">
                <a:solidFill>
                  <a:srgbClr val="212121"/>
                </a:solidFill>
                <a:latin typeface="Calibri" panose="020F0502020204030204" pitchFamily="34" charset="0"/>
                <a:cs typeface="Calibri" panose="020F0502020204030204" pitchFamily="34" charset="0"/>
              </a:rPr>
              <a:t>) COLLATE Latin1_General_BIN2, </a:t>
            </a:r>
          </a:p>
          <a:p>
            <a:pPr defTabSz="932597">
              <a:defRPr/>
            </a:pPr>
            <a:r>
              <a:rPr lang="en-US" sz="1224" dirty="0">
                <a:solidFill>
                  <a:srgbClr val="212121"/>
                </a:solidFill>
                <a:latin typeface="Calibri" panose="020F0502020204030204" pitchFamily="34" charset="0"/>
                <a:cs typeface="Calibri" panose="020F0502020204030204" pitchFamily="34" charset="0"/>
              </a:rPr>
              <a:t>        </a:t>
            </a:r>
            <a:r>
              <a:rPr lang="en-US" sz="1224" dirty="0" err="1">
                <a:solidFill>
                  <a:srgbClr val="212121"/>
                </a:solidFill>
                <a:latin typeface="Calibri" panose="020F0502020204030204" pitchFamily="34" charset="0"/>
                <a:cs typeface="Calibri" panose="020F0502020204030204" pitchFamily="34" charset="0"/>
              </a:rPr>
              <a:t>pickup_datetime</a:t>
            </a: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0000FF"/>
                </a:solidFill>
                <a:latin typeface="Calibri" panose="020F0502020204030204" pitchFamily="34" charset="0"/>
                <a:cs typeface="Calibri" panose="020F0502020204030204" pitchFamily="34" charset="0"/>
              </a:rPr>
              <a:t>DATETIME2</a:t>
            </a:r>
            <a:r>
              <a:rPr lang="en-US" sz="1224" dirty="0">
                <a:solidFill>
                  <a:srgbClr val="212121"/>
                </a:solidFill>
                <a:latin typeface="Calibri" panose="020F0502020204030204" pitchFamily="34" charset="0"/>
                <a:cs typeface="Calibri" panose="020F0502020204030204" pitchFamily="34" charset="0"/>
              </a:rPr>
              <a:t>, </a:t>
            </a:r>
          </a:p>
          <a:p>
            <a:pPr defTabSz="932597">
              <a:defRPr/>
            </a:pPr>
            <a:r>
              <a:rPr lang="en-US" sz="1224" dirty="0">
                <a:solidFill>
                  <a:srgbClr val="212121"/>
                </a:solidFill>
                <a:latin typeface="Calibri" panose="020F0502020204030204" pitchFamily="34" charset="0"/>
                <a:cs typeface="Calibri" panose="020F0502020204030204" pitchFamily="34" charset="0"/>
              </a:rPr>
              <a:t>        </a:t>
            </a:r>
            <a:r>
              <a:rPr lang="en-US" sz="1224" dirty="0" err="1">
                <a:solidFill>
                  <a:srgbClr val="212121"/>
                </a:solidFill>
                <a:latin typeface="Calibri" panose="020F0502020204030204" pitchFamily="34" charset="0"/>
                <a:cs typeface="Calibri" panose="020F0502020204030204" pitchFamily="34" charset="0"/>
              </a:rPr>
              <a:t>dropoff_datetime</a:t>
            </a: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0000FF"/>
                </a:solidFill>
                <a:latin typeface="Calibri" panose="020F0502020204030204" pitchFamily="34" charset="0"/>
                <a:cs typeface="Calibri" panose="020F0502020204030204" pitchFamily="34" charset="0"/>
              </a:rPr>
              <a:t>DATETIME2</a:t>
            </a:r>
            <a:r>
              <a:rPr lang="en-US" sz="1224" dirty="0">
                <a:solidFill>
                  <a:srgbClr val="212121"/>
                </a:solidFill>
                <a:latin typeface="Calibri" panose="020F0502020204030204" pitchFamily="34" charset="0"/>
                <a:cs typeface="Calibri" panose="020F0502020204030204" pitchFamily="34" charset="0"/>
              </a:rPr>
              <a:t>,</a:t>
            </a:r>
          </a:p>
          <a:p>
            <a:pPr defTabSz="932597">
              <a:defRPr/>
            </a:pPr>
            <a:r>
              <a:rPr lang="en-US" sz="1224" dirty="0">
                <a:solidFill>
                  <a:srgbClr val="212121"/>
                </a:solidFill>
                <a:latin typeface="Calibri" panose="020F0502020204030204" pitchFamily="34" charset="0"/>
                <a:cs typeface="Calibri" panose="020F0502020204030204" pitchFamily="34" charset="0"/>
              </a:rPr>
              <a:t>        </a:t>
            </a:r>
            <a:r>
              <a:rPr lang="en-US" sz="1224" dirty="0" err="1">
                <a:solidFill>
                  <a:srgbClr val="212121"/>
                </a:solidFill>
                <a:latin typeface="Calibri" panose="020F0502020204030204" pitchFamily="34" charset="0"/>
                <a:cs typeface="Calibri" panose="020F0502020204030204" pitchFamily="34" charset="0"/>
              </a:rPr>
              <a:t>passenger_count</a:t>
            </a: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0000FF"/>
                </a:solidFill>
                <a:latin typeface="Calibri" panose="020F0502020204030204" pitchFamily="34" charset="0"/>
                <a:cs typeface="Calibri" panose="020F0502020204030204" pitchFamily="34" charset="0"/>
              </a:rPr>
              <a:t>INT</a:t>
            </a:r>
            <a:r>
              <a:rPr lang="en-US" sz="1224" dirty="0">
                <a:solidFill>
                  <a:srgbClr val="212121"/>
                </a:solidFill>
                <a:latin typeface="Calibri" panose="020F0502020204030204" pitchFamily="34" charset="0"/>
                <a:cs typeface="Calibri" panose="020F0502020204030204" pitchFamily="34" charset="0"/>
              </a:rPr>
              <a:t>,</a:t>
            </a:r>
          </a:p>
          <a:p>
            <a:pPr defTabSz="932597">
              <a:defRPr/>
            </a:pPr>
            <a:r>
              <a:rPr lang="en-US" sz="1224" dirty="0">
                <a:solidFill>
                  <a:srgbClr val="212121"/>
                </a:solidFill>
                <a:latin typeface="Calibri" panose="020F0502020204030204" pitchFamily="34" charset="0"/>
                <a:cs typeface="Calibri" panose="020F0502020204030204" pitchFamily="34" charset="0"/>
              </a:rPr>
              <a:t>        </a:t>
            </a:r>
            <a:r>
              <a:rPr lang="en-US" sz="1224" dirty="0" err="1">
                <a:solidFill>
                  <a:srgbClr val="212121"/>
                </a:solidFill>
                <a:latin typeface="Calibri" panose="020F0502020204030204" pitchFamily="34" charset="0"/>
                <a:cs typeface="Calibri" panose="020F0502020204030204" pitchFamily="34" charset="0"/>
              </a:rPr>
              <a:t>trip_distance</a:t>
            </a: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0000FF"/>
                </a:solidFill>
                <a:latin typeface="Calibri" panose="020F0502020204030204" pitchFamily="34" charset="0"/>
                <a:cs typeface="Calibri" panose="020F0502020204030204" pitchFamily="34" charset="0"/>
              </a:rPr>
              <a:t>FLOAT</a:t>
            </a:r>
            <a:r>
              <a:rPr lang="en-US" sz="1224" dirty="0">
                <a:solidFill>
                  <a:srgbClr val="212121"/>
                </a:solidFill>
                <a:latin typeface="Calibri" panose="020F0502020204030204" pitchFamily="34" charset="0"/>
                <a:cs typeface="Calibri" panose="020F0502020204030204" pitchFamily="34" charset="0"/>
              </a:rPr>
              <a:t>,</a:t>
            </a:r>
          </a:p>
          <a:p>
            <a:pPr defTabSz="932597">
              <a:defRPr/>
            </a:pPr>
            <a:r>
              <a:rPr lang="en-US" sz="1224" dirty="0">
                <a:solidFill>
                  <a:srgbClr val="212121"/>
                </a:solidFill>
                <a:latin typeface="Calibri" panose="020F0502020204030204" pitchFamily="34" charset="0"/>
                <a:cs typeface="Calibri" panose="020F0502020204030204" pitchFamily="34" charset="0"/>
              </a:rPr>
              <a:t>        &lt;…columns&gt;</a:t>
            </a:r>
          </a:p>
          <a:p>
            <a:pPr defTabSz="932597">
              <a:defRPr/>
            </a:pPr>
            <a:r>
              <a:rPr lang="en-US" sz="1224" dirty="0">
                <a:solidFill>
                  <a:srgbClr val="212121"/>
                </a:solidFill>
                <a:latin typeface="Calibri" panose="020F0502020204030204" pitchFamily="34" charset="0"/>
                <a:cs typeface="Calibri" panose="020F0502020204030204" pitchFamily="34" charset="0"/>
              </a:rPr>
              <a:t>    ) </a:t>
            </a:r>
            <a:r>
              <a:rPr lang="en-US" sz="1224" dirty="0">
                <a:solidFill>
                  <a:srgbClr val="0000FF"/>
                </a:solidFill>
                <a:latin typeface="Calibri" panose="020F0502020204030204" pitchFamily="34" charset="0"/>
                <a:cs typeface="Calibri" panose="020F0502020204030204" pitchFamily="34" charset="0"/>
              </a:rPr>
              <a:t>AS</a:t>
            </a:r>
            <a:r>
              <a:rPr lang="en-US" sz="1224" dirty="0">
                <a:solidFill>
                  <a:srgbClr val="212121"/>
                </a:solidFill>
                <a:latin typeface="Calibri" panose="020F0502020204030204" pitchFamily="34" charset="0"/>
                <a:cs typeface="Calibri" panose="020F0502020204030204" pitchFamily="34" charset="0"/>
              </a:rPr>
              <a:t> </a:t>
            </a:r>
            <a:r>
              <a:rPr lang="en-US" sz="1224" dirty="0" err="1">
                <a:solidFill>
                  <a:srgbClr val="212121"/>
                </a:solidFill>
                <a:latin typeface="Calibri" panose="020F0502020204030204" pitchFamily="34" charset="0"/>
                <a:cs typeface="Calibri" panose="020F0502020204030204" pitchFamily="34" charset="0"/>
              </a:rPr>
              <a:t>nyc</a:t>
            </a:r>
            <a:endParaRPr lang="en-US" sz="1224" dirty="0">
              <a:solidFill>
                <a:srgbClr val="212121"/>
              </a:solidFill>
              <a:latin typeface="Calibri" panose="020F0502020204030204" pitchFamily="34" charset="0"/>
              <a:cs typeface="Calibri" panose="020F0502020204030204" pitchFamily="34" charset="0"/>
            </a:endParaRPr>
          </a:p>
          <a:p>
            <a:pPr defTabSz="932597">
              <a:defRPr/>
            </a:pPr>
            <a:r>
              <a:rPr lang="en-US" sz="1224" dirty="0">
                <a:solidFill>
                  <a:srgbClr val="0000FF"/>
                </a:solidFill>
                <a:latin typeface="Calibri" panose="020F0502020204030204" pitchFamily="34" charset="0"/>
                <a:cs typeface="Calibri" panose="020F0502020204030204" pitchFamily="34" charset="0"/>
              </a:rPr>
              <a:t>GROUP BY</a:t>
            </a:r>
            <a:r>
              <a:rPr lang="en-US" sz="1224" dirty="0">
                <a:solidFill>
                  <a:srgbClr val="212121"/>
                </a:solidFill>
                <a:latin typeface="Calibri" panose="020F0502020204030204" pitchFamily="34" charset="0"/>
                <a:cs typeface="Calibri" panose="020F0502020204030204" pitchFamily="34" charset="0"/>
              </a:rPr>
              <a:t> </a:t>
            </a:r>
            <a:r>
              <a:rPr lang="en-US" sz="1224" dirty="0" err="1">
                <a:solidFill>
                  <a:srgbClr val="212121"/>
                </a:solidFill>
                <a:latin typeface="Calibri" panose="020F0502020204030204" pitchFamily="34" charset="0"/>
                <a:cs typeface="Calibri" panose="020F0502020204030204" pitchFamily="34" charset="0"/>
              </a:rPr>
              <a:t>payment_type</a:t>
            </a:r>
            <a:endParaRPr lang="en-US" sz="1224" dirty="0">
              <a:solidFill>
                <a:srgbClr val="212121"/>
              </a:solidFill>
              <a:latin typeface="Calibri" panose="020F0502020204030204" pitchFamily="34" charset="0"/>
              <a:cs typeface="Calibri" panose="020F0502020204030204" pitchFamily="34" charset="0"/>
            </a:endParaRPr>
          </a:p>
          <a:p>
            <a:pPr defTabSz="932597">
              <a:defRPr/>
            </a:pPr>
            <a:r>
              <a:rPr lang="en-US" sz="1224" dirty="0">
                <a:solidFill>
                  <a:srgbClr val="0000FF"/>
                </a:solidFill>
                <a:latin typeface="Calibri" panose="020F0502020204030204" pitchFamily="34" charset="0"/>
                <a:cs typeface="Calibri" panose="020F0502020204030204" pitchFamily="34" charset="0"/>
              </a:rPr>
              <a:t>ORDER BY</a:t>
            </a:r>
            <a:r>
              <a:rPr lang="en-US" sz="1224" dirty="0">
                <a:solidFill>
                  <a:srgbClr val="212121"/>
                </a:solidFill>
                <a:latin typeface="Calibri" panose="020F0502020204030204" pitchFamily="34" charset="0"/>
                <a:cs typeface="Calibri" panose="020F0502020204030204" pitchFamily="34" charset="0"/>
              </a:rPr>
              <a:t> </a:t>
            </a:r>
            <a:r>
              <a:rPr lang="en-US" sz="1224" dirty="0" err="1">
                <a:solidFill>
                  <a:srgbClr val="212121"/>
                </a:solidFill>
                <a:latin typeface="Calibri" panose="020F0502020204030204" pitchFamily="34" charset="0"/>
                <a:cs typeface="Calibri" panose="020F0502020204030204" pitchFamily="34" charset="0"/>
              </a:rPr>
              <a:t>payment_type</a:t>
            </a:r>
            <a:r>
              <a:rPr lang="en-US" sz="1224" dirty="0">
                <a:solidFill>
                  <a:srgbClr val="212121"/>
                </a:solidFill>
                <a:latin typeface="Calibri" panose="020F0502020204030204" pitchFamily="34" charset="0"/>
                <a:cs typeface="Calibri" panose="020F0502020204030204" pitchFamily="34" charset="0"/>
              </a:rPr>
              <a:t> </a:t>
            </a:r>
          </a:p>
        </p:txBody>
      </p:sp>
      <p:pic>
        <p:nvPicPr>
          <p:cNvPr id="9" name="Picture 8">
            <a:extLst>
              <a:ext uri="{FF2B5EF4-FFF2-40B4-BE49-F238E27FC236}">
                <a16:creationId xmlns:a16="http://schemas.microsoft.com/office/drawing/2014/main" id="{A283BF0F-62BE-4DD5-9DEF-EE40E11D487C}"/>
              </a:ext>
            </a:extLst>
          </p:cNvPr>
          <p:cNvPicPr>
            <a:picLocks noChangeAspect="1"/>
          </p:cNvPicPr>
          <p:nvPr/>
        </p:nvPicPr>
        <p:blipFill>
          <a:blip r:embed="rId2"/>
          <a:stretch>
            <a:fillRect/>
          </a:stretch>
        </p:blipFill>
        <p:spPr>
          <a:xfrm>
            <a:off x="9834245" y="4717166"/>
            <a:ext cx="2467513" cy="1515480"/>
          </a:xfrm>
          <a:prstGeom prst="rect">
            <a:avLst/>
          </a:prstGeom>
          <a:ln>
            <a:solidFill>
              <a:schemeClr val="bg2">
                <a:lumMod val="50000"/>
              </a:schemeClr>
            </a:solidFill>
          </a:ln>
        </p:spPr>
      </p:pic>
      <p:sp>
        <p:nvSpPr>
          <p:cNvPr id="10" name="Text Placeholder 3">
            <a:extLst>
              <a:ext uri="{FF2B5EF4-FFF2-40B4-BE49-F238E27FC236}">
                <a16:creationId xmlns:a16="http://schemas.microsoft.com/office/drawing/2014/main" id="{6771B6F8-DFF8-4F1B-870E-838BDA2D7BCE}"/>
              </a:ext>
            </a:extLst>
          </p:cNvPr>
          <p:cNvSpPr txBox="1">
            <a:spLocks/>
          </p:cNvSpPr>
          <p:nvPr/>
        </p:nvSpPr>
        <p:spPr>
          <a:xfrm>
            <a:off x="5586685" y="1704214"/>
            <a:ext cx="5082352" cy="292231"/>
          </a:xfrm>
          <a:prstGeom prst="rect">
            <a:avLst/>
          </a:prstGeom>
        </p:spPr>
        <p:txBody>
          <a:bodyPr vert="horz" wrap="square" lIns="0" tIns="0" rIns="0" bIns="0" rtlCol="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kern="1200" spc="0" baseline="0">
                <a:solidFill>
                  <a:srgbClr val="000000"/>
                </a:solidFill>
                <a:latin typeface="+mn-lt"/>
                <a:ea typeface="+mn-ea"/>
                <a:cs typeface="+mn-cs"/>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32384">
              <a:spcAft>
                <a:spcPts val="2600"/>
              </a:spcAft>
              <a:defRPr/>
            </a:pPr>
            <a:r>
              <a:rPr lang="en-US" sz="1632">
                <a:latin typeface="Segoe UI"/>
              </a:rPr>
              <a:t>Read subset of files in folder</a:t>
            </a:r>
          </a:p>
        </p:txBody>
      </p:sp>
      <p:sp>
        <p:nvSpPr>
          <p:cNvPr id="11" name="Text Placeholder 3">
            <a:extLst>
              <a:ext uri="{FF2B5EF4-FFF2-40B4-BE49-F238E27FC236}">
                <a16:creationId xmlns:a16="http://schemas.microsoft.com/office/drawing/2014/main" id="{F672136E-4F9C-4CF6-93C0-34A33DB5AC2E}"/>
              </a:ext>
            </a:extLst>
          </p:cNvPr>
          <p:cNvSpPr txBox="1">
            <a:spLocks/>
          </p:cNvSpPr>
          <p:nvPr/>
        </p:nvSpPr>
        <p:spPr>
          <a:xfrm>
            <a:off x="269073" y="1738683"/>
            <a:ext cx="5082352" cy="292231"/>
          </a:xfrm>
          <a:prstGeom prst="rect">
            <a:avLst/>
          </a:prstGeom>
        </p:spPr>
        <p:txBody>
          <a:bodyPr vert="horz" wrap="square" lIns="0" tIns="0" rIns="0" bIns="0" rtlCol="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kern="1200" spc="0" baseline="0">
                <a:solidFill>
                  <a:srgbClr val="000000"/>
                </a:solidFill>
                <a:latin typeface="+mn-lt"/>
                <a:ea typeface="+mn-ea"/>
                <a:cs typeface="+mn-cs"/>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32384">
              <a:spcAft>
                <a:spcPts val="2600"/>
              </a:spcAft>
              <a:defRPr/>
            </a:pPr>
            <a:r>
              <a:rPr lang="en-US" sz="1632">
                <a:latin typeface="Segoe UI"/>
              </a:rPr>
              <a:t>Read all files from multiple folders</a:t>
            </a:r>
          </a:p>
        </p:txBody>
      </p:sp>
      <p:sp>
        <p:nvSpPr>
          <p:cNvPr id="12" name="Rectangle 11">
            <a:extLst>
              <a:ext uri="{FF2B5EF4-FFF2-40B4-BE49-F238E27FC236}">
                <a16:creationId xmlns:a16="http://schemas.microsoft.com/office/drawing/2014/main" id="{5635F8C2-AAE1-44DE-8846-584894E846DC}"/>
              </a:ext>
            </a:extLst>
          </p:cNvPr>
          <p:cNvSpPr/>
          <p:nvPr/>
        </p:nvSpPr>
        <p:spPr>
          <a:xfrm>
            <a:off x="269074" y="2061575"/>
            <a:ext cx="5203811" cy="3360468"/>
          </a:xfrm>
          <a:prstGeom prst="rect">
            <a:avLst/>
          </a:prstGeom>
          <a:ln>
            <a:solidFill>
              <a:schemeClr val="bg2">
                <a:lumMod val="50000"/>
              </a:schemeClr>
            </a:solidFill>
          </a:ln>
        </p:spPr>
        <p:txBody>
          <a:bodyPr wrap="square">
            <a:spAutoFit/>
          </a:bodyPr>
          <a:lstStyle/>
          <a:p>
            <a:pPr defTabSz="932597">
              <a:defRPr/>
            </a:pPr>
            <a:r>
              <a:rPr lang="en-US" sz="1224" dirty="0">
                <a:solidFill>
                  <a:srgbClr val="0000FF"/>
                </a:solidFill>
                <a:latin typeface="Calibri" panose="020F0502020204030204" pitchFamily="34" charset="0"/>
                <a:cs typeface="Calibri" panose="020F0502020204030204" pitchFamily="34" charset="0"/>
              </a:rPr>
              <a:t>SELECT</a:t>
            </a: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795E26"/>
                </a:solidFill>
                <a:latin typeface="Calibri" panose="020F0502020204030204" pitchFamily="34" charset="0"/>
                <a:cs typeface="Calibri" panose="020F0502020204030204" pitchFamily="34" charset="0"/>
              </a:rPr>
              <a:t>YEAR</a:t>
            </a:r>
            <a:r>
              <a:rPr lang="en-US" sz="1224" dirty="0">
                <a:solidFill>
                  <a:srgbClr val="212121"/>
                </a:solidFill>
                <a:latin typeface="Calibri" panose="020F0502020204030204" pitchFamily="34" charset="0"/>
                <a:cs typeface="Calibri" panose="020F0502020204030204" pitchFamily="34" charset="0"/>
              </a:rPr>
              <a:t>(</a:t>
            </a:r>
            <a:r>
              <a:rPr lang="en-US" sz="1224" dirty="0" err="1">
                <a:solidFill>
                  <a:srgbClr val="212121"/>
                </a:solidFill>
                <a:latin typeface="Calibri" panose="020F0502020204030204" pitchFamily="34" charset="0"/>
                <a:cs typeface="Calibri" panose="020F0502020204030204" pitchFamily="34" charset="0"/>
              </a:rPr>
              <a:t>pickup_datetime</a:t>
            </a: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0000FF"/>
                </a:solidFill>
                <a:latin typeface="Calibri" panose="020F0502020204030204" pitchFamily="34" charset="0"/>
                <a:cs typeface="Calibri" panose="020F0502020204030204" pitchFamily="34" charset="0"/>
              </a:rPr>
              <a:t>as</a:t>
            </a:r>
            <a:r>
              <a:rPr lang="en-US" sz="1224" dirty="0">
                <a:solidFill>
                  <a:srgbClr val="212121"/>
                </a:solidFill>
                <a:latin typeface="Calibri" panose="020F0502020204030204" pitchFamily="34" charset="0"/>
                <a:cs typeface="Calibri" panose="020F0502020204030204" pitchFamily="34" charset="0"/>
              </a:rPr>
              <a:t> [year],</a:t>
            </a:r>
          </a:p>
          <a:p>
            <a:pPr defTabSz="932597">
              <a:defRPr/>
            </a:pP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795E26"/>
                </a:solidFill>
                <a:latin typeface="Calibri" panose="020F0502020204030204" pitchFamily="34" charset="0"/>
                <a:cs typeface="Calibri" panose="020F0502020204030204" pitchFamily="34" charset="0"/>
              </a:rPr>
              <a:t>SUM</a:t>
            </a:r>
            <a:r>
              <a:rPr lang="en-US" sz="1224" dirty="0">
                <a:solidFill>
                  <a:srgbClr val="212121"/>
                </a:solidFill>
                <a:latin typeface="Calibri" panose="020F0502020204030204" pitchFamily="34" charset="0"/>
                <a:cs typeface="Calibri" panose="020F0502020204030204" pitchFamily="34" charset="0"/>
              </a:rPr>
              <a:t>(</a:t>
            </a:r>
            <a:r>
              <a:rPr lang="en-US" sz="1224" dirty="0" err="1">
                <a:solidFill>
                  <a:srgbClr val="212121"/>
                </a:solidFill>
                <a:latin typeface="Calibri" panose="020F0502020204030204" pitchFamily="34" charset="0"/>
                <a:cs typeface="Calibri" panose="020F0502020204030204" pitchFamily="34" charset="0"/>
              </a:rPr>
              <a:t>passenger_count</a:t>
            </a: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0000FF"/>
                </a:solidFill>
                <a:latin typeface="Calibri" panose="020F0502020204030204" pitchFamily="34" charset="0"/>
                <a:cs typeface="Calibri" panose="020F0502020204030204" pitchFamily="34" charset="0"/>
              </a:rPr>
              <a:t>AS</a:t>
            </a:r>
            <a:r>
              <a:rPr lang="en-US" sz="1224" dirty="0">
                <a:solidFill>
                  <a:srgbClr val="212121"/>
                </a:solidFill>
                <a:latin typeface="Calibri" panose="020F0502020204030204" pitchFamily="34" charset="0"/>
                <a:cs typeface="Calibri" panose="020F0502020204030204" pitchFamily="34" charset="0"/>
              </a:rPr>
              <a:t> </a:t>
            </a:r>
            <a:r>
              <a:rPr lang="en-US" sz="1224" dirty="0" err="1">
                <a:solidFill>
                  <a:srgbClr val="212121"/>
                </a:solidFill>
                <a:latin typeface="Calibri" panose="020F0502020204030204" pitchFamily="34" charset="0"/>
                <a:cs typeface="Calibri" panose="020F0502020204030204" pitchFamily="34" charset="0"/>
              </a:rPr>
              <a:t>passengers_total</a:t>
            </a:r>
            <a:r>
              <a:rPr lang="en-US" sz="1224" dirty="0">
                <a:solidFill>
                  <a:srgbClr val="212121"/>
                </a:solidFill>
                <a:latin typeface="Calibri" panose="020F0502020204030204" pitchFamily="34" charset="0"/>
                <a:cs typeface="Calibri" panose="020F0502020204030204" pitchFamily="34" charset="0"/>
              </a:rPr>
              <a:t>,</a:t>
            </a:r>
          </a:p>
          <a:p>
            <a:pPr defTabSz="932597">
              <a:defRPr/>
            </a:pP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795E26"/>
                </a:solidFill>
                <a:latin typeface="Calibri" panose="020F0502020204030204" pitchFamily="34" charset="0"/>
                <a:cs typeface="Calibri" panose="020F0502020204030204" pitchFamily="34" charset="0"/>
              </a:rPr>
              <a:t>COUNT</a:t>
            </a:r>
            <a:r>
              <a:rPr lang="en-US" sz="1224" dirty="0">
                <a:solidFill>
                  <a:srgbClr val="212121"/>
                </a:solidFill>
                <a:latin typeface="Calibri" panose="020F0502020204030204" pitchFamily="34" charset="0"/>
                <a:cs typeface="Calibri" panose="020F0502020204030204" pitchFamily="34" charset="0"/>
              </a:rPr>
              <a:t>(</a:t>
            </a:r>
            <a:r>
              <a:rPr lang="en-US" sz="1224" dirty="0">
                <a:solidFill>
                  <a:srgbClr val="000000"/>
                </a:solidFill>
                <a:latin typeface="Calibri" panose="020F0502020204030204" pitchFamily="34" charset="0"/>
                <a:cs typeface="Calibri" panose="020F0502020204030204" pitchFamily="34" charset="0"/>
              </a:rPr>
              <a:t>*</a:t>
            </a: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0000FF"/>
                </a:solidFill>
                <a:latin typeface="Calibri" panose="020F0502020204030204" pitchFamily="34" charset="0"/>
                <a:cs typeface="Calibri" panose="020F0502020204030204" pitchFamily="34" charset="0"/>
              </a:rPr>
              <a:t>AS</a:t>
            </a:r>
            <a:r>
              <a:rPr lang="en-US" sz="1224" dirty="0">
                <a:solidFill>
                  <a:srgbClr val="212121"/>
                </a:solidFill>
                <a:latin typeface="Calibri" panose="020F0502020204030204" pitchFamily="34" charset="0"/>
                <a:cs typeface="Calibri" panose="020F0502020204030204" pitchFamily="34" charset="0"/>
              </a:rPr>
              <a:t> [</a:t>
            </a:r>
            <a:r>
              <a:rPr lang="en-US" sz="1224" dirty="0" err="1">
                <a:solidFill>
                  <a:srgbClr val="212121"/>
                </a:solidFill>
                <a:latin typeface="Calibri" panose="020F0502020204030204" pitchFamily="34" charset="0"/>
                <a:cs typeface="Calibri" panose="020F0502020204030204" pitchFamily="34" charset="0"/>
              </a:rPr>
              <a:t>rides_total</a:t>
            </a:r>
            <a:r>
              <a:rPr lang="en-US" sz="1224" dirty="0">
                <a:solidFill>
                  <a:srgbClr val="212121"/>
                </a:solidFill>
                <a:latin typeface="Calibri" panose="020F0502020204030204" pitchFamily="34" charset="0"/>
                <a:cs typeface="Calibri" panose="020F0502020204030204" pitchFamily="34" charset="0"/>
              </a:rPr>
              <a:t>]</a:t>
            </a:r>
          </a:p>
          <a:p>
            <a:pPr defTabSz="932597">
              <a:defRPr/>
            </a:pPr>
            <a:r>
              <a:rPr lang="en-US" sz="1224" dirty="0">
                <a:solidFill>
                  <a:srgbClr val="0000FF"/>
                </a:solidFill>
                <a:latin typeface="Calibri" panose="020F0502020204030204" pitchFamily="34" charset="0"/>
                <a:cs typeface="Calibri" panose="020F0502020204030204" pitchFamily="34" charset="0"/>
              </a:rPr>
              <a:t>FROM</a:t>
            </a: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795E26"/>
                </a:solidFill>
                <a:latin typeface="Calibri" panose="020F0502020204030204" pitchFamily="34" charset="0"/>
                <a:cs typeface="Calibri" panose="020F0502020204030204" pitchFamily="34" charset="0"/>
              </a:rPr>
              <a:t>OPENROWSET</a:t>
            </a:r>
            <a:r>
              <a:rPr lang="en-US" sz="1224" dirty="0">
                <a:solidFill>
                  <a:srgbClr val="212121"/>
                </a:solidFill>
                <a:latin typeface="Calibri" panose="020F0502020204030204" pitchFamily="34" charset="0"/>
                <a:cs typeface="Calibri" panose="020F0502020204030204" pitchFamily="34" charset="0"/>
              </a:rPr>
              <a:t>(</a:t>
            </a:r>
          </a:p>
          <a:p>
            <a:pPr defTabSz="932597">
              <a:defRPr/>
            </a:pPr>
            <a:r>
              <a:rPr lang="en-US" sz="1224" dirty="0">
                <a:solidFill>
                  <a:srgbClr val="212121"/>
                </a:solidFill>
                <a:latin typeface="Calibri" panose="020F0502020204030204" pitchFamily="34" charset="0"/>
                <a:cs typeface="Calibri" panose="020F0502020204030204" pitchFamily="34" charset="0"/>
              </a:rPr>
              <a:t>    BULK </a:t>
            </a:r>
            <a:r>
              <a:rPr lang="en-US" sz="1224" dirty="0">
                <a:solidFill>
                  <a:srgbClr val="A31515"/>
                </a:solidFill>
                <a:latin typeface="Calibri" panose="020F0502020204030204" pitchFamily="34" charset="0"/>
                <a:cs typeface="Calibri" panose="020F0502020204030204" pitchFamily="34" charset="0"/>
              </a:rPr>
              <a:t>'https://XXX.blob.core.windows.net/csv/t*</a:t>
            </a:r>
            <a:r>
              <a:rPr lang="en-US" sz="1224" dirty="0" err="1">
                <a:solidFill>
                  <a:srgbClr val="A31515"/>
                </a:solidFill>
                <a:latin typeface="Calibri" panose="020F0502020204030204" pitchFamily="34" charset="0"/>
                <a:cs typeface="Calibri" panose="020F0502020204030204" pitchFamily="34" charset="0"/>
              </a:rPr>
              <a:t>i</a:t>
            </a:r>
            <a:r>
              <a:rPr lang="en-US" sz="1224" dirty="0">
                <a:solidFill>
                  <a:srgbClr val="A31515"/>
                </a:solidFill>
                <a:latin typeface="Calibri" panose="020F0502020204030204" pitchFamily="34" charset="0"/>
                <a:cs typeface="Calibri" panose="020F0502020204030204" pitchFamily="34" charset="0"/>
              </a:rPr>
              <a:t>/'</a:t>
            </a:r>
            <a:r>
              <a:rPr lang="en-US" sz="1224" dirty="0">
                <a:solidFill>
                  <a:srgbClr val="212121"/>
                </a:solidFill>
                <a:latin typeface="Calibri" panose="020F0502020204030204" pitchFamily="34" charset="0"/>
                <a:cs typeface="Calibri" panose="020F0502020204030204" pitchFamily="34" charset="0"/>
              </a:rPr>
              <a:t>, </a:t>
            </a:r>
          </a:p>
          <a:p>
            <a:pPr defTabSz="932597">
              <a:defRPr/>
            </a:pP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795E26"/>
                </a:solidFill>
                <a:latin typeface="Calibri" panose="020F0502020204030204" pitchFamily="34" charset="0"/>
                <a:cs typeface="Calibri" panose="020F0502020204030204" pitchFamily="34" charset="0"/>
              </a:rPr>
              <a:t>FORMAT</a:t>
            </a: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000000"/>
                </a:solidFill>
                <a:latin typeface="Calibri" panose="020F0502020204030204" pitchFamily="34" charset="0"/>
                <a:cs typeface="Calibri" panose="020F0502020204030204" pitchFamily="34" charset="0"/>
              </a:rPr>
              <a:t>=</a:t>
            </a: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A31515"/>
                </a:solidFill>
                <a:latin typeface="Calibri" panose="020F0502020204030204" pitchFamily="34" charset="0"/>
                <a:cs typeface="Calibri" panose="020F0502020204030204" pitchFamily="34" charset="0"/>
              </a:rPr>
              <a:t>'CSV'</a:t>
            </a:r>
            <a:r>
              <a:rPr lang="en-US" sz="1224" dirty="0">
                <a:solidFill>
                  <a:srgbClr val="212121"/>
                </a:solidFill>
                <a:latin typeface="Calibri" panose="020F0502020204030204" pitchFamily="34" charset="0"/>
                <a:cs typeface="Calibri" panose="020F0502020204030204" pitchFamily="34" charset="0"/>
              </a:rPr>
              <a:t>, </a:t>
            </a:r>
          </a:p>
          <a:p>
            <a:pPr defTabSz="932597">
              <a:defRPr/>
            </a:pP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0000FF"/>
                </a:solidFill>
                <a:latin typeface="Calibri" panose="020F0502020204030204" pitchFamily="34" charset="0"/>
                <a:cs typeface="Calibri" panose="020F0502020204030204" pitchFamily="34" charset="0"/>
              </a:rPr>
              <a:t>FIRSTROW</a:t>
            </a: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000000"/>
                </a:solidFill>
                <a:latin typeface="Calibri" panose="020F0502020204030204" pitchFamily="34" charset="0"/>
                <a:cs typeface="Calibri" panose="020F0502020204030204" pitchFamily="34" charset="0"/>
              </a:rPr>
              <a:t>=</a:t>
            </a: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09885A"/>
                </a:solidFill>
                <a:latin typeface="Calibri" panose="020F0502020204030204" pitchFamily="34" charset="0"/>
                <a:cs typeface="Calibri" panose="020F0502020204030204" pitchFamily="34" charset="0"/>
              </a:rPr>
              <a:t>2</a:t>
            </a:r>
            <a:r>
              <a:rPr lang="en-US" sz="1224" dirty="0">
                <a:solidFill>
                  <a:srgbClr val="212121"/>
                </a:solidFill>
                <a:latin typeface="Calibri" panose="020F0502020204030204" pitchFamily="34" charset="0"/>
                <a:cs typeface="Calibri" panose="020F0502020204030204" pitchFamily="34" charset="0"/>
              </a:rPr>
              <a:t>    )</a:t>
            </a:r>
          </a:p>
          <a:p>
            <a:pPr defTabSz="932597">
              <a:defRPr/>
            </a:pP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0000FF"/>
                </a:solidFill>
                <a:latin typeface="Calibri" panose="020F0502020204030204" pitchFamily="34" charset="0"/>
                <a:cs typeface="Calibri" panose="020F0502020204030204" pitchFamily="34" charset="0"/>
              </a:rPr>
              <a:t>WITH</a:t>
            </a:r>
            <a:r>
              <a:rPr lang="en-US" sz="1224" dirty="0">
                <a:solidFill>
                  <a:srgbClr val="212121"/>
                </a:solidFill>
                <a:latin typeface="Calibri" panose="020F0502020204030204" pitchFamily="34" charset="0"/>
                <a:cs typeface="Calibri" panose="020F0502020204030204" pitchFamily="34" charset="0"/>
              </a:rPr>
              <a:t> (</a:t>
            </a:r>
          </a:p>
          <a:p>
            <a:pPr defTabSz="932597">
              <a:defRPr/>
            </a:pPr>
            <a:r>
              <a:rPr lang="en-US" sz="1224" dirty="0">
                <a:solidFill>
                  <a:srgbClr val="212121"/>
                </a:solidFill>
                <a:latin typeface="Calibri" panose="020F0502020204030204" pitchFamily="34" charset="0"/>
                <a:cs typeface="Calibri" panose="020F0502020204030204" pitchFamily="34" charset="0"/>
              </a:rPr>
              <a:t>        </a:t>
            </a:r>
            <a:r>
              <a:rPr lang="en-US" sz="1224" dirty="0" err="1">
                <a:solidFill>
                  <a:srgbClr val="212121"/>
                </a:solidFill>
                <a:latin typeface="Calibri" panose="020F0502020204030204" pitchFamily="34" charset="0"/>
                <a:cs typeface="Calibri" panose="020F0502020204030204" pitchFamily="34" charset="0"/>
              </a:rPr>
              <a:t>vendor_id</a:t>
            </a: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0000FF"/>
                </a:solidFill>
                <a:latin typeface="Calibri" panose="020F0502020204030204" pitchFamily="34" charset="0"/>
                <a:cs typeface="Calibri" panose="020F0502020204030204" pitchFamily="34" charset="0"/>
              </a:rPr>
              <a:t>VARCHAR</a:t>
            </a:r>
            <a:r>
              <a:rPr lang="en-US" sz="1224" dirty="0">
                <a:solidFill>
                  <a:srgbClr val="212121"/>
                </a:solidFill>
                <a:latin typeface="Calibri" panose="020F0502020204030204" pitchFamily="34" charset="0"/>
                <a:cs typeface="Calibri" panose="020F0502020204030204" pitchFamily="34" charset="0"/>
              </a:rPr>
              <a:t>(</a:t>
            </a:r>
            <a:r>
              <a:rPr lang="en-US" sz="1224" dirty="0">
                <a:solidFill>
                  <a:srgbClr val="09885A"/>
                </a:solidFill>
                <a:latin typeface="Calibri" panose="020F0502020204030204" pitchFamily="34" charset="0"/>
                <a:cs typeface="Calibri" panose="020F0502020204030204" pitchFamily="34" charset="0"/>
              </a:rPr>
              <a:t>100</a:t>
            </a:r>
            <a:r>
              <a:rPr lang="en-US" sz="1224" dirty="0">
                <a:solidFill>
                  <a:srgbClr val="212121"/>
                </a:solidFill>
                <a:latin typeface="Calibri" panose="020F0502020204030204" pitchFamily="34" charset="0"/>
                <a:cs typeface="Calibri" panose="020F0502020204030204" pitchFamily="34" charset="0"/>
              </a:rPr>
              <a:t>) COLLATE Latin1_General_BIN2, </a:t>
            </a:r>
          </a:p>
          <a:p>
            <a:pPr defTabSz="932597">
              <a:defRPr/>
            </a:pPr>
            <a:r>
              <a:rPr lang="en-US" sz="1224" dirty="0">
                <a:solidFill>
                  <a:srgbClr val="212121"/>
                </a:solidFill>
                <a:latin typeface="Calibri" panose="020F0502020204030204" pitchFamily="34" charset="0"/>
                <a:cs typeface="Calibri" panose="020F0502020204030204" pitchFamily="34" charset="0"/>
              </a:rPr>
              <a:t>        </a:t>
            </a:r>
            <a:r>
              <a:rPr lang="en-US" sz="1224" dirty="0" err="1">
                <a:solidFill>
                  <a:srgbClr val="212121"/>
                </a:solidFill>
                <a:latin typeface="Calibri" panose="020F0502020204030204" pitchFamily="34" charset="0"/>
                <a:cs typeface="Calibri" panose="020F0502020204030204" pitchFamily="34" charset="0"/>
              </a:rPr>
              <a:t>pickup_datetime</a:t>
            </a: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0000FF"/>
                </a:solidFill>
                <a:latin typeface="Calibri" panose="020F0502020204030204" pitchFamily="34" charset="0"/>
                <a:cs typeface="Calibri" panose="020F0502020204030204" pitchFamily="34" charset="0"/>
              </a:rPr>
              <a:t>DATETIME2</a:t>
            </a:r>
            <a:r>
              <a:rPr lang="en-US" sz="1224" dirty="0">
                <a:solidFill>
                  <a:srgbClr val="212121"/>
                </a:solidFill>
                <a:latin typeface="Calibri" panose="020F0502020204030204" pitchFamily="34" charset="0"/>
                <a:cs typeface="Calibri" panose="020F0502020204030204" pitchFamily="34" charset="0"/>
              </a:rPr>
              <a:t>, </a:t>
            </a:r>
          </a:p>
          <a:p>
            <a:pPr defTabSz="932597">
              <a:defRPr/>
            </a:pPr>
            <a:r>
              <a:rPr lang="en-US" sz="1224" dirty="0">
                <a:solidFill>
                  <a:srgbClr val="212121"/>
                </a:solidFill>
                <a:latin typeface="Calibri" panose="020F0502020204030204" pitchFamily="34" charset="0"/>
                <a:cs typeface="Calibri" panose="020F0502020204030204" pitchFamily="34" charset="0"/>
              </a:rPr>
              <a:t>        </a:t>
            </a:r>
            <a:r>
              <a:rPr lang="en-US" sz="1224" dirty="0" err="1">
                <a:solidFill>
                  <a:srgbClr val="212121"/>
                </a:solidFill>
                <a:latin typeface="Calibri" panose="020F0502020204030204" pitchFamily="34" charset="0"/>
                <a:cs typeface="Calibri" panose="020F0502020204030204" pitchFamily="34" charset="0"/>
              </a:rPr>
              <a:t>dropoff_datetime</a:t>
            </a: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0000FF"/>
                </a:solidFill>
                <a:latin typeface="Calibri" panose="020F0502020204030204" pitchFamily="34" charset="0"/>
                <a:cs typeface="Calibri" panose="020F0502020204030204" pitchFamily="34" charset="0"/>
              </a:rPr>
              <a:t>DATETIME2</a:t>
            </a:r>
            <a:r>
              <a:rPr lang="en-US" sz="1224" dirty="0">
                <a:solidFill>
                  <a:srgbClr val="212121"/>
                </a:solidFill>
                <a:latin typeface="Calibri" panose="020F0502020204030204" pitchFamily="34" charset="0"/>
                <a:cs typeface="Calibri" panose="020F0502020204030204" pitchFamily="34" charset="0"/>
              </a:rPr>
              <a:t>,</a:t>
            </a:r>
          </a:p>
          <a:p>
            <a:pPr defTabSz="932597">
              <a:defRPr/>
            </a:pPr>
            <a:r>
              <a:rPr lang="en-US" sz="1224" dirty="0">
                <a:solidFill>
                  <a:srgbClr val="212121"/>
                </a:solidFill>
                <a:latin typeface="Calibri" panose="020F0502020204030204" pitchFamily="34" charset="0"/>
                <a:cs typeface="Calibri" panose="020F0502020204030204" pitchFamily="34" charset="0"/>
              </a:rPr>
              <a:t>        </a:t>
            </a:r>
            <a:r>
              <a:rPr lang="en-US" sz="1224" dirty="0" err="1">
                <a:solidFill>
                  <a:srgbClr val="212121"/>
                </a:solidFill>
                <a:latin typeface="Calibri" panose="020F0502020204030204" pitchFamily="34" charset="0"/>
                <a:cs typeface="Calibri" panose="020F0502020204030204" pitchFamily="34" charset="0"/>
              </a:rPr>
              <a:t>passenger_count</a:t>
            </a: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0000FF"/>
                </a:solidFill>
                <a:latin typeface="Calibri" panose="020F0502020204030204" pitchFamily="34" charset="0"/>
                <a:cs typeface="Calibri" panose="020F0502020204030204" pitchFamily="34" charset="0"/>
              </a:rPr>
              <a:t>INT</a:t>
            </a:r>
            <a:r>
              <a:rPr lang="en-US" sz="1224" dirty="0">
                <a:solidFill>
                  <a:srgbClr val="212121"/>
                </a:solidFill>
                <a:latin typeface="Calibri" panose="020F0502020204030204" pitchFamily="34" charset="0"/>
                <a:cs typeface="Calibri" panose="020F0502020204030204" pitchFamily="34" charset="0"/>
              </a:rPr>
              <a:t>,</a:t>
            </a:r>
          </a:p>
          <a:p>
            <a:pPr defTabSz="932597">
              <a:defRPr/>
            </a:pPr>
            <a:r>
              <a:rPr lang="en-US" sz="1224" dirty="0">
                <a:solidFill>
                  <a:srgbClr val="212121"/>
                </a:solidFill>
                <a:latin typeface="Calibri" panose="020F0502020204030204" pitchFamily="34" charset="0"/>
                <a:cs typeface="Calibri" panose="020F0502020204030204" pitchFamily="34" charset="0"/>
              </a:rPr>
              <a:t>        </a:t>
            </a:r>
            <a:r>
              <a:rPr lang="en-US" sz="1224" dirty="0" err="1">
                <a:solidFill>
                  <a:srgbClr val="212121"/>
                </a:solidFill>
                <a:latin typeface="Calibri" panose="020F0502020204030204" pitchFamily="34" charset="0"/>
                <a:cs typeface="Calibri" panose="020F0502020204030204" pitchFamily="34" charset="0"/>
              </a:rPr>
              <a:t>trip_distance</a:t>
            </a: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0000FF"/>
                </a:solidFill>
                <a:latin typeface="Calibri" panose="020F0502020204030204" pitchFamily="34" charset="0"/>
                <a:cs typeface="Calibri" panose="020F0502020204030204" pitchFamily="34" charset="0"/>
              </a:rPr>
              <a:t>FLOAT</a:t>
            </a:r>
            <a:r>
              <a:rPr lang="en-US" sz="1224" dirty="0">
                <a:solidFill>
                  <a:srgbClr val="212121"/>
                </a:solidFill>
                <a:latin typeface="Calibri" panose="020F0502020204030204" pitchFamily="34" charset="0"/>
                <a:cs typeface="Calibri" panose="020F0502020204030204" pitchFamily="34" charset="0"/>
              </a:rPr>
              <a:t>,</a:t>
            </a:r>
          </a:p>
          <a:p>
            <a:pPr defTabSz="932597">
              <a:defRPr/>
            </a:pP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212121"/>
                </a:solidFill>
                <a:latin typeface="Calibri" panose="020F0502020204030204" pitchFamily="34" charset="0"/>
                <a:cs typeface="Calibri" panose="020F0502020204030204" pitchFamily="34" charset="0"/>
                <a:sym typeface="Wingdings" panose="05000000000000000000" pitchFamily="2" charset="2"/>
              </a:rPr>
              <a:t>&lt;… columns&gt;</a:t>
            </a:r>
            <a:endParaRPr lang="en-US" sz="1224" dirty="0">
              <a:solidFill>
                <a:srgbClr val="212121"/>
              </a:solidFill>
              <a:latin typeface="Calibri" panose="020F0502020204030204" pitchFamily="34" charset="0"/>
              <a:cs typeface="Calibri" panose="020F0502020204030204" pitchFamily="34" charset="0"/>
            </a:endParaRPr>
          </a:p>
          <a:p>
            <a:pPr defTabSz="932597">
              <a:defRPr/>
            </a:pPr>
            <a:r>
              <a:rPr lang="en-US" sz="1224" dirty="0">
                <a:solidFill>
                  <a:srgbClr val="212121"/>
                </a:solidFill>
                <a:latin typeface="Calibri" panose="020F0502020204030204" pitchFamily="34" charset="0"/>
                <a:cs typeface="Calibri" panose="020F0502020204030204" pitchFamily="34" charset="0"/>
              </a:rPr>
              <a:t>    ) </a:t>
            </a:r>
            <a:r>
              <a:rPr lang="en-US" sz="1224" dirty="0">
                <a:solidFill>
                  <a:srgbClr val="0000FF"/>
                </a:solidFill>
                <a:latin typeface="Calibri" panose="020F0502020204030204" pitchFamily="34" charset="0"/>
                <a:cs typeface="Calibri" panose="020F0502020204030204" pitchFamily="34" charset="0"/>
              </a:rPr>
              <a:t>AS</a:t>
            </a:r>
            <a:r>
              <a:rPr lang="en-US" sz="1224" dirty="0">
                <a:solidFill>
                  <a:srgbClr val="212121"/>
                </a:solidFill>
                <a:latin typeface="Calibri" panose="020F0502020204030204" pitchFamily="34" charset="0"/>
                <a:cs typeface="Calibri" panose="020F0502020204030204" pitchFamily="34" charset="0"/>
              </a:rPr>
              <a:t> </a:t>
            </a:r>
            <a:r>
              <a:rPr lang="en-US" sz="1224" dirty="0" err="1">
                <a:solidFill>
                  <a:srgbClr val="212121"/>
                </a:solidFill>
                <a:latin typeface="Calibri" panose="020F0502020204030204" pitchFamily="34" charset="0"/>
                <a:cs typeface="Calibri" panose="020F0502020204030204" pitchFamily="34" charset="0"/>
              </a:rPr>
              <a:t>nyc</a:t>
            </a:r>
            <a:endParaRPr lang="en-US" sz="1224" dirty="0">
              <a:solidFill>
                <a:srgbClr val="212121"/>
              </a:solidFill>
              <a:latin typeface="Calibri" panose="020F0502020204030204" pitchFamily="34" charset="0"/>
              <a:cs typeface="Calibri" panose="020F0502020204030204" pitchFamily="34" charset="0"/>
            </a:endParaRPr>
          </a:p>
          <a:p>
            <a:pPr defTabSz="932597">
              <a:defRPr/>
            </a:pPr>
            <a:r>
              <a:rPr lang="en-US" sz="1224" dirty="0">
                <a:solidFill>
                  <a:srgbClr val="0000FF"/>
                </a:solidFill>
                <a:latin typeface="Calibri" panose="020F0502020204030204" pitchFamily="34" charset="0"/>
                <a:cs typeface="Calibri" panose="020F0502020204030204" pitchFamily="34" charset="0"/>
              </a:rPr>
              <a:t>GROUP BY</a:t>
            </a: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795E26"/>
                </a:solidFill>
                <a:latin typeface="Calibri" panose="020F0502020204030204" pitchFamily="34" charset="0"/>
                <a:cs typeface="Calibri" panose="020F0502020204030204" pitchFamily="34" charset="0"/>
              </a:rPr>
              <a:t>YEAR</a:t>
            </a:r>
            <a:r>
              <a:rPr lang="en-US" sz="1224" dirty="0">
                <a:solidFill>
                  <a:srgbClr val="212121"/>
                </a:solidFill>
                <a:latin typeface="Calibri" panose="020F0502020204030204" pitchFamily="34" charset="0"/>
                <a:cs typeface="Calibri" panose="020F0502020204030204" pitchFamily="34" charset="0"/>
              </a:rPr>
              <a:t>(</a:t>
            </a:r>
            <a:r>
              <a:rPr lang="en-US" sz="1224" dirty="0" err="1">
                <a:solidFill>
                  <a:srgbClr val="212121"/>
                </a:solidFill>
                <a:latin typeface="Calibri" panose="020F0502020204030204" pitchFamily="34" charset="0"/>
                <a:cs typeface="Calibri" panose="020F0502020204030204" pitchFamily="34" charset="0"/>
              </a:rPr>
              <a:t>pickup_datetime</a:t>
            </a:r>
            <a:r>
              <a:rPr lang="en-US" sz="1224" dirty="0">
                <a:solidFill>
                  <a:srgbClr val="212121"/>
                </a:solidFill>
                <a:latin typeface="Calibri" panose="020F0502020204030204" pitchFamily="34" charset="0"/>
                <a:cs typeface="Calibri" panose="020F0502020204030204" pitchFamily="34" charset="0"/>
              </a:rPr>
              <a:t>)</a:t>
            </a:r>
          </a:p>
          <a:p>
            <a:pPr defTabSz="932597">
              <a:defRPr/>
            </a:pPr>
            <a:r>
              <a:rPr lang="en-US" sz="1224" dirty="0">
                <a:solidFill>
                  <a:srgbClr val="0000FF"/>
                </a:solidFill>
                <a:latin typeface="Calibri" panose="020F0502020204030204" pitchFamily="34" charset="0"/>
                <a:cs typeface="Calibri" panose="020F0502020204030204" pitchFamily="34" charset="0"/>
              </a:rPr>
              <a:t>ORDER BY</a:t>
            </a: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795E26"/>
                </a:solidFill>
                <a:latin typeface="Calibri" panose="020F0502020204030204" pitchFamily="34" charset="0"/>
                <a:cs typeface="Calibri" panose="020F0502020204030204" pitchFamily="34" charset="0"/>
              </a:rPr>
              <a:t>YEAR</a:t>
            </a:r>
            <a:r>
              <a:rPr lang="en-US" sz="1224" dirty="0">
                <a:solidFill>
                  <a:srgbClr val="212121"/>
                </a:solidFill>
                <a:latin typeface="Calibri" panose="020F0502020204030204" pitchFamily="34" charset="0"/>
                <a:cs typeface="Calibri" panose="020F0502020204030204" pitchFamily="34" charset="0"/>
              </a:rPr>
              <a:t>(</a:t>
            </a:r>
            <a:r>
              <a:rPr lang="en-US" sz="1224" dirty="0" err="1">
                <a:solidFill>
                  <a:srgbClr val="212121"/>
                </a:solidFill>
                <a:latin typeface="Calibri" panose="020F0502020204030204" pitchFamily="34" charset="0"/>
                <a:cs typeface="Calibri" panose="020F0502020204030204" pitchFamily="34" charset="0"/>
              </a:rPr>
              <a:t>pickup_datetime</a:t>
            </a:r>
            <a:r>
              <a:rPr lang="en-US" sz="1224" dirty="0">
                <a:solidFill>
                  <a:srgbClr val="212121"/>
                </a:solidFill>
                <a:latin typeface="Calibri" panose="020F0502020204030204" pitchFamily="34" charset="0"/>
                <a:cs typeface="Calibri" panose="020F0502020204030204" pitchFamily="34" charset="0"/>
              </a:rPr>
              <a:t>)</a:t>
            </a:r>
          </a:p>
        </p:txBody>
      </p:sp>
      <p:pic>
        <p:nvPicPr>
          <p:cNvPr id="13" name="Picture 12">
            <a:extLst>
              <a:ext uri="{FF2B5EF4-FFF2-40B4-BE49-F238E27FC236}">
                <a16:creationId xmlns:a16="http://schemas.microsoft.com/office/drawing/2014/main" id="{9CB5EB7A-3C00-404E-A633-13E31ECBA8A4}"/>
              </a:ext>
            </a:extLst>
          </p:cNvPr>
          <p:cNvPicPr>
            <a:picLocks noChangeAspect="1"/>
          </p:cNvPicPr>
          <p:nvPr/>
        </p:nvPicPr>
        <p:blipFill>
          <a:blip r:embed="rId3"/>
          <a:stretch>
            <a:fillRect/>
          </a:stretch>
        </p:blipFill>
        <p:spPr>
          <a:xfrm>
            <a:off x="2765870" y="4408556"/>
            <a:ext cx="2763915" cy="2451533"/>
          </a:xfrm>
          <a:prstGeom prst="rect">
            <a:avLst/>
          </a:prstGeom>
          <a:ln>
            <a:solidFill>
              <a:schemeClr val="bg2">
                <a:lumMod val="50000"/>
              </a:schemeClr>
            </a:solidFill>
          </a:ln>
        </p:spPr>
      </p:pic>
      <p:sp>
        <p:nvSpPr>
          <p:cNvPr id="4" name="Rectangle 3">
            <a:extLst>
              <a:ext uri="{FF2B5EF4-FFF2-40B4-BE49-F238E27FC236}">
                <a16:creationId xmlns:a16="http://schemas.microsoft.com/office/drawing/2014/main" id="{00C5B4E7-3447-4172-ABA6-B5DBDE2E32EA}"/>
              </a:ext>
            </a:extLst>
          </p:cNvPr>
          <p:cNvSpPr/>
          <p:nvPr/>
        </p:nvSpPr>
        <p:spPr bwMode="auto">
          <a:xfrm>
            <a:off x="3312375" y="2817491"/>
            <a:ext cx="510478" cy="274872"/>
          </a:xfrm>
          <a:prstGeom prst="rect">
            <a:avLst/>
          </a:prstGeom>
          <a:noFill/>
          <a:ln w="38100">
            <a:solidFill>
              <a:schemeClr val="tx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 name="Rectangle 13">
            <a:extLst>
              <a:ext uri="{FF2B5EF4-FFF2-40B4-BE49-F238E27FC236}">
                <a16:creationId xmlns:a16="http://schemas.microsoft.com/office/drawing/2014/main" id="{19B91346-AA60-41A2-AAD0-6BBD18EC1637}"/>
              </a:ext>
            </a:extLst>
          </p:cNvPr>
          <p:cNvSpPr/>
          <p:nvPr/>
        </p:nvSpPr>
        <p:spPr bwMode="auto">
          <a:xfrm>
            <a:off x="8671619" y="2817491"/>
            <a:ext cx="2651327" cy="274872"/>
          </a:xfrm>
          <a:prstGeom prst="rect">
            <a:avLst/>
          </a:prstGeom>
          <a:noFill/>
          <a:ln w="38100">
            <a:solidFill>
              <a:schemeClr val="tx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780441915"/>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89498C2-8C62-4FFE-9586-B1F0BED9E4A4}"/>
              </a:ext>
            </a:extLst>
          </p:cNvPr>
          <p:cNvSpPr>
            <a:spLocks noGrp="1"/>
          </p:cNvSpPr>
          <p:nvPr>
            <p:ph type="title"/>
          </p:nvPr>
        </p:nvSpPr>
        <p:spPr/>
        <p:txBody>
          <a:bodyPr/>
          <a:lstStyle/>
          <a:p>
            <a:r>
              <a:rPr lang="en-US" dirty="0"/>
              <a:t>Topics Covered</a:t>
            </a:r>
          </a:p>
        </p:txBody>
      </p:sp>
      <p:sp>
        <p:nvSpPr>
          <p:cNvPr id="5" name="Text Placeholder 4">
            <a:extLst>
              <a:ext uri="{FF2B5EF4-FFF2-40B4-BE49-F238E27FC236}">
                <a16:creationId xmlns:a16="http://schemas.microsoft.com/office/drawing/2014/main" id="{61607BD4-8D92-479B-AE67-8395C31C2F17}"/>
              </a:ext>
            </a:extLst>
          </p:cNvPr>
          <p:cNvSpPr>
            <a:spLocks noGrp="1"/>
          </p:cNvSpPr>
          <p:nvPr>
            <p:ph type="body" sz="quarter" idx="10"/>
          </p:nvPr>
        </p:nvSpPr>
        <p:spPr>
          <a:xfrm>
            <a:off x="598148" y="1462924"/>
            <a:ext cx="11239464" cy="3262432"/>
          </a:xfrm>
        </p:spPr>
        <p:txBody>
          <a:bodyPr/>
          <a:lstStyle/>
          <a:p>
            <a:r>
              <a:rPr lang="en-US" sz="2400" dirty="0"/>
              <a:t>Data preparation and transformation</a:t>
            </a:r>
            <a:br>
              <a:rPr lang="en-US" sz="2400" dirty="0"/>
            </a:br>
            <a:r>
              <a:rPr lang="en-US" sz="2400" dirty="0"/>
              <a:t>Best practices - ETL vs ELT</a:t>
            </a:r>
            <a:br>
              <a:rPr lang="en-US" sz="2400" dirty="0"/>
            </a:br>
            <a:br>
              <a:rPr lang="en-US" sz="2400" dirty="0"/>
            </a:br>
            <a:r>
              <a:rPr lang="en-US" sz="2400" dirty="0"/>
              <a:t>Develop Hub: SQL, Notebooks, Data Flows</a:t>
            </a:r>
            <a:br>
              <a:rPr lang="en-US" sz="2400" dirty="0"/>
            </a:br>
            <a:r>
              <a:rPr lang="en-US" sz="2400" dirty="0"/>
              <a:t>Orchestrate Hub: Notebook,  Jobs</a:t>
            </a:r>
            <a:br>
              <a:rPr lang="en-US" sz="2400" dirty="0"/>
            </a:br>
            <a:r>
              <a:rPr lang="en-US" sz="2400" dirty="0"/>
              <a:t>Orchestration</a:t>
            </a:r>
            <a:br>
              <a:rPr lang="en-US" sz="2400" dirty="0"/>
            </a:br>
            <a:r>
              <a:rPr lang="en-US" sz="2400" dirty="0"/>
              <a:t>Data movement</a:t>
            </a:r>
            <a:br>
              <a:rPr lang="en-US" sz="2400" dirty="0"/>
            </a:br>
            <a:r>
              <a:rPr lang="en-US" sz="2400" dirty="0"/>
              <a:t>Connectors</a:t>
            </a:r>
            <a:r>
              <a:rPr lang="en-US" sz="1800" dirty="0"/>
              <a:t> </a:t>
            </a:r>
            <a:br>
              <a:rPr lang="en-US" sz="1800" dirty="0"/>
            </a:br>
            <a:endParaRPr lang="en-US" sz="1800" dirty="0"/>
          </a:p>
        </p:txBody>
      </p:sp>
    </p:spTree>
    <p:extLst>
      <p:ext uri="{BB962C8B-B14F-4D97-AF65-F5344CB8AC3E}">
        <p14:creationId xmlns:p14="http://schemas.microsoft.com/office/powerpoint/2010/main" val="1855991449"/>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B1EC393-92E4-4AD5-9A62-9C83649A5B95}"/>
              </a:ext>
            </a:extLst>
          </p:cNvPr>
          <p:cNvSpPr>
            <a:spLocks noGrp="1"/>
          </p:cNvSpPr>
          <p:nvPr>
            <p:ph type="title"/>
          </p:nvPr>
        </p:nvSpPr>
        <p:spPr>
          <a:xfrm>
            <a:off x="435795" y="227014"/>
            <a:ext cx="11726041" cy="773112"/>
          </a:xfrm>
        </p:spPr>
        <p:txBody>
          <a:bodyPr/>
          <a:lstStyle/>
          <a:p>
            <a:r>
              <a:rPr lang="en-US" dirty="0"/>
              <a:t>Synapse SQL Serverless – Querying specific files</a:t>
            </a:r>
          </a:p>
        </p:txBody>
      </p:sp>
      <p:sp>
        <p:nvSpPr>
          <p:cNvPr id="4" name="Text Placeholder 3">
            <a:extLst>
              <a:ext uri="{FF2B5EF4-FFF2-40B4-BE49-F238E27FC236}">
                <a16:creationId xmlns:a16="http://schemas.microsoft.com/office/drawing/2014/main" id="{2F5CCE26-DEEC-4C93-9A83-EFA13E15FA8B}"/>
              </a:ext>
            </a:extLst>
          </p:cNvPr>
          <p:cNvSpPr>
            <a:spLocks noGrp="1"/>
          </p:cNvSpPr>
          <p:nvPr>
            <p:ph type="body" sz="quarter" idx="11"/>
          </p:nvPr>
        </p:nvSpPr>
        <p:spPr>
          <a:xfrm>
            <a:off x="435795" y="1152407"/>
            <a:ext cx="4631414" cy="4327838"/>
          </a:xfrm>
        </p:spPr>
        <p:txBody>
          <a:bodyPr/>
          <a:lstStyle/>
          <a:p>
            <a:pPr>
              <a:spcAft>
                <a:spcPts val="612"/>
              </a:spcAft>
            </a:pPr>
            <a:r>
              <a:rPr lang="en-US" sz="1836" dirty="0">
                <a:solidFill>
                  <a:schemeClr val="tx2"/>
                </a:solidFill>
                <a:latin typeface="+mj-lt"/>
              </a:rPr>
              <a:t>Overview</a:t>
            </a:r>
          </a:p>
          <a:p>
            <a:pPr>
              <a:spcAft>
                <a:spcPts val="612"/>
              </a:spcAft>
            </a:pPr>
            <a:r>
              <a:rPr lang="en-US" sz="1632" dirty="0">
                <a:solidFill>
                  <a:srgbClr val="0000FF"/>
                </a:solidFill>
              </a:rPr>
              <a:t>filename</a:t>
            </a:r>
            <a:r>
              <a:rPr lang="en-US" sz="1632" dirty="0">
                <a:solidFill>
                  <a:schemeClr val="tx1"/>
                </a:solidFill>
              </a:rPr>
              <a:t> – Provides file name that originates row result</a:t>
            </a:r>
          </a:p>
          <a:p>
            <a:pPr>
              <a:spcAft>
                <a:spcPts val="612"/>
              </a:spcAft>
            </a:pPr>
            <a:r>
              <a:rPr lang="en-US" sz="1632" dirty="0" err="1">
                <a:solidFill>
                  <a:srgbClr val="0000FF"/>
                </a:solidFill>
              </a:rPr>
              <a:t>filepath</a:t>
            </a:r>
            <a:r>
              <a:rPr lang="en-US" sz="1632" dirty="0">
                <a:solidFill>
                  <a:schemeClr val="tx1"/>
                </a:solidFill>
              </a:rPr>
              <a:t> – Provides full path when no parameter is passed or part of path  when parameter is passed that originates result</a:t>
            </a:r>
          </a:p>
          <a:p>
            <a:pPr>
              <a:spcAft>
                <a:spcPts val="612"/>
              </a:spcAft>
            </a:pPr>
            <a:endParaRPr lang="en-US" sz="1632" dirty="0">
              <a:solidFill>
                <a:schemeClr val="tx2"/>
              </a:solidFill>
            </a:endParaRPr>
          </a:p>
          <a:p>
            <a:pPr>
              <a:spcAft>
                <a:spcPts val="612"/>
              </a:spcAft>
            </a:pPr>
            <a:r>
              <a:rPr lang="en-US" sz="1836" dirty="0">
                <a:solidFill>
                  <a:schemeClr val="tx2"/>
                </a:solidFill>
                <a:latin typeface="+mj-lt"/>
              </a:rPr>
              <a:t>Benefits</a:t>
            </a:r>
          </a:p>
          <a:p>
            <a:pPr>
              <a:spcAft>
                <a:spcPts val="612"/>
              </a:spcAft>
            </a:pPr>
            <a:r>
              <a:rPr lang="en-US" sz="1632" dirty="0">
                <a:solidFill>
                  <a:schemeClr val="tx1"/>
                </a:solidFill>
              </a:rPr>
              <a:t>Provides source name/path of file/folder for row result set</a:t>
            </a:r>
          </a:p>
          <a:p>
            <a:pPr>
              <a:spcAft>
                <a:spcPts val="612"/>
              </a:spcAft>
            </a:pPr>
            <a:endParaRPr lang="en-US" sz="1632" dirty="0">
              <a:solidFill>
                <a:schemeClr val="tx1"/>
              </a:solidFill>
            </a:endParaRPr>
          </a:p>
        </p:txBody>
      </p:sp>
      <p:sp>
        <p:nvSpPr>
          <p:cNvPr id="6" name="Rectangle 5">
            <a:extLst>
              <a:ext uri="{FF2B5EF4-FFF2-40B4-BE49-F238E27FC236}">
                <a16:creationId xmlns:a16="http://schemas.microsoft.com/office/drawing/2014/main" id="{88A43732-544F-4D3A-AEA5-4BB8170ECFE2}"/>
              </a:ext>
            </a:extLst>
          </p:cNvPr>
          <p:cNvSpPr/>
          <p:nvPr/>
        </p:nvSpPr>
        <p:spPr>
          <a:xfrm>
            <a:off x="6218237" y="2357571"/>
            <a:ext cx="6108984" cy="3936874"/>
          </a:xfrm>
          <a:prstGeom prst="rect">
            <a:avLst/>
          </a:prstGeom>
          <a:ln>
            <a:solidFill>
              <a:schemeClr val="bg2">
                <a:lumMod val="50000"/>
              </a:schemeClr>
            </a:solidFill>
          </a:ln>
        </p:spPr>
        <p:txBody>
          <a:bodyPr wrap="square">
            <a:spAutoFit/>
          </a:bodyPr>
          <a:lstStyle/>
          <a:p>
            <a:pPr defTabSz="932597">
              <a:defRPr/>
            </a:pPr>
            <a:r>
              <a:rPr lang="en-US" sz="1224" dirty="0">
                <a:solidFill>
                  <a:srgbClr val="0000FF"/>
                </a:solidFill>
                <a:latin typeface="Calibri" panose="020F0502020204030204" pitchFamily="34" charset="0"/>
                <a:cs typeface="Calibri" panose="020F0502020204030204" pitchFamily="34" charset="0"/>
              </a:rPr>
              <a:t>SELECT</a:t>
            </a:r>
            <a:r>
              <a:rPr lang="en-US" sz="1224" dirty="0">
                <a:solidFill>
                  <a:srgbClr val="212121"/>
                </a:solidFill>
                <a:latin typeface="Calibri" panose="020F0502020204030204" pitchFamily="34" charset="0"/>
                <a:cs typeface="Calibri" panose="020F0502020204030204" pitchFamily="34" charset="0"/>
              </a:rPr>
              <a:t> </a:t>
            </a:r>
          </a:p>
          <a:p>
            <a:pPr defTabSz="932597">
              <a:defRPr/>
            </a:pPr>
            <a:r>
              <a:rPr lang="en-US" sz="1224" dirty="0">
                <a:solidFill>
                  <a:srgbClr val="212121"/>
                </a:solidFill>
                <a:latin typeface="Calibri" panose="020F0502020204030204" pitchFamily="34" charset="0"/>
                <a:cs typeface="Calibri" panose="020F0502020204030204" pitchFamily="34" charset="0"/>
              </a:rPr>
              <a:t>    </a:t>
            </a:r>
            <a:r>
              <a:rPr lang="en-US" sz="1224" dirty="0" err="1">
                <a:solidFill>
                  <a:srgbClr val="212121"/>
                </a:solidFill>
                <a:latin typeface="Calibri" panose="020F0502020204030204" pitchFamily="34" charset="0"/>
                <a:cs typeface="Calibri" panose="020F0502020204030204" pitchFamily="34" charset="0"/>
              </a:rPr>
              <a:t>r.filename</a:t>
            </a: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0000FF"/>
                </a:solidFill>
                <a:latin typeface="Calibri" panose="020F0502020204030204" pitchFamily="34" charset="0"/>
                <a:cs typeface="Calibri" panose="020F0502020204030204" pitchFamily="34" charset="0"/>
              </a:rPr>
              <a:t>AS</a:t>
            </a:r>
            <a:r>
              <a:rPr lang="en-US" sz="1224" dirty="0">
                <a:solidFill>
                  <a:srgbClr val="212121"/>
                </a:solidFill>
                <a:latin typeface="Calibri" panose="020F0502020204030204" pitchFamily="34" charset="0"/>
                <a:cs typeface="Calibri" panose="020F0502020204030204" pitchFamily="34" charset="0"/>
              </a:rPr>
              <a:t> [filename]</a:t>
            </a:r>
          </a:p>
          <a:p>
            <a:pPr defTabSz="932597">
              <a:defRPr/>
            </a:pP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795E26"/>
                </a:solidFill>
                <a:latin typeface="Calibri" panose="020F0502020204030204" pitchFamily="34" charset="0"/>
                <a:cs typeface="Calibri" panose="020F0502020204030204" pitchFamily="34" charset="0"/>
              </a:rPr>
              <a:t>COUNT_BIG</a:t>
            </a:r>
            <a:r>
              <a:rPr lang="en-US" sz="1224" dirty="0">
                <a:solidFill>
                  <a:srgbClr val="212121"/>
                </a:solidFill>
                <a:latin typeface="Calibri" panose="020F0502020204030204" pitchFamily="34" charset="0"/>
                <a:cs typeface="Calibri" panose="020F0502020204030204" pitchFamily="34" charset="0"/>
              </a:rPr>
              <a:t>(</a:t>
            </a:r>
            <a:r>
              <a:rPr lang="en-US" sz="1224" dirty="0">
                <a:solidFill>
                  <a:srgbClr val="000000"/>
                </a:solidFill>
                <a:latin typeface="Calibri" panose="020F0502020204030204" pitchFamily="34" charset="0"/>
                <a:cs typeface="Calibri" panose="020F0502020204030204" pitchFamily="34" charset="0"/>
              </a:rPr>
              <a:t>*</a:t>
            </a: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0000FF"/>
                </a:solidFill>
                <a:latin typeface="Calibri" panose="020F0502020204030204" pitchFamily="34" charset="0"/>
                <a:cs typeface="Calibri" panose="020F0502020204030204" pitchFamily="34" charset="0"/>
              </a:rPr>
              <a:t>AS</a:t>
            </a:r>
            <a:r>
              <a:rPr lang="en-US" sz="1224" dirty="0">
                <a:solidFill>
                  <a:srgbClr val="212121"/>
                </a:solidFill>
                <a:latin typeface="Calibri" panose="020F0502020204030204" pitchFamily="34" charset="0"/>
                <a:cs typeface="Calibri" panose="020F0502020204030204" pitchFamily="34" charset="0"/>
              </a:rPr>
              <a:t> [rows]</a:t>
            </a:r>
          </a:p>
          <a:p>
            <a:pPr defTabSz="932597">
              <a:defRPr/>
            </a:pPr>
            <a:r>
              <a:rPr lang="en-US" sz="1224" dirty="0">
                <a:solidFill>
                  <a:srgbClr val="0000FF"/>
                </a:solidFill>
                <a:latin typeface="Calibri" panose="020F0502020204030204" pitchFamily="34" charset="0"/>
                <a:cs typeface="Calibri" panose="020F0502020204030204" pitchFamily="34" charset="0"/>
              </a:rPr>
              <a:t>FROM</a:t>
            </a: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795E26"/>
                </a:solidFill>
                <a:latin typeface="Calibri" panose="020F0502020204030204" pitchFamily="34" charset="0"/>
                <a:cs typeface="Calibri" panose="020F0502020204030204" pitchFamily="34" charset="0"/>
              </a:rPr>
              <a:t>OPENROWSET</a:t>
            </a:r>
            <a:r>
              <a:rPr lang="en-US" sz="1224" dirty="0">
                <a:solidFill>
                  <a:srgbClr val="212121"/>
                </a:solidFill>
                <a:latin typeface="Calibri" panose="020F0502020204030204" pitchFamily="34" charset="0"/>
                <a:cs typeface="Calibri" panose="020F0502020204030204" pitchFamily="34" charset="0"/>
              </a:rPr>
              <a:t>(</a:t>
            </a:r>
          </a:p>
          <a:p>
            <a:pPr defTabSz="932597">
              <a:defRPr/>
            </a:pPr>
            <a:r>
              <a:rPr lang="en-US" sz="1224" dirty="0">
                <a:solidFill>
                  <a:srgbClr val="212121"/>
                </a:solidFill>
                <a:latin typeface="Calibri" panose="020F0502020204030204" pitchFamily="34" charset="0"/>
                <a:cs typeface="Calibri" panose="020F0502020204030204" pitchFamily="34" charset="0"/>
              </a:rPr>
              <a:t>        BULK </a:t>
            </a:r>
            <a:r>
              <a:rPr lang="en-US" sz="1224" dirty="0">
                <a:solidFill>
                  <a:srgbClr val="A31515"/>
                </a:solidFill>
                <a:latin typeface="Calibri" panose="020F0502020204030204" pitchFamily="34" charset="0"/>
                <a:cs typeface="Calibri" panose="020F0502020204030204" pitchFamily="34" charset="0"/>
              </a:rPr>
              <a:t>'https://XXX.blob.core.windows.net/csv/taxi/yellow_tripdata_2017-1*.csv’</a:t>
            </a:r>
            <a:r>
              <a:rPr lang="en-US" sz="1224" dirty="0">
                <a:solidFill>
                  <a:srgbClr val="212121"/>
                </a:solidFill>
                <a:latin typeface="Calibri" panose="020F0502020204030204" pitchFamily="34" charset="0"/>
                <a:cs typeface="Calibri" panose="020F0502020204030204" pitchFamily="34" charset="0"/>
              </a:rPr>
              <a:t>, </a:t>
            </a:r>
          </a:p>
          <a:p>
            <a:pPr defTabSz="932597">
              <a:defRPr/>
            </a:pP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795E26"/>
                </a:solidFill>
                <a:latin typeface="Calibri" panose="020F0502020204030204" pitchFamily="34" charset="0"/>
                <a:cs typeface="Calibri" panose="020F0502020204030204" pitchFamily="34" charset="0"/>
              </a:rPr>
              <a:t>FORMAT</a:t>
            </a: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000000"/>
                </a:solidFill>
                <a:latin typeface="Calibri" panose="020F0502020204030204" pitchFamily="34" charset="0"/>
                <a:cs typeface="Calibri" panose="020F0502020204030204" pitchFamily="34" charset="0"/>
              </a:rPr>
              <a:t>=</a:t>
            </a: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A31515"/>
                </a:solidFill>
                <a:latin typeface="Calibri" panose="020F0502020204030204" pitchFamily="34" charset="0"/>
                <a:cs typeface="Calibri" panose="020F0502020204030204" pitchFamily="34" charset="0"/>
              </a:rPr>
              <a:t>'CSV'</a:t>
            </a:r>
            <a:r>
              <a:rPr lang="en-US" sz="1224" dirty="0">
                <a:solidFill>
                  <a:srgbClr val="212121"/>
                </a:solidFill>
                <a:latin typeface="Calibri" panose="020F0502020204030204" pitchFamily="34" charset="0"/>
                <a:cs typeface="Calibri" panose="020F0502020204030204" pitchFamily="34" charset="0"/>
              </a:rPr>
              <a:t>,</a:t>
            </a:r>
          </a:p>
          <a:p>
            <a:pPr defTabSz="932597">
              <a:defRPr/>
            </a:pP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0000FF"/>
                </a:solidFill>
                <a:latin typeface="Calibri" panose="020F0502020204030204" pitchFamily="34" charset="0"/>
                <a:cs typeface="Calibri" panose="020F0502020204030204" pitchFamily="34" charset="0"/>
              </a:rPr>
              <a:t>FIRSTROW</a:t>
            </a: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000000"/>
                </a:solidFill>
                <a:latin typeface="Calibri" panose="020F0502020204030204" pitchFamily="34" charset="0"/>
                <a:cs typeface="Calibri" panose="020F0502020204030204" pitchFamily="34" charset="0"/>
              </a:rPr>
              <a:t>=</a:t>
            </a: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09885A"/>
                </a:solidFill>
                <a:latin typeface="Calibri" panose="020F0502020204030204" pitchFamily="34" charset="0"/>
                <a:cs typeface="Calibri" panose="020F0502020204030204" pitchFamily="34" charset="0"/>
              </a:rPr>
              <a:t>2</a:t>
            </a:r>
            <a:endParaRPr lang="en-US" sz="1224" dirty="0">
              <a:solidFill>
                <a:srgbClr val="212121"/>
              </a:solidFill>
              <a:latin typeface="Calibri" panose="020F0502020204030204" pitchFamily="34" charset="0"/>
              <a:cs typeface="Calibri" panose="020F0502020204030204" pitchFamily="34" charset="0"/>
            </a:endParaRPr>
          </a:p>
          <a:p>
            <a:pPr defTabSz="932597">
              <a:defRPr/>
            </a:pPr>
            <a:r>
              <a:rPr lang="en-US" sz="1224" dirty="0">
                <a:solidFill>
                  <a:srgbClr val="212121"/>
                </a:solidFill>
                <a:latin typeface="Calibri" panose="020F0502020204030204" pitchFamily="34" charset="0"/>
                <a:cs typeface="Calibri" panose="020F0502020204030204" pitchFamily="34" charset="0"/>
              </a:rPr>
              <a:t>    )</a:t>
            </a:r>
          </a:p>
          <a:p>
            <a:pPr defTabSz="932597">
              <a:defRPr/>
            </a:pP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0000FF"/>
                </a:solidFill>
                <a:latin typeface="Calibri" panose="020F0502020204030204" pitchFamily="34" charset="0"/>
                <a:cs typeface="Calibri" panose="020F0502020204030204" pitchFamily="34" charset="0"/>
              </a:rPr>
              <a:t>WITH</a:t>
            </a:r>
            <a:r>
              <a:rPr lang="en-US" sz="1224" dirty="0">
                <a:solidFill>
                  <a:srgbClr val="212121"/>
                </a:solidFill>
                <a:latin typeface="Calibri" panose="020F0502020204030204" pitchFamily="34" charset="0"/>
                <a:cs typeface="Calibri" panose="020F0502020204030204" pitchFamily="34" charset="0"/>
              </a:rPr>
              <a:t> (</a:t>
            </a:r>
          </a:p>
          <a:p>
            <a:pPr defTabSz="932597">
              <a:defRPr/>
            </a:pPr>
            <a:r>
              <a:rPr lang="en-US" sz="1224" dirty="0">
                <a:solidFill>
                  <a:srgbClr val="212121"/>
                </a:solidFill>
                <a:latin typeface="Calibri" panose="020F0502020204030204" pitchFamily="34" charset="0"/>
                <a:cs typeface="Calibri" panose="020F0502020204030204" pitchFamily="34" charset="0"/>
              </a:rPr>
              <a:t>        </a:t>
            </a:r>
            <a:r>
              <a:rPr lang="en-US" sz="1224" dirty="0" err="1">
                <a:solidFill>
                  <a:srgbClr val="212121"/>
                </a:solidFill>
                <a:latin typeface="Calibri" panose="020F0502020204030204" pitchFamily="34" charset="0"/>
                <a:cs typeface="Calibri" panose="020F0502020204030204" pitchFamily="34" charset="0"/>
              </a:rPr>
              <a:t>vendor_id</a:t>
            </a: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0000FF"/>
                </a:solidFill>
                <a:latin typeface="Calibri" panose="020F0502020204030204" pitchFamily="34" charset="0"/>
                <a:cs typeface="Calibri" panose="020F0502020204030204" pitchFamily="34" charset="0"/>
              </a:rPr>
              <a:t>INT</a:t>
            </a:r>
            <a:r>
              <a:rPr lang="en-US" sz="1224" dirty="0">
                <a:solidFill>
                  <a:srgbClr val="212121"/>
                </a:solidFill>
                <a:latin typeface="Calibri" panose="020F0502020204030204" pitchFamily="34" charset="0"/>
                <a:cs typeface="Calibri" panose="020F0502020204030204" pitchFamily="34" charset="0"/>
              </a:rPr>
              <a:t>, </a:t>
            </a:r>
          </a:p>
          <a:p>
            <a:pPr defTabSz="932597">
              <a:defRPr/>
            </a:pPr>
            <a:r>
              <a:rPr lang="en-US" sz="1224" dirty="0">
                <a:solidFill>
                  <a:srgbClr val="212121"/>
                </a:solidFill>
                <a:latin typeface="Calibri" panose="020F0502020204030204" pitchFamily="34" charset="0"/>
                <a:cs typeface="Calibri" panose="020F0502020204030204" pitchFamily="34" charset="0"/>
              </a:rPr>
              <a:t>        </a:t>
            </a:r>
            <a:r>
              <a:rPr lang="en-US" sz="1224" dirty="0" err="1">
                <a:solidFill>
                  <a:srgbClr val="212121"/>
                </a:solidFill>
                <a:latin typeface="Calibri" panose="020F0502020204030204" pitchFamily="34" charset="0"/>
                <a:cs typeface="Calibri" panose="020F0502020204030204" pitchFamily="34" charset="0"/>
              </a:rPr>
              <a:t>pickup_datetime</a:t>
            </a: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0000FF"/>
                </a:solidFill>
                <a:latin typeface="Calibri" panose="020F0502020204030204" pitchFamily="34" charset="0"/>
                <a:cs typeface="Calibri" panose="020F0502020204030204" pitchFamily="34" charset="0"/>
              </a:rPr>
              <a:t>DATETIME2</a:t>
            </a:r>
            <a:r>
              <a:rPr lang="en-US" sz="1224" dirty="0">
                <a:solidFill>
                  <a:srgbClr val="212121"/>
                </a:solidFill>
                <a:latin typeface="Calibri" panose="020F0502020204030204" pitchFamily="34" charset="0"/>
                <a:cs typeface="Calibri" panose="020F0502020204030204" pitchFamily="34" charset="0"/>
              </a:rPr>
              <a:t>, </a:t>
            </a:r>
          </a:p>
          <a:p>
            <a:pPr defTabSz="932597">
              <a:defRPr/>
            </a:pPr>
            <a:r>
              <a:rPr lang="en-US" sz="1224" dirty="0">
                <a:solidFill>
                  <a:srgbClr val="212121"/>
                </a:solidFill>
                <a:latin typeface="Calibri" panose="020F0502020204030204" pitchFamily="34" charset="0"/>
                <a:cs typeface="Calibri" panose="020F0502020204030204" pitchFamily="34" charset="0"/>
              </a:rPr>
              <a:t>        </a:t>
            </a:r>
            <a:r>
              <a:rPr lang="en-US" sz="1224" dirty="0" err="1">
                <a:solidFill>
                  <a:srgbClr val="212121"/>
                </a:solidFill>
                <a:latin typeface="Calibri" panose="020F0502020204030204" pitchFamily="34" charset="0"/>
                <a:cs typeface="Calibri" panose="020F0502020204030204" pitchFamily="34" charset="0"/>
              </a:rPr>
              <a:t>dropoff_datetime</a:t>
            </a: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0000FF"/>
                </a:solidFill>
                <a:latin typeface="Calibri" panose="020F0502020204030204" pitchFamily="34" charset="0"/>
                <a:cs typeface="Calibri" panose="020F0502020204030204" pitchFamily="34" charset="0"/>
              </a:rPr>
              <a:t>DATETIME2</a:t>
            </a:r>
            <a:r>
              <a:rPr lang="en-US" sz="1224" dirty="0">
                <a:solidFill>
                  <a:srgbClr val="212121"/>
                </a:solidFill>
                <a:latin typeface="Calibri" panose="020F0502020204030204" pitchFamily="34" charset="0"/>
                <a:cs typeface="Calibri" panose="020F0502020204030204" pitchFamily="34" charset="0"/>
              </a:rPr>
              <a:t>,</a:t>
            </a:r>
          </a:p>
          <a:p>
            <a:pPr defTabSz="932597">
              <a:defRPr/>
            </a:pPr>
            <a:r>
              <a:rPr lang="en-US" sz="1224" dirty="0">
                <a:solidFill>
                  <a:srgbClr val="212121"/>
                </a:solidFill>
                <a:latin typeface="Calibri" panose="020F0502020204030204" pitchFamily="34" charset="0"/>
                <a:cs typeface="Calibri" panose="020F0502020204030204" pitchFamily="34" charset="0"/>
              </a:rPr>
              <a:t>        </a:t>
            </a:r>
            <a:r>
              <a:rPr lang="en-US" sz="1224" dirty="0" err="1">
                <a:solidFill>
                  <a:srgbClr val="212121"/>
                </a:solidFill>
                <a:latin typeface="Calibri" panose="020F0502020204030204" pitchFamily="34" charset="0"/>
                <a:cs typeface="Calibri" panose="020F0502020204030204" pitchFamily="34" charset="0"/>
              </a:rPr>
              <a:t>passenger_count</a:t>
            </a: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0000FF"/>
                </a:solidFill>
                <a:latin typeface="Calibri" panose="020F0502020204030204" pitchFamily="34" charset="0"/>
                <a:cs typeface="Calibri" panose="020F0502020204030204" pitchFamily="34" charset="0"/>
              </a:rPr>
              <a:t>SMALLINT</a:t>
            </a:r>
            <a:r>
              <a:rPr lang="en-US" sz="1224" dirty="0">
                <a:solidFill>
                  <a:srgbClr val="212121"/>
                </a:solidFill>
                <a:latin typeface="Calibri" panose="020F0502020204030204" pitchFamily="34" charset="0"/>
                <a:cs typeface="Calibri" panose="020F0502020204030204" pitchFamily="34" charset="0"/>
              </a:rPr>
              <a:t>,</a:t>
            </a:r>
          </a:p>
          <a:p>
            <a:pPr defTabSz="932597">
              <a:defRPr/>
            </a:pPr>
            <a:r>
              <a:rPr lang="en-US" sz="1224" dirty="0">
                <a:solidFill>
                  <a:srgbClr val="212121"/>
                </a:solidFill>
                <a:latin typeface="Calibri" panose="020F0502020204030204" pitchFamily="34" charset="0"/>
                <a:cs typeface="Calibri" panose="020F0502020204030204" pitchFamily="34" charset="0"/>
              </a:rPr>
              <a:t>        </a:t>
            </a:r>
            <a:r>
              <a:rPr lang="en-US" sz="1224" dirty="0" err="1">
                <a:solidFill>
                  <a:srgbClr val="212121"/>
                </a:solidFill>
                <a:latin typeface="Calibri" panose="020F0502020204030204" pitchFamily="34" charset="0"/>
                <a:cs typeface="Calibri" panose="020F0502020204030204" pitchFamily="34" charset="0"/>
              </a:rPr>
              <a:t>trip_distance</a:t>
            </a: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0000FF"/>
                </a:solidFill>
                <a:latin typeface="Calibri" panose="020F0502020204030204" pitchFamily="34" charset="0"/>
                <a:cs typeface="Calibri" panose="020F0502020204030204" pitchFamily="34" charset="0"/>
              </a:rPr>
              <a:t>FLOAT</a:t>
            </a:r>
            <a:r>
              <a:rPr lang="en-US" sz="1224" dirty="0">
                <a:solidFill>
                  <a:srgbClr val="212121"/>
                </a:solidFill>
                <a:latin typeface="Calibri" panose="020F0502020204030204" pitchFamily="34" charset="0"/>
                <a:cs typeface="Calibri" panose="020F0502020204030204" pitchFamily="34" charset="0"/>
              </a:rPr>
              <a:t>,</a:t>
            </a:r>
          </a:p>
          <a:p>
            <a:pPr defTabSz="932597">
              <a:defRPr/>
            </a:pPr>
            <a:r>
              <a:rPr lang="en-US" sz="1224" dirty="0">
                <a:solidFill>
                  <a:srgbClr val="212121"/>
                </a:solidFill>
                <a:latin typeface="Calibri" panose="020F0502020204030204" pitchFamily="34" charset="0"/>
                <a:cs typeface="Calibri" panose="020F0502020204030204" pitchFamily="34" charset="0"/>
              </a:rPr>
              <a:t>        &lt;…columns&gt;</a:t>
            </a:r>
          </a:p>
          <a:p>
            <a:pPr defTabSz="932597">
              <a:defRPr/>
            </a:pPr>
            <a:r>
              <a:rPr lang="en-US" sz="1224" dirty="0">
                <a:solidFill>
                  <a:srgbClr val="212121"/>
                </a:solidFill>
                <a:latin typeface="Calibri" panose="020F0502020204030204" pitchFamily="34" charset="0"/>
                <a:cs typeface="Calibri" panose="020F0502020204030204" pitchFamily="34" charset="0"/>
              </a:rPr>
              <a:t>    ) </a:t>
            </a:r>
            <a:r>
              <a:rPr lang="en-US" sz="1224" dirty="0">
                <a:solidFill>
                  <a:srgbClr val="0000FF"/>
                </a:solidFill>
                <a:latin typeface="Calibri" panose="020F0502020204030204" pitchFamily="34" charset="0"/>
                <a:cs typeface="Calibri" panose="020F0502020204030204" pitchFamily="34" charset="0"/>
              </a:rPr>
              <a:t>AS</a:t>
            </a:r>
            <a:r>
              <a:rPr lang="en-US" sz="1224" dirty="0">
                <a:solidFill>
                  <a:srgbClr val="212121"/>
                </a:solidFill>
                <a:latin typeface="Calibri" panose="020F0502020204030204" pitchFamily="34" charset="0"/>
                <a:cs typeface="Calibri" panose="020F0502020204030204" pitchFamily="34" charset="0"/>
              </a:rPr>
              <a:t> [r]</a:t>
            </a:r>
          </a:p>
          <a:p>
            <a:pPr defTabSz="932597">
              <a:defRPr/>
            </a:pPr>
            <a:endParaRPr lang="en-US" sz="1224" dirty="0">
              <a:solidFill>
                <a:srgbClr val="212121"/>
              </a:solidFill>
              <a:latin typeface="Calibri" panose="020F0502020204030204" pitchFamily="34" charset="0"/>
              <a:cs typeface="Calibri" panose="020F0502020204030204" pitchFamily="34" charset="0"/>
            </a:endParaRPr>
          </a:p>
          <a:p>
            <a:pPr defTabSz="932597">
              <a:defRPr/>
            </a:pPr>
            <a:r>
              <a:rPr lang="en-US" sz="1224" dirty="0">
                <a:solidFill>
                  <a:srgbClr val="0000FF"/>
                </a:solidFill>
                <a:latin typeface="Calibri" panose="020F0502020204030204" pitchFamily="34" charset="0"/>
                <a:cs typeface="Calibri" panose="020F0502020204030204" pitchFamily="34" charset="0"/>
              </a:rPr>
              <a:t>GROUP BY </a:t>
            </a:r>
            <a:r>
              <a:rPr lang="en-US" sz="1224" dirty="0" err="1">
                <a:solidFill>
                  <a:srgbClr val="212121"/>
                </a:solidFill>
                <a:latin typeface="Calibri" panose="020F0502020204030204" pitchFamily="34" charset="0"/>
                <a:cs typeface="Calibri" panose="020F0502020204030204" pitchFamily="34" charset="0"/>
              </a:rPr>
              <a:t>r.filename</a:t>
            </a:r>
            <a:r>
              <a:rPr lang="en-US" sz="1224" dirty="0">
                <a:solidFill>
                  <a:srgbClr val="212121"/>
                </a:solidFill>
                <a:latin typeface="Calibri" panose="020F0502020204030204" pitchFamily="34" charset="0"/>
                <a:cs typeface="Calibri" panose="020F0502020204030204" pitchFamily="34" charset="0"/>
              </a:rPr>
              <a:t>()</a:t>
            </a:r>
          </a:p>
          <a:p>
            <a:pPr defTabSz="932597">
              <a:defRPr/>
            </a:pPr>
            <a:endParaRPr lang="en-US" sz="1224" dirty="0">
              <a:solidFill>
                <a:srgbClr val="0000FF"/>
              </a:solidFill>
              <a:latin typeface="Calibri" panose="020F0502020204030204" pitchFamily="34" charset="0"/>
              <a:cs typeface="Calibri" panose="020F0502020204030204" pitchFamily="34" charset="0"/>
            </a:endParaRPr>
          </a:p>
          <a:p>
            <a:pPr defTabSz="932597">
              <a:defRPr/>
            </a:pPr>
            <a:r>
              <a:rPr lang="en-US" sz="1224" dirty="0">
                <a:solidFill>
                  <a:srgbClr val="0000FF"/>
                </a:solidFill>
                <a:latin typeface="Calibri" panose="020F0502020204030204" pitchFamily="34" charset="0"/>
                <a:cs typeface="Calibri" panose="020F0502020204030204" pitchFamily="34" charset="0"/>
              </a:rPr>
              <a:t>ORDER BY </a:t>
            </a:r>
            <a:r>
              <a:rPr lang="en-US" sz="1224" dirty="0">
                <a:solidFill>
                  <a:srgbClr val="212121"/>
                </a:solidFill>
                <a:latin typeface="Calibri" panose="020F0502020204030204" pitchFamily="34" charset="0"/>
                <a:cs typeface="Calibri" panose="020F0502020204030204" pitchFamily="34" charset="0"/>
              </a:rPr>
              <a:t>[filename]</a:t>
            </a:r>
          </a:p>
        </p:txBody>
      </p:sp>
      <p:pic>
        <p:nvPicPr>
          <p:cNvPr id="7" name="Picture 6">
            <a:extLst>
              <a:ext uri="{FF2B5EF4-FFF2-40B4-BE49-F238E27FC236}">
                <a16:creationId xmlns:a16="http://schemas.microsoft.com/office/drawing/2014/main" id="{4AAAB99C-70EC-41BC-BAEC-54085DD6E278}"/>
              </a:ext>
            </a:extLst>
          </p:cNvPr>
          <p:cNvPicPr>
            <a:picLocks noChangeAspect="1"/>
          </p:cNvPicPr>
          <p:nvPr/>
        </p:nvPicPr>
        <p:blipFill>
          <a:blip r:embed="rId2"/>
          <a:stretch>
            <a:fillRect/>
          </a:stretch>
        </p:blipFill>
        <p:spPr>
          <a:xfrm>
            <a:off x="8458514" y="5631623"/>
            <a:ext cx="3893909" cy="1269860"/>
          </a:xfrm>
          <a:prstGeom prst="rect">
            <a:avLst/>
          </a:prstGeom>
          <a:ln>
            <a:solidFill>
              <a:schemeClr val="bg2">
                <a:lumMod val="50000"/>
              </a:schemeClr>
            </a:solidFill>
          </a:ln>
        </p:spPr>
      </p:pic>
      <p:sp>
        <p:nvSpPr>
          <p:cNvPr id="9" name="Rectangle 8">
            <a:extLst>
              <a:ext uri="{FF2B5EF4-FFF2-40B4-BE49-F238E27FC236}">
                <a16:creationId xmlns:a16="http://schemas.microsoft.com/office/drawing/2014/main" id="{1E27218E-A9C8-4ADA-B8A3-0E5BDA8A238B}"/>
              </a:ext>
            </a:extLst>
          </p:cNvPr>
          <p:cNvSpPr/>
          <p:nvPr/>
        </p:nvSpPr>
        <p:spPr bwMode="auto">
          <a:xfrm>
            <a:off x="6956326" y="5561361"/>
            <a:ext cx="1148576" cy="294506"/>
          </a:xfrm>
          <a:prstGeom prst="rect">
            <a:avLst/>
          </a:prstGeom>
          <a:noFill/>
          <a:ln w="38100">
            <a:solidFill>
              <a:schemeClr val="tx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 name="Text Placeholder 3">
            <a:extLst>
              <a:ext uri="{FF2B5EF4-FFF2-40B4-BE49-F238E27FC236}">
                <a16:creationId xmlns:a16="http://schemas.microsoft.com/office/drawing/2014/main" id="{C86985D4-2D10-4197-A310-902058FFE9E6}"/>
              </a:ext>
            </a:extLst>
          </p:cNvPr>
          <p:cNvSpPr txBox="1">
            <a:spLocks/>
          </p:cNvSpPr>
          <p:nvPr/>
        </p:nvSpPr>
        <p:spPr>
          <a:xfrm>
            <a:off x="6218237" y="2000054"/>
            <a:ext cx="5082352" cy="357517"/>
          </a:xfrm>
          <a:prstGeom prst="rect">
            <a:avLst/>
          </a:prstGeom>
        </p:spPr>
        <p:txBody>
          <a:bodyPr vert="horz" wrap="square" lIns="0" tIns="0" rIns="0" bIns="0" rtlCol="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kern="1200" spc="0" baseline="0">
                <a:solidFill>
                  <a:srgbClr val="000000"/>
                </a:solidFill>
                <a:latin typeface="+mn-lt"/>
                <a:ea typeface="+mn-ea"/>
                <a:cs typeface="+mn-cs"/>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32384">
              <a:spcAft>
                <a:spcPts val="2600"/>
              </a:spcAft>
              <a:defRPr/>
            </a:pPr>
            <a:r>
              <a:rPr lang="en-US" sz="1632">
                <a:latin typeface="Segoe UI"/>
              </a:rPr>
              <a:t>Example of filename function</a:t>
            </a:r>
          </a:p>
        </p:txBody>
      </p:sp>
    </p:spTree>
    <p:extLst>
      <p:ext uri="{BB962C8B-B14F-4D97-AF65-F5344CB8AC3E}">
        <p14:creationId xmlns:p14="http://schemas.microsoft.com/office/powerpoint/2010/main" val="3787401741"/>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6872029-B4E1-4244-BB2C-14C173D2A0AF}"/>
              </a:ext>
            </a:extLst>
          </p:cNvPr>
          <p:cNvSpPr>
            <a:spLocks noGrp="1"/>
          </p:cNvSpPr>
          <p:nvPr>
            <p:ph type="title"/>
          </p:nvPr>
        </p:nvSpPr>
        <p:spPr>
          <a:xfrm>
            <a:off x="435795" y="292231"/>
            <a:ext cx="10735442" cy="707895"/>
          </a:xfrm>
        </p:spPr>
        <p:txBody>
          <a:bodyPr/>
          <a:lstStyle/>
          <a:p>
            <a:r>
              <a:rPr lang="en-US" dirty="0"/>
              <a:t>Synapse SQL Serverless – Querying specific files</a:t>
            </a:r>
          </a:p>
        </p:txBody>
      </p:sp>
      <p:sp>
        <p:nvSpPr>
          <p:cNvPr id="6" name="Rectangle 5">
            <a:extLst>
              <a:ext uri="{FF2B5EF4-FFF2-40B4-BE49-F238E27FC236}">
                <a16:creationId xmlns:a16="http://schemas.microsoft.com/office/drawing/2014/main" id="{35E0F5A5-50FF-4EBB-A5B4-28B5B63BDAFA}"/>
              </a:ext>
            </a:extLst>
          </p:cNvPr>
          <p:cNvSpPr/>
          <p:nvPr/>
        </p:nvSpPr>
        <p:spPr>
          <a:xfrm>
            <a:off x="618038" y="2090879"/>
            <a:ext cx="6637416" cy="4513280"/>
          </a:xfrm>
          <a:prstGeom prst="rect">
            <a:avLst/>
          </a:prstGeom>
          <a:ln>
            <a:solidFill>
              <a:schemeClr val="bg2">
                <a:lumMod val="50000"/>
              </a:schemeClr>
            </a:solidFill>
          </a:ln>
        </p:spPr>
        <p:txBody>
          <a:bodyPr wrap="square">
            <a:spAutoFit/>
          </a:bodyPr>
          <a:lstStyle/>
          <a:p>
            <a:pPr defTabSz="932597">
              <a:defRPr/>
            </a:pPr>
            <a:r>
              <a:rPr lang="en-US" sz="1224" dirty="0">
                <a:solidFill>
                  <a:srgbClr val="0000FF"/>
                </a:solidFill>
                <a:latin typeface="Calibri" panose="020F0502020204030204" pitchFamily="34" charset="0"/>
                <a:cs typeface="Calibri" panose="020F0502020204030204" pitchFamily="34" charset="0"/>
              </a:rPr>
              <a:t>SELECT</a:t>
            </a:r>
            <a:r>
              <a:rPr lang="en-US" sz="1224" dirty="0">
                <a:solidFill>
                  <a:srgbClr val="212121"/>
                </a:solidFill>
                <a:latin typeface="Calibri" panose="020F0502020204030204" pitchFamily="34" charset="0"/>
                <a:cs typeface="Calibri" panose="020F0502020204030204" pitchFamily="34" charset="0"/>
              </a:rPr>
              <a:t> </a:t>
            </a:r>
          </a:p>
          <a:p>
            <a:pPr defTabSz="932597">
              <a:defRPr/>
            </a:pPr>
            <a:r>
              <a:rPr lang="en-US" sz="1224" dirty="0">
                <a:solidFill>
                  <a:srgbClr val="212121"/>
                </a:solidFill>
                <a:latin typeface="Calibri" panose="020F0502020204030204" pitchFamily="34" charset="0"/>
                <a:cs typeface="Calibri" panose="020F0502020204030204" pitchFamily="34" charset="0"/>
              </a:rPr>
              <a:t>    </a:t>
            </a:r>
            <a:r>
              <a:rPr lang="en-US" sz="1224" dirty="0" err="1">
                <a:solidFill>
                  <a:srgbClr val="212121"/>
                </a:solidFill>
                <a:latin typeface="Calibri" panose="020F0502020204030204" pitchFamily="34" charset="0"/>
                <a:cs typeface="Calibri" panose="020F0502020204030204" pitchFamily="34" charset="0"/>
              </a:rPr>
              <a:t>r.filepath</a:t>
            </a: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0000FF"/>
                </a:solidFill>
                <a:latin typeface="Calibri" panose="020F0502020204030204" pitchFamily="34" charset="0"/>
                <a:cs typeface="Calibri" panose="020F0502020204030204" pitchFamily="34" charset="0"/>
              </a:rPr>
              <a:t>AS</a:t>
            </a:r>
            <a:r>
              <a:rPr lang="en-US" sz="1224" dirty="0">
                <a:solidFill>
                  <a:srgbClr val="212121"/>
                </a:solidFill>
                <a:latin typeface="Calibri" panose="020F0502020204030204" pitchFamily="34" charset="0"/>
                <a:cs typeface="Calibri" panose="020F0502020204030204" pitchFamily="34" charset="0"/>
              </a:rPr>
              <a:t> </a:t>
            </a:r>
            <a:r>
              <a:rPr lang="en-US" sz="1224" dirty="0" err="1">
                <a:solidFill>
                  <a:srgbClr val="212121"/>
                </a:solidFill>
                <a:latin typeface="Calibri" panose="020F0502020204030204" pitchFamily="34" charset="0"/>
                <a:cs typeface="Calibri" panose="020F0502020204030204" pitchFamily="34" charset="0"/>
              </a:rPr>
              <a:t>filepath</a:t>
            </a:r>
            <a:endParaRPr lang="en-US" sz="1224" dirty="0">
              <a:solidFill>
                <a:srgbClr val="212121"/>
              </a:solidFill>
              <a:latin typeface="Calibri" panose="020F0502020204030204" pitchFamily="34" charset="0"/>
              <a:cs typeface="Calibri" panose="020F0502020204030204" pitchFamily="34" charset="0"/>
            </a:endParaRPr>
          </a:p>
          <a:p>
            <a:pPr defTabSz="932597">
              <a:defRPr/>
            </a:pPr>
            <a:r>
              <a:rPr lang="en-US" sz="1224" dirty="0">
                <a:solidFill>
                  <a:srgbClr val="212121"/>
                </a:solidFill>
                <a:latin typeface="Calibri" panose="020F0502020204030204" pitchFamily="34" charset="0"/>
                <a:cs typeface="Calibri" panose="020F0502020204030204" pitchFamily="34" charset="0"/>
              </a:rPr>
              <a:t>    ,</a:t>
            </a:r>
            <a:r>
              <a:rPr lang="en-US" sz="1224" dirty="0" err="1">
                <a:solidFill>
                  <a:srgbClr val="212121"/>
                </a:solidFill>
                <a:latin typeface="Calibri" panose="020F0502020204030204" pitchFamily="34" charset="0"/>
                <a:cs typeface="Calibri" panose="020F0502020204030204" pitchFamily="34" charset="0"/>
              </a:rPr>
              <a:t>r.filepath</a:t>
            </a:r>
            <a:r>
              <a:rPr lang="en-US" sz="1224" dirty="0">
                <a:solidFill>
                  <a:srgbClr val="212121"/>
                </a:solidFill>
                <a:latin typeface="Calibri" panose="020F0502020204030204" pitchFamily="34" charset="0"/>
                <a:cs typeface="Calibri" panose="020F0502020204030204" pitchFamily="34" charset="0"/>
              </a:rPr>
              <a:t>(</a:t>
            </a:r>
            <a:r>
              <a:rPr lang="en-US" sz="1224" dirty="0">
                <a:solidFill>
                  <a:srgbClr val="09885A"/>
                </a:solidFill>
                <a:latin typeface="Calibri" panose="020F0502020204030204" pitchFamily="34" charset="0"/>
                <a:cs typeface="Calibri" panose="020F0502020204030204" pitchFamily="34" charset="0"/>
              </a:rPr>
              <a:t>1</a:t>
            </a: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0000FF"/>
                </a:solidFill>
                <a:latin typeface="Calibri" panose="020F0502020204030204" pitchFamily="34" charset="0"/>
                <a:cs typeface="Calibri" panose="020F0502020204030204" pitchFamily="34" charset="0"/>
              </a:rPr>
              <a:t>AS</a:t>
            </a:r>
            <a:r>
              <a:rPr lang="en-US" sz="1224" dirty="0">
                <a:solidFill>
                  <a:srgbClr val="212121"/>
                </a:solidFill>
                <a:latin typeface="Calibri" panose="020F0502020204030204" pitchFamily="34" charset="0"/>
                <a:cs typeface="Calibri" panose="020F0502020204030204" pitchFamily="34" charset="0"/>
              </a:rPr>
              <a:t> [year]</a:t>
            </a:r>
          </a:p>
          <a:p>
            <a:pPr defTabSz="932597">
              <a:defRPr/>
            </a:pPr>
            <a:r>
              <a:rPr lang="en-US" sz="1224" dirty="0">
                <a:solidFill>
                  <a:srgbClr val="212121"/>
                </a:solidFill>
                <a:latin typeface="Calibri" panose="020F0502020204030204" pitchFamily="34" charset="0"/>
                <a:cs typeface="Calibri" panose="020F0502020204030204" pitchFamily="34" charset="0"/>
              </a:rPr>
              <a:t>    ,</a:t>
            </a:r>
            <a:r>
              <a:rPr lang="en-US" sz="1224" dirty="0" err="1">
                <a:solidFill>
                  <a:srgbClr val="212121"/>
                </a:solidFill>
                <a:latin typeface="Calibri" panose="020F0502020204030204" pitchFamily="34" charset="0"/>
                <a:cs typeface="Calibri" panose="020F0502020204030204" pitchFamily="34" charset="0"/>
              </a:rPr>
              <a:t>r.filepath</a:t>
            </a:r>
            <a:r>
              <a:rPr lang="en-US" sz="1224" dirty="0">
                <a:solidFill>
                  <a:srgbClr val="212121"/>
                </a:solidFill>
                <a:latin typeface="Calibri" panose="020F0502020204030204" pitchFamily="34" charset="0"/>
                <a:cs typeface="Calibri" panose="020F0502020204030204" pitchFamily="34" charset="0"/>
              </a:rPr>
              <a:t>(</a:t>
            </a:r>
            <a:r>
              <a:rPr lang="en-US" sz="1224" dirty="0">
                <a:solidFill>
                  <a:srgbClr val="09885A"/>
                </a:solidFill>
                <a:latin typeface="Calibri" panose="020F0502020204030204" pitchFamily="34" charset="0"/>
                <a:cs typeface="Calibri" panose="020F0502020204030204" pitchFamily="34" charset="0"/>
              </a:rPr>
              <a:t>2</a:t>
            </a: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0000FF"/>
                </a:solidFill>
                <a:latin typeface="Calibri" panose="020F0502020204030204" pitchFamily="34" charset="0"/>
                <a:cs typeface="Calibri" panose="020F0502020204030204" pitchFamily="34" charset="0"/>
              </a:rPr>
              <a:t>AS</a:t>
            </a:r>
            <a:r>
              <a:rPr lang="en-US" sz="1224" dirty="0">
                <a:solidFill>
                  <a:srgbClr val="212121"/>
                </a:solidFill>
                <a:latin typeface="Calibri" panose="020F0502020204030204" pitchFamily="34" charset="0"/>
                <a:cs typeface="Calibri" panose="020F0502020204030204" pitchFamily="34" charset="0"/>
              </a:rPr>
              <a:t> [month]</a:t>
            </a:r>
          </a:p>
          <a:p>
            <a:pPr defTabSz="932597">
              <a:defRPr/>
            </a:pP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795E26"/>
                </a:solidFill>
                <a:latin typeface="Calibri" panose="020F0502020204030204" pitchFamily="34" charset="0"/>
                <a:cs typeface="Calibri" panose="020F0502020204030204" pitchFamily="34" charset="0"/>
              </a:rPr>
              <a:t>COUNT_BIG</a:t>
            </a:r>
            <a:r>
              <a:rPr lang="en-US" sz="1224" dirty="0">
                <a:solidFill>
                  <a:srgbClr val="212121"/>
                </a:solidFill>
                <a:latin typeface="Calibri" panose="020F0502020204030204" pitchFamily="34" charset="0"/>
                <a:cs typeface="Calibri" panose="020F0502020204030204" pitchFamily="34" charset="0"/>
              </a:rPr>
              <a:t>(</a:t>
            </a:r>
            <a:r>
              <a:rPr lang="en-US" sz="1224" dirty="0">
                <a:solidFill>
                  <a:srgbClr val="000000"/>
                </a:solidFill>
                <a:latin typeface="Calibri" panose="020F0502020204030204" pitchFamily="34" charset="0"/>
                <a:cs typeface="Calibri" panose="020F0502020204030204" pitchFamily="34" charset="0"/>
              </a:rPr>
              <a:t>*</a:t>
            </a: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0000FF"/>
                </a:solidFill>
                <a:latin typeface="Calibri" panose="020F0502020204030204" pitchFamily="34" charset="0"/>
                <a:cs typeface="Calibri" panose="020F0502020204030204" pitchFamily="34" charset="0"/>
              </a:rPr>
              <a:t>AS</a:t>
            </a:r>
            <a:r>
              <a:rPr lang="en-US" sz="1224" dirty="0">
                <a:solidFill>
                  <a:srgbClr val="212121"/>
                </a:solidFill>
                <a:latin typeface="Calibri" panose="020F0502020204030204" pitchFamily="34" charset="0"/>
                <a:cs typeface="Calibri" panose="020F0502020204030204" pitchFamily="34" charset="0"/>
              </a:rPr>
              <a:t> [rows]</a:t>
            </a:r>
          </a:p>
          <a:p>
            <a:pPr defTabSz="932597">
              <a:defRPr/>
            </a:pPr>
            <a:r>
              <a:rPr lang="en-US" sz="1224" dirty="0">
                <a:solidFill>
                  <a:srgbClr val="0000FF"/>
                </a:solidFill>
                <a:latin typeface="Calibri" panose="020F0502020204030204" pitchFamily="34" charset="0"/>
                <a:cs typeface="Calibri" panose="020F0502020204030204" pitchFamily="34" charset="0"/>
              </a:rPr>
              <a:t>FROM</a:t>
            </a: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795E26"/>
                </a:solidFill>
                <a:latin typeface="Calibri" panose="020F0502020204030204" pitchFamily="34" charset="0"/>
                <a:cs typeface="Calibri" panose="020F0502020204030204" pitchFamily="34" charset="0"/>
              </a:rPr>
              <a:t>OPENROWSET</a:t>
            </a:r>
            <a:r>
              <a:rPr lang="en-US" sz="1224" dirty="0">
                <a:solidFill>
                  <a:srgbClr val="212121"/>
                </a:solidFill>
                <a:latin typeface="Calibri" panose="020F0502020204030204" pitchFamily="34" charset="0"/>
                <a:cs typeface="Calibri" panose="020F0502020204030204" pitchFamily="34" charset="0"/>
              </a:rPr>
              <a:t>(</a:t>
            </a:r>
          </a:p>
          <a:p>
            <a:pPr defTabSz="932597">
              <a:defRPr/>
            </a:pPr>
            <a:r>
              <a:rPr lang="en-US" sz="1224" dirty="0">
                <a:solidFill>
                  <a:srgbClr val="212121"/>
                </a:solidFill>
                <a:latin typeface="Calibri" panose="020F0502020204030204" pitchFamily="34" charset="0"/>
                <a:cs typeface="Calibri" panose="020F0502020204030204" pitchFamily="34" charset="0"/>
              </a:rPr>
              <a:t>        BULK </a:t>
            </a:r>
            <a:r>
              <a:rPr lang="en-US" sz="1224" dirty="0">
                <a:solidFill>
                  <a:srgbClr val="A31515"/>
                </a:solidFill>
                <a:latin typeface="Calibri" panose="020F0502020204030204" pitchFamily="34" charset="0"/>
                <a:cs typeface="Calibri" panose="020F0502020204030204" pitchFamily="34" charset="0"/>
              </a:rPr>
              <a:t>'https://XXX.blob.core.windows.net/csv/taxi/</a:t>
            </a:r>
            <a:r>
              <a:rPr lang="en-US" sz="1224" dirty="0" err="1">
                <a:solidFill>
                  <a:srgbClr val="A31515"/>
                </a:solidFill>
                <a:latin typeface="Calibri" panose="020F0502020204030204" pitchFamily="34" charset="0"/>
                <a:cs typeface="Calibri" panose="020F0502020204030204" pitchFamily="34" charset="0"/>
              </a:rPr>
              <a:t>yellow_tripdata</a:t>
            </a:r>
            <a:r>
              <a:rPr lang="en-US" sz="1224" dirty="0">
                <a:solidFill>
                  <a:srgbClr val="A31515"/>
                </a:solidFill>
                <a:latin typeface="Calibri" panose="020F0502020204030204" pitchFamily="34" charset="0"/>
                <a:cs typeface="Calibri" panose="020F0502020204030204" pitchFamily="34" charset="0"/>
              </a:rPr>
              <a:t>_*-*.csv’</a:t>
            </a:r>
            <a:r>
              <a:rPr lang="en-US" sz="1224" dirty="0">
                <a:solidFill>
                  <a:srgbClr val="212121"/>
                </a:solidFill>
                <a:latin typeface="Calibri" panose="020F0502020204030204" pitchFamily="34" charset="0"/>
                <a:cs typeface="Calibri" panose="020F0502020204030204" pitchFamily="34" charset="0"/>
              </a:rPr>
              <a:t>,</a:t>
            </a:r>
          </a:p>
          <a:p>
            <a:pPr defTabSz="932597">
              <a:defRPr/>
            </a:pP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795E26"/>
                </a:solidFill>
                <a:latin typeface="Calibri" panose="020F0502020204030204" pitchFamily="34" charset="0"/>
                <a:cs typeface="Calibri" panose="020F0502020204030204" pitchFamily="34" charset="0"/>
              </a:rPr>
              <a:t>FORMAT</a:t>
            </a: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000000"/>
                </a:solidFill>
                <a:latin typeface="Calibri" panose="020F0502020204030204" pitchFamily="34" charset="0"/>
                <a:cs typeface="Calibri" panose="020F0502020204030204" pitchFamily="34" charset="0"/>
              </a:rPr>
              <a:t>=</a:t>
            </a: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A31515"/>
                </a:solidFill>
                <a:latin typeface="Calibri" panose="020F0502020204030204" pitchFamily="34" charset="0"/>
                <a:cs typeface="Calibri" panose="020F0502020204030204" pitchFamily="34" charset="0"/>
              </a:rPr>
              <a:t>'CSV'</a:t>
            </a:r>
            <a:r>
              <a:rPr lang="en-US" sz="1224" dirty="0">
                <a:solidFill>
                  <a:srgbClr val="212121"/>
                </a:solidFill>
                <a:latin typeface="Calibri" panose="020F0502020204030204" pitchFamily="34" charset="0"/>
                <a:cs typeface="Calibri" panose="020F0502020204030204" pitchFamily="34" charset="0"/>
              </a:rPr>
              <a:t>,</a:t>
            </a:r>
          </a:p>
          <a:p>
            <a:pPr defTabSz="932597">
              <a:defRPr/>
            </a:pP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0000FF"/>
                </a:solidFill>
                <a:latin typeface="Calibri" panose="020F0502020204030204" pitchFamily="34" charset="0"/>
                <a:cs typeface="Calibri" panose="020F0502020204030204" pitchFamily="34" charset="0"/>
              </a:rPr>
              <a:t>FIRSTROW</a:t>
            </a: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000000"/>
                </a:solidFill>
                <a:latin typeface="Calibri" panose="020F0502020204030204" pitchFamily="34" charset="0"/>
                <a:cs typeface="Calibri" panose="020F0502020204030204" pitchFamily="34" charset="0"/>
              </a:rPr>
              <a:t>=</a:t>
            </a: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09885A"/>
                </a:solidFill>
                <a:latin typeface="Calibri" panose="020F0502020204030204" pitchFamily="34" charset="0"/>
                <a:cs typeface="Calibri" panose="020F0502020204030204" pitchFamily="34" charset="0"/>
              </a:rPr>
              <a:t>2</a:t>
            </a:r>
            <a:r>
              <a:rPr lang="en-US" sz="1224" dirty="0">
                <a:solidFill>
                  <a:srgbClr val="212121"/>
                </a:solidFill>
                <a:latin typeface="Calibri" panose="020F0502020204030204" pitchFamily="34" charset="0"/>
                <a:cs typeface="Calibri" panose="020F0502020204030204" pitchFamily="34" charset="0"/>
              </a:rPr>
              <a:t>    )</a:t>
            </a:r>
          </a:p>
          <a:p>
            <a:pPr defTabSz="932597">
              <a:defRPr/>
            </a:pPr>
            <a:r>
              <a:rPr lang="en-US" sz="1224" dirty="0">
                <a:solidFill>
                  <a:srgbClr val="0000FF"/>
                </a:solidFill>
                <a:latin typeface="Calibri" panose="020F0502020204030204" pitchFamily="34" charset="0"/>
                <a:cs typeface="Calibri" panose="020F0502020204030204" pitchFamily="34" charset="0"/>
              </a:rPr>
              <a:t>WITH</a:t>
            </a:r>
            <a:r>
              <a:rPr lang="en-US" sz="1224" dirty="0">
                <a:solidFill>
                  <a:srgbClr val="212121"/>
                </a:solidFill>
                <a:latin typeface="Calibri" panose="020F0502020204030204" pitchFamily="34" charset="0"/>
                <a:cs typeface="Calibri" panose="020F0502020204030204" pitchFamily="34" charset="0"/>
              </a:rPr>
              <a:t> (</a:t>
            </a:r>
          </a:p>
          <a:p>
            <a:pPr defTabSz="932597">
              <a:defRPr/>
            </a:pPr>
            <a:r>
              <a:rPr lang="en-US" sz="1224" dirty="0">
                <a:solidFill>
                  <a:srgbClr val="212121"/>
                </a:solidFill>
                <a:latin typeface="Calibri" panose="020F0502020204030204" pitchFamily="34" charset="0"/>
                <a:cs typeface="Calibri" panose="020F0502020204030204" pitchFamily="34" charset="0"/>
              </a:rPr>
              <a:t>    </a:t>
            </a:r>
            <a:r>
              <a:rPr lang="en-US" sz="1224" dirty="0" err="1">
                <a:solidFill>
                  <a:srgbClr val="212121"/>
                </a:solidFill>
                <a:latin typeface="Calibri" panose="020F0502020204030204" pitchFamily="34" charset="0"/>
                <a:cs typeface="Calibri" panose="020F0502020204030204" pitchFamily="34" charset="0"/>
              </a:rPr>
              <a:t>vendor_id</a:t>
            </a: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0000FF"/>
                </a:solidFill>
                <a:latin typeface="Calibri" panose="020F0502020204030204" pitchFamily="34" charset="0"/>
                <a:cs typeface="Calibri" panose="020F0502020204030204" pitchFamily="34" charset="0"/>
              </a:rPr>
              <a:t>INT</a:t>
            </a:r>
            <a:r>
              <a:rPr lang="en-US" sz="1224" dirty="0">
                <a:solidFill>
                  <a:srgbClr val="212121"/>
                </a:solidFill>
                <a:latin typeface="Calibri" panose="020F0502020204030204" pitchFamily="34" charset="0"/>
                <a:cs typeface="Calibri" panose="020F0502020204030204" pitchFamily="34" charset="0"/>
              </a:rPr>
              <a:t>, </a:t>
            </a:r>
          </a:p>
          <a:p>
            <a:pPr defTabSz="932597">
              <a:defRPr/>
            </a:pPr>
            <a:r>
              <a:rPr lang="en-US" sz="1224" dirty="0">
                <a:solidFill>
                  <a:srgbClr val="212121"/>
                </a:solidFill>
                <a:latin typeface="Calibri" panose="020F0502020204030204" pitchFamily="34" charset="0"/>
                <a:cs typeface="Calibri" panose="020F0502020204030204" pitchFamily="34" charset="0"/>
              </a:rPr>
              <a:t>    </a:t>
            </a:r>
            <a:r>
              <a:rPr lang="en-US" sz="1224" dirty="0" err="1">
                <a:solidFill>
                  <a:srgbClr val="212121"/>
                </a:solidFill>
                <a:latin typeface="Calibri" panose="020F0502020204030204" pitchFamily="34" charset="0"/>
                <a:cs typeface="Calibri" panose="020F0502020204030204" pitchFamily="34" charset="0"/>
              </a:rPr>
              <a:t>pickup_datetime</a:t>
            </a: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0000FF"/>
                </a:solidFill>
                <a:latin typeface="Calibri" panose="020F0502020204030204" pitchFamily="34" charset="0"/>
                <a:cs typeface="Calibri" panose="020F0502020204030204" pitchFamily="34" charset="0"/>
              </a:rPr>
              <a:t>DATETIME2</a:t>
            </a:r>
            <a:r>
              <a:rPr lang="en-US" sz="1224" dirty="0">
                <a:solidFill>
                  <a:srgbClr val="212121"/>
                </a:solidFill>
                <a:latin typeface="Calibri" panose="020F0502020204030204" pitchFamily="34" charset="0"/>
                <a:cs typeface="Calibri" panose="020F0502020204030204" pitchFamily="34" charset="0"/>
              </a:rPr>
              <a:t>, </a:t>
            </a:r>
          </a:p>
          <a:p>
            <a:pPr defTabSz="932597">
              <a:defRPr/>
            </a:pPr>
            <a:r>
              <a:rPr lang="en-US" sz="1224" dirty="0">
                <a:solidFill>
                  <a:srgbClr val="212121"/>
                </a:solidFill>
                <a:latin typeface="Calibri" panose="020F0502020204030204" pitchFamily="34" charset="0"/>
                <a:cs typeface="Calibri" panose="020F0502020204030204" pitchFamily="34" charset="0"/>
              </a:rPr>
              <a:t>    </a:t>
            </a:r>
            <a:r>
              <a:rPr lang="en-US" sz="1224" dirty="0" err="1">
                <a:solidFill>
                  <a:srgbClr val="212121"/>
                </a:solidFill>
                <a:latin typeface="Calibri" panose="020F0502020204030204" pitchFamily="34" charset="0"/>
                <a:cs typeface="Calibri" panose="020F0502020204030204" pitchFamily="34" charset="0"/>
              </a:rPr>
              <a:t>dropoff_datetime</a:t>
            </a: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0000FF"/>
                </a:solidFill>
                <a:latin typeface="Calibri" panose="020F0502020204030204" pitchFamily="34" charset="0"/>
                <a:cs typeface="Calibri" panose="020F0502020204030204" pitchFamily="34" charset="0"/>
              </a:rPr>
              <a:t>DATETIME2</a:t>
            </a:r>
            <a:r>
              <a:rPr lang="en-US" sz="1224" dirty="0">
                <a:solidFill>
                  <a:srgbClr val="212121"/>
                </a:solidFill>
                <a:latin typeface="Calibri" panose="020F0502020204030204" pitchFamily="34" charset="0"/>
                <a:cs typeface="Calibri" panose="020F0502020204030204" pitchFamily="34" charset="0"/>
              </a:rPr>
              <a:t>,</a:t>
            </a:r>
          </a:p>
          <a:p>
            <a:pPr defTabSz="932597">
              <a:defRPr/>
            </a:pPr>
            <a:r>
              <a:rPr lang="en-US" sz="1224" dirty="0">
                <a:solidFill>
                  <a:srgbClr val="212121"/>
                </a:solidFill>
                <a:latin typeface="Calibri" panose="020F0502020204030204" pitchFamily="34" charset="0"/>
                <a:cs typeface="Calibri" panose="020F0502020204030204" pitchFamily="34" charset="0"/>
              </a:rPr>
              <a:t>    </a:t>
            </a:r>
            <a:r>
              <a:rPr lang="en-US" sz="1224" dirty="0" err="1">
                <a:solidFill>
                  <a:srgbClr val="212121"/>
                </a:solidFill>
                <a:latin typeface="Calibri" panose="020F0502020204030204" pitchFamily="34" charset="0"/>
                <a:cs typeface="Calibri" panose="020F0502020204030204" pitchFamily="34" charset="0"/>
              </a:rPr>
              <a:t>passenger_count</a:t>
            </a: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0000FF"/>
                </a:solidFill>
                <a:latin typeface="Calibri" panose="020F0502020204030204" pitchFamily="34" charset="0"/>
                <a:cs typeface="Calibri" panose="020F0502020204030204" pitchFamily="34" charset="0"/>
              </a:rPr>
              <a:t>SMALLINT</a:t>
            </a:r>
            <a:r>
              <a:rPr lang="en-US" sz="1224" dirty="0">
                <a:solidFill>
                  <a:srgbClr val="212121"/>
                </a:solidFill>
                <a:latin typeface="Calibri" panose="020F0502020204030204" pitchFamily="34" charset="0"/>
                <a:cs typeface="Calibri" panose="020F0502020204030204" pitchFamily="34" charset="0"/>
              </a:rPr>
              <a:t>,</a:t>
            </a:r>
          </a:p>
          <a:p>
            <a:pPr defTabSz="932597">
              <a:defRPr/>
            </a:pPr>
            <a:r>
              <a:rPr lang="en-US" sz="1224" dirty="0">
                <a:solidFill>
                  <a:srgbClr val="212121"/>
                </a:solidFill>
                <a:latin typeface="Calibri" panose="020F0502020204030204" pitchFamily="34" charset="0"/>
                <a:cs typeface="Calibri" panose="020F0502020204030204" pitchFamily="34" charset="0"/>
              </a:rPr>
              <a:t>    </a:t>
            </a:r>
            <a:r>
              <a:rPr lang="en-US" sz="1224" dirty="0" err="1">
                <a:solidFill>
                  <a:srgbClr val="212121"/>
                </a:solidFill>
                <a:latin typeface="Calibri" panose="020F0502020204030204" pitchFamily="34" charset="0"/>
                <a:cs typeface="Calibri" panose="020F0502020204030204" pitchFamily="34" charset="0"/>
              </a:rPr>
              <a:t>trip_distance</a:t>
            </a: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0000FF"/>
                </a:solidFill>
                <a:latin typeface="Calibri" panose="020F0502020204030204" pitchFamily="34" charset="0"/>
                <a:cs typeface="Calibri" panose="020F0502020204030204" pitchFamily="34" charset="0"/>
              </a:rPr>
              <a:t>FLOAT</a:t>
            </a:r>
            <a:r>
              <a:rPr lang="en-US" sz="1224" dirty="0">
                <a:solidFill>
                  <a:srgbClr val="212121"/>
                </a:solidFill>
                <a:latin typeface="Calibri" panose="020F0502020204030204" pitchFamily="34" charset="0"/>
                <a:cs typeface="Calibri" panose="020F0502020204030204" pitchFamily="34" charset="0"/>
              </a:rPr>
              <a:t>,</a:t>
            </a:r>
          </a:p>
          <a:p>
            <a:pPr defTabSz="932597">
              <a:defRPr/>
            </a:pPr>
            <a:r>
              <a:rPr lang="en-US" sz="1224" dirty="0">
                <a:solidFill>
                  <a:srgbClr val="212121"/>
                </a:solidFill>
                <a:latin typeface="Calibri" panose="020F0502020204030204" pitchFamily="34" charset="0"/>
                <a:cs typeface="Calibri" panose="020F0502020204030204" pitchFamily="34" charset="0"/>
              </a:rPr>
              <a:t>   &lt;… columns&gt;</a:t>
            </a:r>
          </a:p>
          <a:p>
            <a:pPr defTabSz="932597">
              <a:defRPr/>
            </a:pP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0000FF"/>
                </a:solidFill>
                <a:latin typeface="Calibri" panose="020F0502020204030204" pitchFamily="34" charset="0"/>
                <a:cs typeface="Calibri" panose="020F0502020204030204" pitchFamily="34" charset="0"/>
              </a:rPr>
              <a:t>AS</a:t>
            </a:r>
            <a:r>
              <a:rPr lang="en-US" sz="1224" dirty="0">
                <a:solidFill>
                  <a:srgbClr val="212121"/>
                </a:solidFill>
                <a:latin typeface="Calibri" panose="020F0502020204030204" pitchFamily="34" charset="0"/>
                <a:cs typeface="Calibri" panose="020F0502020204030204" pitchFamily="34" charset="0"/>
              </a:rPr>
              <a:t> [r]</a:t>
            </a:r>
          </a:p>
          <a:p>
            <a:pPr defTabSz="932597">
              <a:defRPr/>
            </a:pPr>
            <a:endParaRPr lang="en-US" sz="1224" dirty="0">
              <a:solidFill>
                <a:srgbClr val="212121"/>
              </a:solidFill>
              <a:latin typeface="Calibri" panose="020F0502020204030204" pitchFamily="34" charset="0"/>
              <a:cs typeface="Calibri" panose="020F0502020204030204" pitchFamily="34" charset="0"/>
            </a:endParaRPr>
          </a:p>
          <a:p>
            <a:pPr defTabSz="932597">
              <a:defRPr/>
            </a:pPr>
            <a:r>
              <a:rPr lang="en-US" sz="1224" dirty="0">
                <a:solidFill>
                  <a:srgbClr val="0000FF"/>
                </a:solidFill>
                <a:latin typeface="Calibri" panose="020F0502020204030204" pitchFamily="34" charset="0"/>
                <a:cs typeface="Calibri" panose="020F0502020204030204" pitchFamily="34" charset="0"/>
              </a:rPr>
              <a:t>WHERE</a:t>
            </a:r>
            <a:r>
              <a:rPr lang="en-US" sz="1224" dirty="0">
                <a:solidFill>
                  <a:srgbClr val="212121"/>
                </a:solidFill>
                <a:latin typeface="Calibri" panose="020F0502020204030204" pitchFamily="34" charset="0"/>
                <a:cs typeface="Calibri" panose="020F0502020204030204" pitchFamily="34" charset="0"/>
              </a:rPr>
              <a:t> </a:t>
            </a:r>
            <a:r>
              <a:rPr lang="en-US" sz="1224" dirty="0" err="1">
                <a:solidFill>
                  <a:srgbClr val="212121"/>
                </a:solidFill>
                <a:latin typeface="Calibri" panose="020F0502020204030204" pitchFamily="34" charset="0"/>
                <a:cs typeface="Calibri" panose="020F0502020204030204" pitchFamily="34" charset="0"/>
              </a:rPr>
              <a:t>r.filepath</a:t>
            </a:r>
            <a:r>
              <a:rPr lang="en-US" sz="1224" dirty="0">
                <a:solidFill>
                  <a:srgbClr val="212121"/>
                </a:solidFill>
                <a:latin typeface="Calibri" panose="020F0502020204030204" pitchFamily="34" charset="0"/>
                <a:cs typeface="Calibri" panose="020F0502020204030204" pitchFamily="34" charset="0"/>
              </a:rPr>
              <a:t>(</a:t>
            </a:r>
            <a:r>
              <a:rPr lang="en-US" sz="1224" dirty="0">
                <a:solidFill>
                  <a:srgbClr val="09885A"/>
                </a:solidFill>
                <a:latin typeface="Calibri" panose="020F0502020204030204" pitchFamily="34" charset="0"/>
                <a:cs typeface="Calibri" panose="020F0502020204030204" pitchFamily="34" charset="0"/>
              </a:rPr>
              <a:t>1</a:t>
            </a: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0000FF"/>
                </a:solidFill>
                <a:latin typeface="Calibri" panose="020F0502020204030204" pitchFamily="34" charset="0"/>
                <a:cs typeface="Calibri" panose="020F0502020204030204" pitchFamily="34" charset="0"/>
              </a:rPr>
              <a:t>IN</a:t>
            </a: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A31515"/>
                </a:solidFill>
                <a:latin typeface="Calibri" panose="020F0502020204030204" pitchFamily="34" charset="0"/>
                <a:cs typeface="Calibri" panose="020F0502020204030204" pitchFamily="34" charset="0"/>
              </a:rPr>
              <a:t>'2017’</a:t>
            </a:r>
            <a:r>
              <a:rPr lang="en-US" sz="1224" dirty="0">
                <a:solidFill>
                  <a:srgbClr val="212121"/>
                </a:solidFill>
                <a:latin typeface="Calibri" panose="020F0502020204030204" pitchFamily="34" charset="0"/>
                <a:cs typeface="Calibri" panose="020F0502020204030204" pitchFamily="34" charset="0"/>
              </a:rPr>
              <a:t>) </a:t>
            </a:r>
          </a:p>
          <a:p>
            <a:pPr defTabSz="932597">
              <a:defRPr/>
            </a:pP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0000FF"/>
                </a:solidFill>
                <a:latin typeface="Calibri" panose="020F0502020204030204" pitchFamily="34" charset="0"/>
                <a:cs typeface="Calibri" panose="020F0502020204030204" pitchFamily="34" charset="0"/>
              </a:rPr>
              <a:t>AND</a:t>
            </a:r>
            <a:r>
              <a:rPr lang="en-US" sz="1224" dirty="0">
                <a:solidFill>
                  <a:srgbClr val="212121"/>
                </a:solidFill>
                <a:latin typeface="Calibri" panose="020F0502020204030204" pitchFamily="34" charset="0"/>
                <a:cs typeface="Calibri" panose="020F0502020204030204" pitchFamily="34" charset="0"/>
              </a:rPr>
              <a:t> </a:t>
            </a:r>
            <a:r>
              <a:rPr lang="en-US" sz="1224" dirty="0" err="1">
                <a:solidFill>
                  <a:srgbClr val="212121"/>
                </a:solidFill>
                <a:latin typeface="Calibri" panose="020F0502020204030204" pitchFamily="34" charset="0"/>
                <a:cs typeface="Calibri" panose="020F0502020204030204" pitchFamily="34" charset="0"/>
              </a:rPr>
              <a:t>r.filepath</a:t>
            </a:r>
            <a:r>
              <a:rPr lang="en-US" sz="1224" dirty="0">
                <a:solidFill>
                  <a:srgbClr val="212121"/>
                </a:solidFill>
                <a:latin typeface="Calibri" panose="020F0502020204030204" pitchFamily="34" charset="0"/>
                <a:cs typeface="Calibri" panose="020F0502020204030204" pitchFamily="34" charset="0"/>
              </a:rPr>
              <a:t>(</a:t>
            </a:r>
            <a:r>
              <a:rPr lang="en-US" sz="1224" dirty="0">
                <a:solidFill>
                  <a:srgbClr val="09885A"/>
                </a:solidFill>
                <a:latin typeface="Calibri" panose="020F0502020204030204" pitchFamily="34" charset="0"/>
                <a:cs typeface="Calibri" panose="020F0502020204030204" pitchFamily="34" charset="0"/>
              </a:rPr>
              <a:t>2</a:t>
            </a: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0000FF"/>
                </a:solidFill>
                <a:latin typeface="Calibri" panose="020F0502020204030204" pitchFamily="34" charset="0"/>
                <a:cs typeface="Calibri" panose="020F0502020204030204" pitchFamily="34" charset="0"/>
              </a:rPr>
              <a:t>IN</a:t>
            </a: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A31515"/>
                </a:solidFill>
                <a:latin typeface="Calibri" panose="020F0502020204030204" pitchFamily="34" charset="0"/>
                <a:cs typeface="Calibri" panose="020F0502020204030204" pitchFamily="34" charset="0"/>
              </a:rPr>
              <a:t>'10'</a:t>
            </a: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A31515"/>
                </a:solidFill>
                <a:latin typeface="Calibri" panose="020F0502020204030204" pitchFamily="34" charset="0"/>
                <a:cs typeface="Calibri" panose="020F0502020204030204" pitchFamily="34" charset="0"/>
              </a:rPr>
              <a:t>'11'</a:t>
            </a: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A31515"/>
                </a:solidFill>
                <a:latin typeface="Calibri" panose="020F0502020204030204" pitchFamily="34" charset="0"/>
                <a:cs typeface="Calibri" panose="020F0502020204030204" pitchFamily="34" charset="0"/>
              </a:rPr>
              <a:t>'12’</a:t>
            </a:r>
            <a:r>
              <a:rPr lang="en-US" sz="1224" dirty="0">
                <a:solidFill>
                  <a:srgbClr val="212121"/>
                </a:solidFill>
                <a:latin typeface="Calibri" panose="020F0502020204030204" pitchFamily="34" charset="0"/>
                <a:cs typeface="Calibri" panose="020F0502020204030204" pitchFamily="34" charset="0"/>
              </a:rPr>
              <a:t>)</a:t>
            </a:r>
          </a:p>
          <a:p>
            <a:pPr defTabSz="932597">
              <a:defRPr/>
            </a:pPr>
            <a:endParaRPr lang="en-US" sz="1224" dirty="0">
              <a:solidFill>
                <a:srgbClr val="212121"/>
              </a:solidFill>
              <a:latin typeface="Calibri" panose="020F0502020204030204" pitchFamily="34" charset="0"/>
              <a:cs typeface="Calibri" panose="020F0502020204030204" pitchFamily="34" charset="0"/>
            </a:endParaRPr>
          </a:p>
          <a:p>
            <a:pPr defTabSz="932597">
              <a:defRPr/>
            </a:pPr>
            <a:r>
              <a:rPr lang="en-US" sz="1224" dirty="0">
                <a:solidFill>
                  <a:srgbClr val="0000FF"/>
                </a:solidFill>
                <a:latin typeface="Calibri" panose="020F0502020204030204" pitchFamily="34" charset="0"/>
                <a:cs typeface="Calibri" panose="020F0502020204030204" pitchFamily="34" charset="0"/>
              </a:rPr>
              <a:t>GROUP BY</a:t>
            </a:r>
            <a:r>
              <a:rPr lang="en-US" sz="1224" dirty="0">
                <a:solidFill>
                  <a:srgbClr val="212121"/>
                </a:solidFill>
                <a:latin typeface="Calibri" panose="020F0502020204030204" pitchFamily="34" charset="0"/>
                <a:cs typeface="Calibri" panose="020F0502020204030204" pitchFamily="34" charset="0"/>
              </a:rPr>
              <a:t>    </a:t>
            </a:r>
            <a:r>
              <a:rPr lang="en-US" sz="1224" dirty="0" err="1">
                <a:solidFill>
                  <a:srgbClr val="212121"/>
                </a:solidFill>
                <a:latin typeface="Calibri" panose="020F0502020204030204" pitchFamily="34" charset="0"/>
                <a:cs typeface="Calibri" panose="020F0502020204030204" pitchFamily="34" charset="0"/>
              </a:rPr>
              <a:t>r.filepath</a:t>
            </a:r>
            <a:r>
              <a:rPr lang="en-US" sz="1224" dirty="0">
                <a:solidFill>
                  <a:srgbClr val="212121"/>
                </a:solidFill>
                <a:latin typeface="Calibri" panose="020F0502020204030204" pitchFamily="34" charset="0"/>
                <a:cs typeface="Calibri" panose="020F0502020204030204" pitchFamily="34" charset="0"/>
              </a:rPr>
              <a:t>() ,</a:t>
            </a:r>
            <a:r>
              <a:rPr lang="en-US" sz="1224" dirty="0" err="1">
                <a:solidFill>
                  <a:srgbClr val="212121"/>
                </a:solidFill>
                <a:latin typeface="Calibri" panose="020F0502020204030204" pitchFamily="34" charset="0"/>
                <a:cs typeface="Calibri" panose="020F0502020204030204" pitchFamily="34" charset="0"/>
              </a:rPr>
              <a:t>r.filepath</a:t>
            </a:r>
            <a:r>
              <a:rPr lang="en-US" sz="1224" dirty="0">
                <a:solidFill>
                  <a:srgbClr val="212121"/>
                </a:solidFill>
                <a:latin typeface="Calibri" panose="020F0502020204030204" pitchFamily="34" charset="0"/>
                <a:cs typeface="Calibri" panose="020F0502020204030204" pitchFamily="34" charset="0"/>
              </a:rPr>
              <a:t>(</a:t>
            </a:r>
            <a:r>
              <a:rPr lang="en-US" sz="1224" dirty="0">
                <a:solidFill>
                  <a:srgbClr val="09885A"/>
                </a:solidFill>
                <a:latin typeface="Calibri" panose="020F0502020204030204" pitchFamily="34" charset="0"/>
                <a:cs typeface="Calibri" panose="020F0502020204030204" pitchFamily="34" charset="0"/>
              </a:rPr>
              <a:t>1</a:t>
            </a:r>
            <a:r>
              <a:rPr lang="en-US" sz="1224" dirty="0">
                <a:solidFill>
                  <a:srgbClr val="212121"/>
                </a:solidFill>
                <a:latin typeface="Calibri" panose="020F0502020204030204" pitchFamily="34" charset="0"/>
                <a:cs typeface="Calibri" panose="020F0502020204030204" pitchFamily="34" charset="0"/>
              </a:rPr>
              <a:t>) ,</a:t>
            </a:r>
            <a:r>
              <a:rPr lang="en-US" sz="1224" dirty="0" err="1">
                <a:solidFill>
                  <a:srgbClr val="212121"/>
                </a:solidFill>
                <a:latin typeface="Calibri" panose="020F0502020204030204" pitchFamily="34" charset="0"/>
                <a:cs typeface="Calibri" panose="020F0502020204030204" pitchFamily="34" charset="0"/>
              </a:rPr>
              <a:t>r.filepath</a:t>
            </a:r>
            <a:r>
              <a:rPr lang="en-US" sz="1224" dirty="0">
                <a:solidFill>
                  <a:srgbClr val="212121"/>
                </a:solidFill>
                <a:latin typeface="Calibri" panose="020F0502020204030204" pitchFamily="34" charset="0"/>
                <a:cs typeface="Calibri" panose="020F0502020204030204" pitchFamily="34" charset="0"/>
              </a:rPr>
              <a:t>(</a:t>
            </a:r>
            <a:r>
              <a:rPr lang="en-US" sz="1224" dirty="0">
                <a:solidFill>
                  <a:srgbClr val="09885A"/>
                </a:solidFill>
                <a:latin typeface="Calibri" panose="020F0502020204030204" pitchFamily="34" charset="0"/>
                <a:cs typeface="Calibri" panose="020F0502020204030204" pitchFamily="34" charset="0"/>
              </a:rPr>
              <a:t>2</a:t>
            </a:r>
            <a:r>
              <a:rPr lang="en-US" sz="1224" dirty="0">
                <a:solidFill>
                  <a:srgbClr val="212121"/>
                </a:solidFill>
                <a:latin typeface="Calibri" panose="020F0502020204030204" pitchFamily="34" charset="0"/>
                <a:cs typeface="Calibri" panose="020F0502020204030204" pitchFamily="34" charset="0"/>
              </a:rPr>
              <a:t>)</a:t>
            </a:r>
          </a:p>
          <a:p>
            <a:pPr defTabSz="932597">
              <a:defRPr/>
            </a:pPr>
            <a:r>
              <a:rPr lang="en-US" sz="1224" dirty="0">
                <a:solidFill>
                  <a:srgbClr val="0000FF"/>
                </a:solidFill>
                <a:latin typeface="Calibri" panose="020F0502020204030204" pitchFamily="34" charset="0"/>
                <a:cs typeface="Calibri" panose="020F0502020204030204" pitchFamily="34" charset="0"/>
              </a:rPr>
              <a:t>ORDER BY</a:t>
            </a:r>
            <a:r>
              <a:rPr lang="en-US" sz="1224" dirty="0">
                <a:solidFill>
                  <a:srgbClr val="212121"/>
                </a:solidFill>
                <a:latin typeface="Calibri" panose="020F0502020204030204" pitchFamily="34" charset="0"/>
                <a:cs typeface="Calibri" panose="020F0502020204030204" pitchFamily="34" charset="0"/>
              </a:rPr>
              <a:t>    </a:t>
            </a:r>
            <a:r>
              <a:rPr lang="en-US" sz="1224" dirty="0" err="1">
                <a:solidFill>
                  <a:srgbClr val="212121"/>
                </a:solidFill>
                <a:latin typeface="Calibri" panose="020F0502020204030204" pitchFamily="34" charset="0"/>
                <a:cs typeface="Calibri" panose="020F0502020204030204" pitchFamily="34" charset="0"/>
              </a:rPr>
              <a:t>filepath</a:t>
            </a:r>
            <a:endParaRPr lang="en-US" sz="1224" dirty="0">
              <a:solidFill>
                <a:srgbClr val="212121"/>
              </a:solidFill>
              <a:latin typeface="Calibri" panose="020F0502020204030204" pitchFamily="34" charset="0"/>
              <a:cs typeface="Calibri" panose="020F0502020204030204" pitchFamily="34" charset="0"/>
            </a:endParaRPr>
          </a:p>
        </p:txBody>
      </p:sp>
      <p:graphicFrame>
        <p:nvGraphicFramePr>
          <p:cNvPr id="9" name="Table 8">
            <a:extLst>
              <a:ext uri="{FF2B5EF4-FFF2-40B4-BE49-F238E27FC236}">
                <a16:creationId xmlns:a16="http://schemas.microsoft.com/office/drawing/2014/main" id="{61DCB9D8-5FEB-490B-A0BB-35D6360FEF6C}"/>
              </a:ext>
            </a:extLst>
          </p:cNvPr>
          <p:cNvGraphicFramePr>
            <a:graphicFrameLocks noGrp="1"/>
          </p:cNvGraphicFramePr>
          <p:nvPr/>
        </p:nvGraphicFramePr>
        <p:xfrm>
          <a:off x="4997673" y="5951030"/>
          <a:ext cx="6820765" cy="751264"/>
        </p:xfrm>
        <a:graphic>
          <a:graphicData uri="http://schemas.openxmlformats.org/drawingml/2006/table">
            <a:tbl>
              <a:tblPr>
                <a:tableStyleId>{5C22544A-7EE6-4342-B048-85BDC9FD1C3A}</a:tableStyleId>
              </a:tblPr>
              <a:tblGrid>
                <a:gridCol w="4816294">
                  <a:extLst>
                    <a:ext uri="{9D8B030D-6E8A-4147-A177-3AD203B41FA5}">
                      <a16:colId xmlns:a16="http://schemas.microsoft.com/office/drawing/2014/main" val="3639842237"/>
                    </a:ext>
                  </a:extLst>
                </a:gridCol>
                <a:gridCol w="668157">
                  <a:extLst>
                    <a:ext uri="{9D8B030D-6E8A-4147-A177-3AD203B41FA5}">
                      <a16:colId xmlns:a16="http://schemas.microsoft.com/office/drawing/2014/main" val="256315710"/>
                    </a:ext>
                  </a:extLst>
                </a:gridCol>
                <a:gridCol w="668157">
                  <a:extLst>
                    <a:ext uri="{9D8B030D-6E8A-4147-A177-3AD203B41FA5}">
                      <a16:colId xmlns:a16="http://schemas.microsoft.com/office/drawing/2014/main" val="2305391439"/>
                    </a:ext>
                  </a:extLst>
                </a:gridCol>
                <a:gridCol w="668157">
                  <a:extLst>
                    <a:ext uri="{9D8B030D-6E8A-4147-A177-3AD203B41FA5}">
                      <a16:colId xmlns:a16="http://schemas.microsoft.com/office/drawing/2014/main" val="3577009559"/>
                    </a:ext>
                  </a:extLst>
                </a:gridCol>
              </a:tblGrid>
              <a:tr h="187816">
                <a:tc>
                  <a:txBody>
                    <a:bodyPr/>
                    <a:lstStyle/>
                    <a:p>
                      <a:pPr algn="l" fontAlgn="b"/>
                      <a:r>
                        <a:rPr lang="en-US" sz="1100" u="none" strike="noStrike" err="1">
                          <a:effectLst/>
                        </a:rPr>
                        <a:t>filepath</a:t>
                      </a:r>
                      <a:endParaRPr lang="en-US" sz="1100" b="0" i="0" u="none" strike="noStrike">
                        <a:solidFill>
                          <a:srgbClr val="000000"/>
                        </a:solidFill>
                        <a:effectLst/>
                        <a:latin typeface="Calibri" panose="020F0502020204030204" pitchFamily="34" charset="0"/>
                      </a:endParaRPr>
                    </a:p>
                  </a:txBody>
                  <a:tcPr marL="6476" marR="6476" marT="6476" marB="0" anchor="b">
                    <a:lnL w="12700" cap="flat" cmpd="sng" algn="ctr">
                      <a:solidFill>
                        <a:schemeClr val="bg2">
                          <a:lumMod val="50000"/>
                        </a:schemeClr>
                      </a:solidFill>
                      <a:prstDash val="solid"/>
                      <a:round/>
                      <a:headEnd type="none" w="med" len="med"/>
                      <a:tailEnd type="none" w="med" len="med"/>
                    </a:lnL>
                    <a:lnT w="12700" cap="flat" cmpd="sng" algn="ctr">
                      <a:solidFill>
                        <a:schemeClr val="bg2">
                          <a:lumMod val="50000"/>
                        </a:schemeClr>
                      </a:solidFill>
                      <a:prstDash val="solid"/>
                      <a:round/>
                      <a:headEnd type="none" w="med" len="med"/>
                      <a:tailEnd type="none" w="med" len="med"/>
                    </a:lnT>
                    <a:solidFill>
                      <a:schemeClr val="bg1">
                        <a:lumMod val="95000"/>
                      </a:schemeClr>
                    </a:solidFill>
                  </a:tcPr>
                </a:tc>
                <a:tc>
                  <a:txBody>
                    <a:bodyPr/>
                    <a:lstStyle/>
                    <a:p>
                      <a:pPr algn="l" fontAlgn="b"/>
                      <a:r>
                        <a:rPr lang="en-US" sz="1100" u="none" strike="noStrike">
                          <a:effectLst/>
                        </a:rPr>
                        <a:t>year</a:t>
                      </a:r>
                      <a:endParaRPr lang="en-US" sz="1100" b="0" i="0" u="none" strike="noStrike">
                        <a:solidFill>
                          <a:srgbClr val="000000"/>
                        </a:solidFill>
                        <a:effectLst/>
                        <a:latin typeface="Calibri" panose="020F0502020204030204" pitchFamily="34" charset="0"/>
                      </a:endParaRPr>
                    </a:p>
                  </a:txBody>
                  <a:tcPr marL="6476" marR="6476" marT="6476" marB="0" anchor="b">
                    <a:lnT w="12700" cap="flat" cmpd="sng" algn="ctr">
                      <a:solidFill>
                        <a:schemeClr val="bg2">
                          <a:lumMod val="50000"/>
                        </a:schemeClr>
                      </a:solidFill>
                      <a:prstDash val="solid"/>
                      <a:round/>
                      <a:headEnd type="none" w="med" len="med"/>
                      <a:tailEnd type="none" w="med" len="med"/>
                    </a:lnT>
                    <a:solidFill>
                      <a:schemeClr val="bg1">
                        <a:lumMod val="95000"/>
                      </a:schemeClr>
                    </a:solidFill>
                  </a:tcPr>
                </a:tc>
                <a:tc>
                  <a:txBody>
                    <a:bodyPr/>
                    <a:lstStyle/>
                    <a:p>
                      <a:pPr algn="l" fontAlgn="b"/>
                      <a:r>
                        <a:rPr lang="en-US" sz="1100" u="none" strike="noStrike">
                          <a:effectLst/>
                        </a:rPr>
                        <a:t>month</a:t>
                      </a:r>
                      <a:endParaRPr lang="en-US" sz="1100" b="0" i="0" u="none" strike="noStrike">
                        <a:solidFill>
                          <a:srgbClr val="000000"/>
                        </a:solidFill>
                        <a:effectLst/>
                        <a:latin typeface="Calibri" panose="020F0502020204030204" pitchFamily="34" charset="0"/>
                      </a:endParaRPr>
                    </a:p>
                  </a:txBody>
                  <a:tcPr marL="6476" marR="6476" marT="6476" marB="0" anchor="b">
                    <a:lnT w="12700" cap="flat" cmpd="sng" algn="ctr">
                      <a:solidFill>
                        <a:schemeClr val="bg2">
                          <a:lumMod val="50000"/>
                        </a:schemeClr>
                      </a:solidFill>
                      <a:prstDash val="solid"/>
                      <a:round/>
                      <a:headEnd type="none" w="med" len="med"/>
                      <a:tailEnd type="none" w="med" len="med"/>
                    </a:lnT>
                    <a:solidFill>
                      <a:schemeClr val="bg1">
                        <a:lumMod val="95000"/>
                      </a:schemeClr>
                    </a:solidFill>
                  </a:tcPr>
                </a:tc>
                <a:tc>
                  <a:txBody>
                    <a:bodyPr/>
                    <a:lstStyle/>
                    <a:p>
                      <a:pPr algn="l" fontAlgn="b"/>
                      <a:r>
                        <a:rPr lang="en-US" sz="1100" u="none" strike="noStrike">
                          <a:effectLst/>
                        </a:rPr>
                        <a:t>rows</a:t>
                      </a:r>
                      <a:endParaRPr lang="en-US" sz="1100" b="0" i="0" u="none" strike="noStrike">
                        <a:solidFill>
                          <a:srgbClr val="000000"/>
                        </a:solidFill>
                        <a:effectLst/>
                        <a:latin typeface="Calibri" panose="020F0502020204030204" pitchFamily="34" charset="0"/>
                      </a:endParaRPr>
                    </a:p>
                  </a:txBody>
                  <a:tcPr marL="6476" marR="6476" marT="6476" marB="0" anchor="b">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solidFill>
                      <a:schemeClr val="bg1">
                        <a:lumMod val="95000"/>
                      </a:schemeClr>
                    </a:solidFill>
                  </a:tcPr>
                </a:tc>
                <a:extLst>
                  <a:ext uri="{0D108BD9-81ED-4DB2-BD59-A6C34878D82A}">
                    <a16:rowId xmlns:a16="http://schemas.microsoft.com/office/drawing/2014/main" val="802486277"/>
                  </a:ext>
                </a:extLst>
              </a:tr>
              <a:tr h="187816">
                <a:tc>
                  <a:txBody>
                    <a:bodyPr/>
                    <a:lstStyle/>
                    <a:p>
                      <a:pPr algn="l" fontAlgn="b"/>
                      <a:r>
                        <a:rPr lang="en-US" sz="1100" u="none" strike="noStrike">
                          <a:effectLst/>
                        </a:rPr>
                        <a:t>https://XXX.blob.core.windows.net/csv/taxi/yellow_tripdata_2017-10.csv</a:t>
                      </a:r>
                      <a:endParaRPr lang="en-US" sz="1100" b="0" i="0" u="none" strike="noStrike">
                        <a:solidFill>
                          <a:srgbClr val="000000"/>
                        </a:solidFill>
                        <a:effectLst/>
                        <a:latin typeface="Calibri" panose="020F0502020204030204" pitchFamily="34" charset="0"/>
                      </a:endParaRPr>
                    </a:p>
                  </a:txBody>
                  <a:tcPr marL="6476" marR="6476" marT="6476" marB="0" anchor="b">
                    <a:lnL w="12700" cap="flat" cmpd="sng" algn="ctr">
                      <a:solidFill>
                        <a:schemeClr val="bg2">
                          <a:lumMod val="50000"/>
                        </a:schemeClr>
                      </a:solidFill>
                      <a:prstDash val="solid"/>
                      <a:round/>
                      <a:headEnd type="none" w="med" len="med"/>
                      <a:tailEnd type="none" w="med" len="med"/>
                    </a:lnL>
                  </a:tcPr>
                </a:tc>
                <a:tc>
                  <a:txBody>
                    <a:bodyPr/>
                    <a:lstStyle/>
                    <a:p>
                      <a:pPr algn="r" fontAlgn="b"/>
                      <a:r>
                        <a:rPr lang="en-US" sz="1100" u="none" strike="noStrike">
                          <a:effectLst/>
                        </a:rPr>
                        <a:t>2017</a:t>
                      </a:r>
                      <a:endParaRPr lang="en-US" sz="1100" b="0" i="0" u="none" strike="noStrike">
                        <a:solidFill>
                          <a:srgbClr val="000000"/>
                        </a:solidFill>
                        <a:effectLst/>
                        <a:latin typeface="Calibri" panose="020F0502020204030204" pitchFamily="34" charset="0"/>
                      </a:endParaRPr>
                    </a:p>
                  </a:txBody>
                  <a:tcPr marL="6476" marR="6476" marT="6476" marB="0" anchor="b"/>
                </a:tc>
                <a:tc>
                  <a:txBody>
                    <a:bodyPr/>
                    <a:lstStyle/>
                    <a:p>
                      <a:pPr algn="r" fontAlgn="b"/>
                      <a:r>
                        <a:rPr lang="en-US" sz="1100" u="none" strike="noStrike">
                          <a:effectLst/>
                        </a:rPr>
                        <a:t>10</a:t>
                      </a:r>
                      <a:endParaRPr lang="en-US" sz="1100" b="0" i="0" u="none" strike="noStrike">
                        <a:solidFill>
                          <a:srgbClr val="000000"/>
                        </a:solidFill>
                        <a:effectLst/>
                        <a:latin typeface="Calibri" panose="020F0502020204030204" pitchFamily="34" charset="0"/>
                      </a:endParaRPr>
                    </a:p>
                  </a:txBody>
                  <a:tcPr marL="6476" marR="6476" marT="6476" marB="0" anchor="b"/>
                </a:tc>
                <a:tc>
                  <a:txBody>
                    <a:bodyPr/>
                    <a:lstStyle/>
                    <a:p>
                      <a:pPr algn="r" fontAlgn="b"/>
                      <a:r>
                        <a:rPr lang="en-US" sz="1100" u="none" strike="noStrike">
                          <a:effectLst/>
                        </a:rPr>
                        <a:t>9768815</a:t>
                      </a:r>
                      <a:endParaRPr lang="en-US" sz="1100" b="0" i="0" u="none" strike="noStrike">
                        <a:solidFill>
                          <a:srgbClr val="000000"/>
                        </a:solidFill>
                        <a:effectLst/>
                        <a:latin typeface="Calibri" panose="020F0502020204030204" pitchFamily="34" charset="0"/>
                      </a:endParaRPr>
                    </a:p>
                  </a:txBody>
                  <a:tcPr marL="6476" marR="6476" marT="6476" marB="0" anchor="b">
                    <a:lnR w="12700" cap="flat" cmpd="sng" algn="ctr">
                      <a:solidFill>
                        <a:schemeClr val="bg2">
                          <a:lumMod val="50000"/>
                        </a:schemeClr>
                      </a:solidFill>
                      <a:prstDash val="solid"/>
                      <a:round/>
                      <a:headEnd type="none" w="med" len="med"/>
                      <a:tailEnd type="none" w="med" len="med"/>
                    </a:lnR>
                  </a:tcPr>
                </a:tc>
                <a:extLst>
                  <a:ext uri="{0D108BD9-81ED-4DB2-BD59-A6C34878D82A}">
                    <a16:rowId xmlns:a16="http://schemas.microsoft.com/office/drawing/2014/main" val="2422482811"/>
                  </a:ext>
                </a:extLst>
              </a:tr>
              <a:tr h="187816">
                <a:tc>
                  <a:txBody>
                    <a:bodyPr/>
                    <a:lstStyle/>
                    <a:p>
                      <a:pPr algn="l" fontAlgn="b"/>
                      <a:r>
                        <a:rPr lang="en-US" sz="1100" u="none" strike="noStrike">
                          <a:effectLst/>
                        </a:rPr>
                        <a:t>https://XXX.blob.core.windows.net/csv/taxi/yellow_tripdata_2017-11.csv</a:t>
                      </a:r>
                      <a:endParaRPr lang="en-US" sz="1100" b="0" i="0" u="none" strike="noStrike">
                        <a:solidFill>
                          <a:srgbClr val="000000"/>
                        </a:solidFill>
                        <a:effectLst/>
                        <a:latin typeface="Calibri" panose="020F0502020204030204" pitchFamily="34" charset="0"/>
                      </a:endParaRPr>
                    </a:p>
                  </a:txBody>
                  <a:tcPr marL="6476" marR="6476" marT="6476" marB="0" anchor="b">
                    <a:lnL w="12700" cap="flat" cmpd="sng" algn="ctr">
                      <a:solidFill>
                        <a:schemeClr val="bg2">
                          <a:lumMod val="50000"/>
                        </a:schemeClr>
                      </a:solidFill>
                      <a:prstDash val="solid"/>
                      <a:round/>
                      <a:headEnd type="none" w="med" len="med"/>
                      <a:tailEnd type="none" w="med" len="med"/>
                    </a:lnL>
                  </a:tcPr>
                </a:tc>
                <a:tc>
                  <a:txBody>
                    <a:bodyPr/>
                    <a:lstStyle/>
                    <a:p>
                      <a:pPr algn="r" fontAlgn="b"/>
                      <a:r>
                        <a:rPr lang="en-US" sz="1100" u="none" strike="noStrike">
                          <a:effectLst/>
                        </a:rPr>
                        <a:t>2017</a:t>
                      </a:r>
                      <a:endParaRPr lang="en-US" sz="1100" b="0" i="0" u="none" strike="noStrike">
                        <a:solidFill>
                          <a:srgbClr val="000000"/>
                        </a:solidFill>
                        <a:effectLst/>
                        <a:latin typeface="Calibri" panose="020F0502020204030204" pitchFamily="34" charset="0"/>
                      </a:endParaRPr>
                    </a:p>
                  </a:txBody>
                  <a:tcPr marL="6476" marR="6476" marT="6476" marB="0" anchor="b"/>
                </a:tc>
                <a:tc>
                  <a:txBody>
                    <a:bodyPr/>
                    <a:lstStyle/>
                    <a:p>
                      <a:pPr algn="r" fontAlgn="b"/>
                      <a:r>
                        <a:rPr lang="en-US" sz="1100" u="none" strike="noStrike">
                          <a:effectLst/>
                        </a:rPr>
                        <a:t>11</a:t>
                      </a:r>
                      <a:endParaRPr lang="en-US" sz="1100" b="0" i="0" u="none" strike="noStrike">
                        <a:solidFill>
                          <a:srgbClr val="000000"/>
                        </a:solidFill>
                        <a:effectLst/>
                        <a:latin typeface="Calibri" panose="020F0502020204030204" pitchFamily="34" charset="0"/>
                      </a:endParaRPr>
                    </a:p>
                  </a:txBody>
                  <a:tcPr marL="6476" marR="6476" marT="6476" marB="0" anchor="b"/>
                </a:tc>
                <a:tc>
                  <a:txBody>
                    <a:bodyPr/>
                    <a:lstStyle/>
                    <a:p>
                      <a:pPr algn="r" fontAlgn="b"/>
                      <a:r>
                        <a:rPr lang="en-US" sz="1100" u="none" strike="noStrike" dirty="0">
                          <a:effectLst/>
                        </a:rPr>
                        <a:t>9284803</a:t>
                      </a:r>
                      <a:endParaRPr lang="en-US" sz="1100" b="0" i="0" u="none" strike="noStrike" dirty="0">
                        <a:solidFill>
                          <a:srgbClr val="000000"/>
                        </a:solidFill>
                        <a:effectLst/>
                        <a:latin typeface="Calibri" panose="020F0502020204030204" pitchFamily="34" charset="0"/>
                      </a:endParaRPr>
                    </a:p>
                  </a:txBody>
                  <a:tcPr marL="6476" marR="6476" marT="6476" marB="0" anchor="b">
                    <a:lnR w="12700" cap="flat" cmpd="sng" algn="ctr">
                      <a:solidFill>
                        <a:schemeClr val="bg2">
                          <a:lumMod val="50000"/>
                        </a:schemeClr>
                      </a:solidFill>
                      <a:prstDash val="solid"/>
                      <a:round/>
                      <a:headEnd type="none" w="med" len="med"/>
                      <a:tailEnd type="none" w="med" len="med"/>
                    </a:lnR>
                  </a:tcPr>
                </a:tc>
                <a:extLst>
                  <a:ext uri="{0D108BD9-81ED-4DB2-BD59-A6C34878D82A}">
                    <a16:rowId xmlns:a16="http://schemas.microsoft.com/office/drawing/2014/main" val="407353189"/>
                  </a:ext>
                </a:extLst>
              </a:tr>
              <a:tr h="187816">
                <a:tc>
                  <a:txBody>
                    <a:bodyPr/>
                    <a:lstStyle/>
                    <a:p>
                      <a:pPr algn="l" fontAlgn="b"/>
                      <a:r>
                        <a:rPr lang="en-US" sz="1100" u="none" strike="noStrike">
                          <a:effectLst/>
                        </a:rPr>
                        <a:t>https://XXX.blob.core.windows.net/csv/taxi/yellow_tripdata_2017-12.csv</a:t>
                      </a:r>
                      <a:endParaRPr lang="en-US" sz="1100" b="0" i="0" u="none" strike="noStrike">
                        <a:solidFill>
                          <a:srgbClr val="000000"/>
                        </a:solidFill>
                        <a:effectLst/>
                        <a:latin typeface="Calibri" panose="020F0502020204030204" pitchFamily="34" charset="0"/>
                      </a:endParaRPr>
                    </a:p>
                  </a:txBody>
                  <a:tcPr marL="6476" marR="6476" marT="6476" marB="0" anchor="b">
                    <a:lnL w="12700" cap="flat" cmpd="sng" algn="ctr">
                      <a:solidFill>
                        <a:schemeClr val="bg2">
                          <a:lumMod val="50000"/>
                        </a:schemeClr>
                      </a:solidFill>
                      <a:prstDash val="solid"/>
                      <a:round/>
                      <a:headEnd type="none" w="med" len="med"/>
                      <a:tailEnd type="none" w="med" len="med"/>
                    </a:lnL>
                    <a:lnB w="12700" cap="flat" cmpd="sng" algn="ctr">
                      <a:solidFill>
                        <a:schemeClr val="bg2">
                          <a:lumMod val="50000"/>
                        </a:schemeClr>
                      </a:solidFill>
                      <a:prstDash val="solid"/>
                      <a:round/>
                      <a:headEnd type="none" w="med" len="med"/>
                      <a:tailEnd type="none" w="med" len="med"/>
                    </a:lnB>
                  </a:tcPr>
                </a:tc>
                <a:tc>
                  <a:txBody>
                    <a:bodyPr/>
                    <a:lstStyle/>
                    <a:p>
                      <a:pPr algn="r" fontAlgn="b"/>
                      <a:r>
                        <a:rPr lang="en-US" sz="1100" u="none" strike="noStrike">
                          <a:effectLst/>
                        </a:rPr>
                        <a:t>2017</a:t>
                      </a:r>
                      <a:endParaRPr lang="en-US" sz="1100" b="0" i="0" u="none" strike="noStrike">
                        <a:solidFill>
                          <a:srgbClr val="000000"/>
                        </a:solidFill>
                        <a:effectLst/>
                        <a:latin typeface="Calibri" panose="020F0502020204030204" pitchFamily="34" charset="0"/>
                      </a:endParaRPr>
                    </a:p>
                  </a:txBody>
                  <a:tcPr marL="6476" marR="6476" marT="6476" marB="0" anchor="b">
                    <a:lnB w="12700" cap="flat" cmpd="sng" algn="ctr">
                      <a:solidFill>
                        <a:schemeClr val="bg2">
                          <a:lumMod val="50000"/>
                        </a:schemeClr>
                      </a:solidFill>
                      <a:prstDash val="solid"/>
                      <a:round/>
                      <a:headEnd type="none" w="med" len="med"/>
                      <a:tailEnd type="none" w="med" len="med"/>
                    </a:lnB>
                  </a:tcPr>
                </a:tc>
                <a:tc>
                  <a:txBody>
                    <a:bodyPr/>
                    <a:lstStyle/>
                    <a:p>
                      <a:pPr algn="r" fontAlgn="b"/>
                      <a:r>
                        <a:rPr lang="en-US" sz="1100" u="none" strike="noStrike">
                          <a:effectLst/>
                        </a:rPr>
                        <a:t>12</a:t>
                      </a:r>
                      <a:endParaRPr lang="en-US" sz="1100" b="0" i="0" u="none" strike="noStrike">
                        <a:solidFill>
                          <a:srgbClr val="000000"/>
                        </a:solidFill>
                        <a:effectLst/>
                        <a:latin typeface="Calibri" panose="020F0502020204030204" pitchFamily="34" charset="0"/>
                      </a:endParaRPr>
                    </a:p>
                  </a:txBody>
                  <a:tcPr marL="6476" marR="6476" marT="6476" marB="0" anchor="b">
                    <a:lnB w="12700" cap="flat" cmpd="sng" algn="ctr">
                      <a:solidFill>
                        <a:schemeClr val="bg2">
                          <a:lumMod val="50000"/>
                        </a:schemeClr>
                      </a:solidFill>
                      <a:prstDash val="solid"/>
                      <a:round/>
                      <a:headEnd type="none" w="med" len="med"/>
                      <a:tailEnd type="none" w="med" len="med"/>
                    </a:lnB>
                  </a:tcPr>
                </a:tc>
                <a:tc>
                  <a:txBody>
                    <a:bodyPr/>
                    <a:lstStyle/>
                    <a:p>
                      <a:pPr algn="r" fontAlgn="b"/>
                      <a:r>
                        <a:rPr lang="en-US" sz="1100" u="none" strike="noStrike" dirty="0">
                          <a:effectLst/>
                        </a:rPr>
                        <a:t>9508276</a:t>
                      </a:r>
                      <a:endParaRPr lang="en-US" sz="1100" b="0" i="0" u="none" strike="noStrike" dirty="0">
                        <a:solidFill>
                          <a:srgbClr val="000000"/>
                        </a:solidFill>
                        <a:effectLst/>
                        <a:latin typeface="Calibri" panose="020F0502020204030204" pitchFamily="34" charset="0"/>
                      </a:endParaRPr>
                    </a:p>
                  </a:txBody>
                  <a:tcPr marL="6476" marR="6476" marT="6476" marB="0" anchor="b">
                    <a:lnR w="12700" cap="flat" cmpd="sng" algn="ctr">
                      <a:solidFill>
                        <a:schemeClr val="bg2">
                          <a:lumMod val="50000"/>
                        </a:schemeClr>
                      </a:solidFill>
                      <a:prstDash val="solid"/>
                      <a:round/>
                      <a:headEnd type="none" w="med" len="med"/>
                      <a:tailEnd type="none" w="med" len="med"/>
                    </a:lnR>
                    <a:lnB w="12700" cap="flat" cmpd="sng" algn="ctr">
                      <a:solidFill>
                        <a:schemeClr val="bg2">
                          <a:lumMod val="50000"/>
                        </a:schemeClr>
                      </a:solidFill>
                      <a:prstDash val="solid"/>
                      <a:round/>
                      <a:headEnd type="none" w="med" len="med"/>
                      <a:tailEnd type="none" w="med" len="med"/>
                    </a:lnB>
                  </a:tcPr>
                </a:tc>
                <a:extLst>
                  <a:ext uri="{0D108BD9-81ED-4DB2-BD59-A6C34878D82A}">
                    <a16:rowId xmlns:a16="http://schemas.microsoft.com/office/drawing/2014/main" val="4248787034"/>
                  </a:ext>
                </a:extLst>
              </a:tr>
            </a:tbl>
          </a:graphicData>
        </a:graphic>
      </p:graphicFrame>
      <p:sp>
        <p:nvSpPr>
          <p:cNvPr id="11" name="Rectangle 10">
            <a:extLst>
              <a:ext uri="{FF2B5EF4-FFF2-40B4-BE49-F238E27FC236}">
                <a16:creationId xmlns:a16="http://schemas.microsoft.com/office/drawing/2014/main" id="{4EBACB29-BB27-44AC-BED6-E14F65DFC0AD}"/>
              </a:ext>
            </a:extLst>
          </p:cNvPr>
          <p:cNvSpPr/>
          <p:nvPr/>
        </p:nvSpPr>
        <p:spPr bwMode="auto">
          <a:xfrm>
            <a:off x="1180911" y="5440619"/>
            <a:ext cx="2226828" cy="510411"/>
          </a:xfrm>
          <a:prstGeom prst="rect">
            <a:avLst/>
          </a:prstGeom>
          <a:noFill/>
          <a:ln w="38100">
            <a:solidFill>
              <a:schemeClr val="tx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 name="Text Placeholder 3">
            <a:extLst>
              <a:ext uri="{FF2B5EF4-FFF2-40B4-BE49-F238E27FC236}">
                <a16:creationId xmlns:a16="http://schemas.microsoft.com/office/drawing/2014/main" id="{37C4D8D2-F0F3-4E56-B80A-856912A12FE5}"/>
              </a:ext>
            </a:extLst>
          </p:cNvPr>
          <p:cNvSpPr txBox="1">
            <a:spLocks/>
          </p:cNvSpPr>
          <p:nvPr/>
        </p:nvSpPr>
        <p:spPr>
          <a:xfrm>
            <a:off x="618037" y="1733362"/>
            <a:ext cx="5082352" cy="357517"/>
          </a:xfrm>
          <a:prstGeom prst="rect">
            <a:avLst/>
          </a:prstGeom>
        </p:spPr>
        <p:txBody>
          <a:bodyPr vert="horz" wrap="square" lIns="0" tIns="0" rIns="0" bIns="0" rtlCol="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kern="1200" spc="0" baseline="0">
                <a:solidFill>
                  <a:srgbClr val="000000"/>
                </a:solidFill>
                <a:latin typeface="+mn-lt"/>
                <a:ea typeface="+mn-ea"/>
                <a:cs typeface="+mn-cs"/>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32384">
              <a:spcAft>
                <a:spcPts val="2600"/>
              </a:spcAft>
              <a:defRPr/>
            </a:pPr>
            <a:r>
              <a:rPr lang="en-US" sz="1632">
                <a:latin typeface="Segoe UI"/>
              </a:rPr>
              <a:t>Example of </a:t>
            </a:r>
            <a:r>
              <a:rPr lang="en-US" sz="1632" err="1">
                <a:latin typeface="Segoe UI"/>
              </a:rPr>
              <a:t>filepath</a:t>
            </a:r>
            <a:r>
              <a:rPr lang="en-US" sz="1632">
                <a:latin typeface="Segoe UI"/>
              </a:rPr>
              <a:t> function</a:t>
            </a:r>
          </a:p>
        </p:txBody>
      </p:sp>
    </p:spTree>
    <p:extLst>
      <p:ext uri="{BB962C8B-B14F-4D97-AF65-F5344CB8AC3E}">
        <p14:creationId xmlns:p14="http://schemas.microsoft.com/office/powerpoint/2010/main" val="2032892935"/>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64360CA-4772-4A24-AE25-C0A5F895FC77}"/>
              </a:ext>
            </a:extLst>
          </p:cNvPr>
          <p:cNvSpPr>
            <a:spLocks noGrp="1"/>
          </p:cNvSpPr>
          <p:nvPr>
            <p:ph type="title"/>
          </p:nvPr>
        </p:nvSpPr>
        <p:spPr>
          <a:xfrm>
            <a:off x="435795" y="227014"/>
            <a:ext cx="10506842" cy="773112"/>
          </a:xfrm>
        </p:spPr>
        <p:txBody>
          <a:bodyPr/>
          <a:lstStyle/>
          <a:p>
            <a:r>
              <a:rPr lang="en-US" dirty="0"/>
              <a:t>Synapse SQL Serverless – Querying Parquet files</a:t>
            </a:r>
          </a:p>
        </p:txBody>
      </p:sp>
      <p:sp>
        <p:nvSpPr>
          <p:cNvPr id="4" name="Text Placeholder 3">
            <a:extLst>
              <a:ext uri="{FF2B5EF4-FFF2-40B4-BE49-F238E27FC236}">
                <a16:creationId xmlns:a16="http://schemas.microsoft.com/office/drawing/2014/main" id="{A8D20B65-7EB7-4312-BF9F-00E9793577AF}"/>
              </a:ext>
            </a:extLst>
          </p:cNvPr>
          <p:cNvSpPr>
            <a:spLocks noGrp="1"/>
          </p:cNvSpPr>
          <p:nvPr>
            <p:ph type="body" sz="quarter" idx="11"/>
          </p:nvPr>
        </p:nvSpPr>
        <p:spPr>
          <a:xfrm>
            <a:off x="435795" y="1152407"/>
            <a:ext cx="5666570" cy="4693189"/>
          </a:xfrm>
        </p:spPr>
        <p:txBody>
          <a:bodyPr/>
          <a:lstStyle/>
          <a:p>
            <a:pPr>
              <a:lnSpc>
                <a:spcPct val="100000"/>
              </a:lnSpc>
              <a:spcAft>
                <a:spcPts val="612"/>
              </a:spcAft>
            </a:pPr>
            <a:r>
              <a:rPr lang="en-US" sz="1836" dirty="0">
                <a:solidFill>
                  <a:schemeClr val="tx2"/>
                </a:solidFill>
                <a:latin typeface="+mj-lt"/>
              </a:rPr>
              <a:t>Overview</a:t>
            </a:r>
          </a:p>
          <a:p>
            <a:pPr>
              <a:lnSpc>
                <a:spcPct val="100000"/>
              </a:lnSpc>
              <a:spcAft>
                <a:spcPts val="612"/>
              </a:spcAft>
            </a:pPr>
            <a:r>
              <a:rPr lang="en-US" sz="1632" dirty="0">
                <a:solidFill>
                  <a:schemeClr val="tx1"/>
                </a:solidFill>
              </a:rPr>
              <a:t>Uses OPENROWSET function to access data </a:t>
            </a:r>
          </a:p>
          <a:p>
            <a:pPr>
              <a:lnSpc>
                <a:spcPct val="100000"/>
              </a:lnSpc>
              <a:spcAft>
                <a:spcPts val="612"/>
              </a:spcAft>
            </a:pPr>
            <a:endParaRPr lang="en-US" sz="1632" dirty="0">
              <a:solidFill>
                <a:schemeClr val="tx2"/>
              </a:solidFill>
            </a:endParaRPr>
          </a:p>
          <a:p>
            <a:pPr>
              <a:lnSpc>
                <a:spcPct val="100000"/>
              </a:lnSpc>
              <a:spcAft>
                <a:spcPts val="612"/>
              </a:spcAft>
            </a:pPr>
            <a:r>
              <a:rPr lang="en-US" sz="1836" dirty="0">
                <a:solidFill>
                  <a:schemeClr val="tx2"/>
                </a:solidFill>
                <a:latin typeface="+mj-lt"/>
              </a:rPr>
              <a:t>Benefits</a:t>
            </a:r>
          </a:p>
          <a:p>
            <a:pPr>
              <a:lnSpc>
                <a:spcPct val="100000"/>
              </a:lnSpc>
              <a:spcAft>
                <a:spcPts val="612"/>
              </a:spcAft>
            </a:pPr>
            <a:r>
              <a:rPr lang="en-US" sz="1632" dirty="0">
                <a:solidFill>
                  <a:schemeClr val="tx1"/>
                </a:solidFill>
              </a:rPr>
              <a:t>Ability to specify column names of interest</a:t>
            </a:r>
          </a:p>
          <a:p>
            <a:pPr>
              <a:lnSpc>
                <a:spcPct val="100000"/>
              </a:lnSpc>
              <a:spcAft>
                <a:spcPts val="612"/>
              </a:spcAft>
            </a:pPr>
            <a:r>
              <a:rPr lang="en-US" sz="1632" dirty="0">
                <a:solidFill>
                  <a:schemeClr val="tx1"/>
                </a:solidFill>
              </a:rPr>
              <a:t>Offers auto reading of column names and data types</a:t>
            </a:r>
          </a:p>
          <a:p>
            <a:pPr>
              <a:lnSpc>
                <a:spcPct val="100000"/>
              </a:lnSpc>
              <a:spcAft>
                <a:spcPts val="612"/>
              </a:spcAft>
            </a:pPr>
            <a:r>
              <a:rPr lang="en-US" sz="1632" dirty="0">
                <a:solidFill>
                  <a:schemeClr val="tx1"/>
                </a:solidFill>
              </a:rPr>
              <a:t>Provides target specific partitions using </a:t>
            </a:r>
            <a:r>
              <a:rPr lang="en-US" sz="1632" dirty="0" err="1">
                <a:solidFill>
                  <a:schemeClr val="tx1"/>
                </a:solidFill>
              </a:rPr>
              <a:t>filepath</a:t>
            </a:r>
            <a:r>
              <a:rPr lang="en-US" sz="1632" dirty="0">
                <a:solidFill>
                  <a:schemeClr val="tx1"/>
                </a:solidFill>
              </a:rPr>
              <a:t> function</a:t>
            </a:r>
          </a:p>
          <a:p>
            <a:pPr>
              <a:lnSpc>
                <a:spcPct val="100000"/>
              </a:lnSpc>
              <a:spcAft>
                <a:spcPts val="612"/>
              </a:spcAft>
            </a:pPr>
            <a:endParaRPr lang="en-US" dirty="0"/>
          </a:p>
          <a:p>
            <a:pPr>
              <a:lnSpc>
                <a:spcPct val="100000"/>
              </a:lnSpc>
              <a:spcAft>
                <a:spcPts val="612"/>
              </a:spcAft>
            </a:pPr>
            <a:endParaRPr lang="en-US" dirty="0"/>
          </a:p>
        </p:txBody>
      </p:sp>
      <p:sp>
        <p:nvSpPr>
          <p:cNvPr id="6" name="Rectangle 5">
            <a:extLst>
              <a:ext uri="{FF2B5EF4-FFF2-40B4-BE49-F238E27FC236}">
                <a16:creationId xmlns:a16="http://schemas.microsoft.com/office/drawing/2014/main" id="{51DDD6C5-82D4-49F8-9C5B-F9919B9FF9B5}"/>
              </a:ext>
            </a:extLst>
          </p:cNvPr>
          <p:cNvSpPr/>
          <p:nvPr/>
        </p:nvSpPr>
        <p:spPr>
          <a:xfrm>
            <a:off x="6227850" y="1152407"/>
            <a:ext cx="6217356" cy="3744739"/>
          </a:xfrm>
          <a:prstGeom prst="rect">
            <a:avLst/>
          </a:prstGeom>
          <a:ln>
            <a:solidFill>
              <a:schemeClr val="bg2">
                <a:lumMod val="50000"/>
              </a:schemeClr>
            </a:solidFill>
          </a:ln>
        </p:spPr>
        <p:txBody>
          <a:bodyPr>
            <a:spAutoFit/>
          </a:bodyPr>
          <a:lstStyle/>
          <a:p>
            <a:pPr defTabSz="932597">
              <a:defRPr/>
            </a:pPr>
            <a:r>
              <a:rPr lang="en-US" sz="1224" dirty="0">
                <a:solidFill>
                  <a:srgbClr val="0000FF"/>
                </a:solidFill>
                <a:latin typeface="Calibri" panose="020F0502020204030204" pitchFamily="34" charset="0"/>
                <a:cs typeface="Calibri" panose="020F0502020204030204" pitchFamily="34" charset="0"/>
              </a:rPr>
              <a:t>SELECT</a:t>
            </a:r>
            <a:r>
              <a:rPr lang="en-US" sz="1224" dirty="0">
                <a:solidFill>
                  <a:srgbClr val="212121"/>
                </a:solidFill>
                <a:latin typeface="Calibri" panose="020F0502020204030204" pitchFamily="34" charset="0"/>
                <a:cs typeface="Calibri" panose="020F0502020204030204" pitchFamily="34" charset="0"/>
              </a:rPr>
              <a:t> </a:t>
            </a:r>
          </a:p>
          <a:p>
            <a:pPr defTabSz="932597">
              <a:defRPr/>
            </a:pP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795E26"/>
                </a:solidFill>
                <a:latin typeface="Calibri" panose="020F0502020204030204" pitchFamily="34" charset="0"/>
                <a:cs typeface="Calibri" panose="020F0502020204030204" pitchFamily="34" charset="0"/>
              </a:rPr>
              <a:t>YEAR</a:t>
            </a:r>
            <a:r>
              <a:rPr lang="en-US" sz="1224" dirty="0">
                <a:solidFill>
                  <a:srgbClr val="212121"/>
                </a:solidFill>
                <a:latin typeface="Calibri" panose="020F0502020204030204" pitchFamily="34" charset="0"/>
                <a:cs typeface="Calibri" panose="020F0502020204030204" pitchFamily="34" charset="0"/>
              </a:rPr>
              <a:t>(</a:t>
            </a:r>
            <a:r>
              <a:rPr lang="en-US" sz="1224" dirty="0" err="1">
                <a:solidFill>
                  <a:srgbClr val="212121"/>
                </a:solidFill>
                <a:latin typeface="Calibri" panose="020F0502020204030204" pitchFamily="34" charset="0"/>
                <a:cs typeface="Calibri" panose="020F0502020204030204" pitchFamily="34" charset="0"/>
              </a:rPr>
              <a:t>pickup_datetime</a:t>
            </a:r>
            <a:r>
              <a:rPr lang="en-US" sz="1224" dirty="0">
                <a:solidFill>
                  <a:srgbClr val="212121"/>
                </a:solidFill>
                <a:latin typeface="Calibri" panose="020F0502020204030204" pitchFamily="34" charset="0"/>
                <a:cs typeface="Calibri" panose="020F0502020204030204" pitchFamily="34" charset="0"/>
              </a:rPr>
              <a:t>),</a:t>
            </a:r>
          </a:p>
          <a:p>
            <a:pPr defTabSz="932597">
              <a:defRPr/>
            </a:pPr>
            <a:r>
              <a:rPr lang="en-US" sz="1224" dirty="0">
                <a:solidFill>
                  <a:srgbClr val="212121"/>
                </a:solidFill>
                <a:latin typeface="Calibri" panose="020F0502020204030204" pitchFamily="34" charset="0"/>
                <a:cs typeface="Calibri" panose="020F0502020204030204" pitchFamily="34" charset="0"/>
              </a:rPr>
              <a:t>        </a:t>
            </a:r>
            <a:r>
              <a:rPr lang="en-US" sz="1224" dirty="0" err="1">
                <a:solidFill>
                  <a:srgbClr val="212121"/>
                </a:solidFill>
                <a:latin typeface="Calibri" panose="020F0502020204030204" pitchFamily="34" charset="0"/>
                <a:cs typeface="Calibri" panose="020F0502020204030204" pitchFamily="34" charset="0"/>
              </a:rPr>
              <a:t>passenger_count</a:t>
            </a:r>
            <a:r>
              <a:rPr lang="en-US" sz="1224" dirty="0">
                <a:solidFill>
                  <a:srgbClr val="212121"/>
                </a:solidFill>
                <a:latin typeface="Calibri" panose="020F0502020204030204" pitchFamily="34" charset="0"/>
                <a:cs typeface="Calibri" panose="020F0502020204030204" pitchFamily="34" charset="0"/>
              </a:rPr>
              <a:t>,</a:t>
            </a:r>
          </a:p>
          <a:p>
            <a:pPr defTabSz="932597">
              <a:defRPr/>
            </a:pP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795E26"/>
                </a:solidFill>
                <a:latin typeface="Calibri" panose="020F0502020204030204" pitchFamily="34" charset="0"/>
                <a:cs typeface="Calibri" panose="020F0502020204030204" pitchFamily="34" charset="0"/>
              </a:rPr>
              <a:t>COUNT</a:t>
            </a:r>
            <a:r>
              <a:rPr lang="en-US" sz="1224" dirty="0">
                <a:solidFill>
                  <a:srgbClr val="212121"/>
                </a:solidFill>
                <a:latin typeface="Calibri" panose="020F0502020204030204" pitchFamily="34" charset="0"/>
                <a:cs typeface="Calibri" panose="020F0502020204030204" pitchFamily="34" charset="0"/>
              </a:rPr>
              <a:t>(</a:t>
            </a:r>
            <a:r>
              <a:rPr lang="en-US" sz="1224" dirty="0">
                <a:solidFill>
                  <a:srgbClr val="000000"/>
                </a:solidFill>
                <a:latin typeface="Calibri" panose="020F0502020204030204" pitchFamily="34" charset="0"/>
                <a:cs typeface="Calibri" panose="020F0502020204030204" pitchFamily="34" charset="0"/>
              </a:rPr>
              <a:t>*</a:t>
            </a: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0000FF"/>
                </a:solidFill>
                <a:latin typeface="Calibri" panose="020F0502020204030204" pitchFamily="34" charset="0"/>
                <a:cs typeface="Calibri" panose="020F0502020204030204" pitchFamily="34" charset="0"/>
              </a:rPr>
              <a:t>AS</a:t>
            </a:r>
            <a:r>
              <a:rPr lang="en-US" sz="1224" dirty="0">
                <a:solidFill>
                  <a:srgbClr val="212121"/>
                </a:solidFill>
                <a:latin typeface="Calibri" panose="020F0502020204030204" pitchFamily="34" charset="0"/>
                <a:cs typeface="Calibri" panose="020F0502020204030204" pitchFamily="34" charset="0"/>
              </a:rPr>
              <a:t> </a:t>
            </a:r>
            <a:r>
              <a:rPr lang="en-US" sz="1224" dirty="0" err="1">
                <a:solidFill>
                  <a:srgbClr val="212121"/>
                </a:solidFill>
                <a:latin typeface="Calibri" panose="020F0502020204030204" pitchFamily="34" charset="0"/>
                <a:cs typeface="Calibri" panose="020F0502020204030204" pitchFamily="34" charset="0"/>
              </a:rPr>
              <a:t>cnt</a:t>
            </a:r>
            <a:endParaRPr lang="en-US" sz="1224" dirty="0">
              <a:solidFill>
                <a:srgbClr val="212121"/>
              </a:solidFill>
              <a:latin typeface="Calibri" panose="020F0502020204030204" pitchFamily="34" charset="0"/>
              <a:cs typeface="Calibri" panose="020F0502020204030204" pitchFamily="34" charset="0"/>
            </a:endParaRPr>
          </a:p>
          <a:p>
            <a:pPr defTabSz="932597">
              <a:defRPr/>
            </a:pPr>
            <a:r>
              <a:rPr lang="en-US" sz="1224" dirty="0">
                <a:solidFill>
                  <a:srgbClr val="0000FF"/>
                </a:solidFill>
                <a:latin typeface="Calibri" panose="020F0502020204030204" pitchFamily="34" charset="0"/>
                <a:cs typeface="Calibri" panose="020F0502020204030204" pitchFamily="34" charset="0"/>
              </a:rPr>
              <a:t>FROM</a:t>
            </a:r>
            <a:r>
              <a:rPr lang="en-US" sz="1224" dirty="0">
                <a:solidFill>
                  <a:srgbClr val="212121"/>
                </a:solidFill>
                <a:latin typeface="Calibri" panose="020F0502020204030204" pitchFamily="34" charset="0"/>
                <a:cs typeface="Calibri" panose="020F0502020204030204" pitchFamily="34" charset="0"/>
              </a:rPr>
              <a:t>  </a:t>
            </a:r>
          </a:p>
          <a:p>
            <a:pPr defTabSz="932597">
              <a:defRPr/>
            </a:pP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795E26"/>
                </a:solidFill>
                <a:latin typeface="Calibri" panose="020F0502020204030204" pitchFamily="34" charset="0"/>
                <a:cs typeface="Calibri" panose="020F0502020204030204" pitchFamily="34" charset="0"/>
              </a:rPr>
              <a:t>OPENROWSET</a:t>
            </a:r>
            <a:r>
              <a:rPr lang="en-US" sz="1224" dirty="0">
                <a:solidFill>
                  <a:srgbClr val="212121"/>
                </a:solidFill>
                <a:latin typeface="Calibri" panose="020F0502020204030204" pitchFamily="34" charset="0"/>
                <a:cs typeface="Calibri" panose="020F0502020204030204" pitchFamily="34" charset="0"/>
              </a:rPr>
              <a:t>(</a:t>
            </a:r>
          </a:p>
          <a:p>
            <a:pPr defTabSz="932597">
              <a:defRPr/>
            </a:pPr>
            <a:r>
              <a:rPr lang="en-US" sz="1224" dirty="0">
                <a:solidFill>
                  <a:srgbClr val="212121"/>
                </a:solidFill>
                <a:latin typeface="Calibri" panose="020F0502020204030204" pitchFamily="34" charset="0"/>
                <a:cs typeface="Calibri" panose="020F0502020204030204" pitchFamily="34" charset="0"/>
              </a:rPr>
              <a:t>        BULK </a:t>
            </a:r>
            <a:r>
              <a:rPr lang="en-US" sz="1224" dirty="0">
                <a:solidFill>
                  <a:srgbClr val="A31515"/>
                </a:solidFill>
                <a:latin typeface="Calibri" panose="020F0502020204030204" pitchFamily="34" charset="0"/>
                <a:cs typeface="Calibri" panose="020F0502020204030204" pitchFamily="34" charset="0"/>
              </a:rPr>
              <a:t>'https://XXX.blob.core.windows.net/parquet/taxi/*/*/*'</a:t>
            </a:r>
            <a:r>
              <a:rPr lang="en-US" sz="1224" dirty="0">
                <a:solidFill>
                  <a:srgbClr val="212121"/>
                </a:solidFill>
                <a:latin typeface="Calibri" panose="020F0502020204030204" pitchFamily="34" charset="0"/>
                <a:cs typeface="Calibri" panose="020F0502020204030204" pitchFamily="34" charset="0"/>
              </a:rPr>
              <a:t>, </a:t>
            </a:r>
          </a:p>
          <a:p>
            <a:pPr defTabSz="932597">
              <a:defRPr/>
            </a:pP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795E26"/>
                </a:solidFill>
                <a:latin typeface="Calibri" panose="020F0502020204030204" pitchFamily="34" charset="0"/>
                <a:cs typeface="Calibri" panose="020F0502020204030204" pitchFamily="34" charset="0"/>
              </a:rPr>
              <a:t>FORMAT</a:t>
            </a:r>
            <a:r>
              <a:rPr lang="en-US" sz="1224" dirty="0">
                <a:solidFill>
                  <a:srgbClr val="000000"/>
                </a:solidFill>
                <a:latin typeface="Calibri" panose="020F0502020204030204" pitchFamily="34" charset="0"/>
                <a:cs typeface="Calibri" panose="020F0502020204030204" pitchFamily="34" charset="0"/>
              </a:rPr>
              <a:t>=</a:t>
            </a:r>
            <a:r>
              <a:rPr lang="en-US" sz="1224" dirty="0">
                <a:solidFill>
                  <a:srgbClr val="A31515"/>
                </a:solidFill>
                <a:latin typeface="Calibri" panose="020F0502020204030204" pitchFamily="34" charset="0"/>
                <a:cs typeface="Calibri" panose="020F0502020204030204" pitchFamily="34" charset="0"/>
              </a:rPr>
              <a:t>'PARQUET'</a:t>
            </a:r>
            <a:endParaRPr lang="en-US" sz="1224" dirty="0">
              <a:solidFill>
                <a:srgbClr val="212121"/>
              </a:solidFill>
              <a:latin typeface="Calibri" panose="020F0502020204030204" pitchFamily="34" charset="0"/>
              <a:cs typeface="Calibri" panose="020F0502020204030204" pitchFamily="34" charset="0"/>
            </a:endParaRPr>
          </a:p>
          <a:p>
            <a:pPr defTabSz="932597">
              <a:defRPr/>
            </a:pPr>
            <a:r>
              <a:rPr lang="en-US" sz="1224" dirty="0">
                <a:solidFill>
                  <a:srgbClr val="212121"/>
                </a:solidFill>
                <a:latin typeface="Calibri" panose="020F0502020204030204" pitchFamily="34" charset="0"/>
                <a:cs typeface="Calibri" panose="020F0502020204030204" pitchFamily="34" charset="0"/>
              </a:rPr>
              <a:t>    ) </a:t>
            </a:r>
            <a:r>
              <a:rPr lang="en-US" sz="1224" dirty="0">
                <a:solidFill>
                  <a:srgbClr val="0000FF"/>
                </a:solidFill>
                <a:latin typeface="Calibri" panose="020F0502020204030204" pitchFamily="34" charset="0"/>
                <a:cs typeface="Calibri" panose="020F0502020204030204" pitchFamily="34" charset="0"/>
              </a:rPr>
              <a:t>WITH</a:t>
            </a:r>
            <a:r>
              <a:rPr lang="en-US" sz="1224" dirty="0">
                <a:solidFill>
                  <a:srgbClr val="212121"/>
                </a:solidFill>
                <a:latin typeface="Calibri" panose="020F0502020204030204" pitchFamily="34" charset="0"/>
                <a:cs typeface="Calibri" panose="020F0502020204030204" pitchFamily="34" charset="0"/>
              </a:rPr>
              <a:t> (</a:t>
            </a:r>
          </a:p>
          <a:p>
            <a:pPr defTabSz="932597">
              <a:defRPr/>
            </a:pPr>
            <a:r>
              <a:rPr lang="en-US" sz="1224" dirty="0">
                <a:solidFill>
                  <a:srgbClr val="212121"/>
                </a:solidFill>
                <a:latin typeface="Calibri" panose="020F0502020204030204" pitchFamily="34" charset="0"/>
                <a:cs typeface="Calibri" panose="020F0502020204030204" pitchFamily="34" charset="0"/>
              </a:rPr>
              <a:t>        </a:t>
            </a:r>
            <a:r>
              <a:rPr lang="en-US" sz="1224" dirty="0" err="1">
                <a:solidFill>
                  <a:srgbClr val="212121"/>
                </a:solidFill>
                <a:latin typeface="Calibri" panose="020F0502020204030204" pitchFamily="34" charset="0"/>
                <a:cs typeface="Calibri" panose="020F0502020204030204" pitchFamily="34" charset="0"/>
              </a:rPr>
              <a:t>pickup_datetime</a:t>
            </a: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0000FF"/>
                </a:solidFill>
                <a:latin typeface="Calibri" panose="020F0502020204030204" pitchFamily="34" charset="0"/>
                <a:cs typeface="Calibri" panose="020F0502020204030204" pitchFamily="34" charset="0"/>
              </a:rPr>
              <a:t>DATETIME2</a:t>
            </a:r>
            <a:r>
              <a:rPr lang="en-US" sz="1224" dirty="0">
                <a:solidFill>
                  <a:srgbClr val="212121"/>
                </a:solidFill>
                <a:latin typeface="Calibri" panose="020F0502020204030204" pitchFamily="34" charset="0"/>
                <a:cs typeface="Calibri" panose="020F0502020204030204" pitchFamily="34" charset="0"/>
              </a:rPr>
              <a:t>, </a:t>
            </a:r>
          </a:p>
          <a:p>
            <a:pPr defTabSz="932597">
              <a:defRPr/>
            </a:pPr>
            <a:r>
              <a:rPr lang="en-US" sz="1224" dirty="0">
                <a:solidFill>
                  <a:srgbClr val="212121"/>
                </a:solidFill>
                <a:latin typeface="Calibri" panose="020F0502020204030204" pitchFamily="34" charset="0"/>
                <a:cs typeface="Calibri" panose="020F0502020204030204" pitchFamily="34" charset="0"/>
              </a:rPr>
              <a:t>        </a:t>
            </a:r>
            <a:r>
              <a:rPr lang="en-US" sz="1224" dirty="0" err="1">
                <a:solidFill>
                  <a:srgbClr val="212121"/>
                </a:solidFill>
                <a:latin typeface="Calibri" panose="020F0502020204030204" pitchFamily="34" charset="0"/>
                <a:cs typeface="Calibri" panose="020F0502020204030204" pitchFamily="34" charset="0"/>
              </a:rPr>
              <a:t>passenger_count</a:t>
            </a: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0000FF"/>
                </a:solidFill>
                <a:latin typeface="Calibri" panose="020F0502020204030204" pitchFamily="34" charset="0"/>
                <a:cs typeface="Calibri" panose="020F0502020204030204" pitchFamily="34" charset="0"/>
              </a:rPr>
              <a:t>INT</a:t>
            </a:r>
            <a:endParaRPr lang="en-US" sz="1224" dirty="0">
              <a:solidFill>
                <a:srgbClr val="212121"/>
              </a:solidFill>
              <a:latin typeface="Calibri" panose="020F0502020204030204" pitchFamily="34" charset="0"/>
              <a:cs typeface="Calibri" panose="020F0502020204030204" pitchFamily="34" charset="0"/>
            </a:endParaRPr>
          </a:p>
          <a:p>
            <a:pPr defTabSz="932597">
              <a:defRPr/>
            </a:pPr>
            <a:r>
              <a:rPr lang="en-US" sz="1224" dirty="0">
                <a:solidFill>
                  <a:srgbClr val="212121"/>
                </a:solidFill>
                <a:latin typeface="Calibri" panose="020F0502020204030204" pitchFamily="34" charset="0"/>
                <a:cs typeface="Calibri" panose="020F0502020204030204" pitchFamily="34" charset="0"/>
              </a:rPr>
              <a:t>    ) </a:t>
            </a:r>
            <a:r>
              <a:rPr lang="en-US" sz="1224" dirty="0">
                <a:solidFill>
                  <a:srgbClr val="0000FF"/>
                </a:solidFill>
                <a:latin typeface="Calibri" panose="020F0502020204030204" pitchFamily="34" charset="0"/>
                <a:cs typeface="Calibri" panose="020F0502020204030204" pitchFamily="34" charset="0"/>
              </a:rPr>
              <a:t>AS</a:t>
            </a:r>
            <a:r>
              <a:rPr lang="en-US" sz="1224" dirty="0">
                <a:solidFill>
                  <a:srgbClr val="212121"/>
                </a:solidFill>
                <a:latin typeface="Calibri" panose="020F0502020204030204" pitchFamily="34" charset="0"/>
                <a:cs typeface="Calibri" panose="020F0502020204030204" pitchFamily="34" charset="0"/>
              </a:rPr>
              <a:t> </a:t>
            </a:r>
            <a:r>
              <a:rPr lang="en-US" sz="1224" dirty="0" err="1">
                <a:solidFill>
                  <a:srgbClr val="212121"/>
                </a:solidFill>
                <a:latin typeface="Calibri" panose="020F0502020204030204" pitchFamily="34" charset="0"/>
                <a:cs typeface="Calibri" panose="020F0502020204030204" pitchFamily="34" charset="0"/>
              </a:rPr>
              <a:t>nyc</a:t>
            </a:r>
            <a:endParaRPr lang="en-US" sz="1224" dirty="0">
              <a:solidFill>
                <a:srgbClr val="212121"/>
              </a:solidFill>
              <a:latin typeface="Calibri" panose="020F0502020204030204" pitchFamily="34" charset="0"/>
              <a:cs typeface="Calibri" panose="020F0502020204030204" pitchFamily="34" charset="0"/>
            </a:endParaRPr>
          </a:p>
          <a:p>
            <a:pPr defTabSz="932597">
              <a:defRPr/>
            </a:pPr>
            <a:r>
              <a:rPr lang="en-US" sz="1224" dirty="0">
                <a:solidFill>
                  <a:srgbClr val="0000FF"/>
                </a:solidFill>
                <a:latin typeface="Calibri" panose="020F0502020204030204" pitchFamily="34" charset="0"/>
                <a:cs typeface="Calibri" panose="020F0502020204030204" pitchFamily="34" charset="0"/>
              </a:rPr>
              <a:t>GROUP BY</a:t>
            </a:r>
            <a:r>
              <a:rPr lang="en-US" sz="1224" dirty="0">
                <a:solidFill>
                  <a:srgbClr val="212121"/>
                </a:solidFill>
                <a:latin typeface="Calibri" panose="020F0502020204030204" pitchFamily="34" charset="0"/>
                <a:cs typeface="Calibri" panose="020F0502020204030204" pitchFamily="34" charset="0"/>
              </a:rPr>
              <a:t> </a:t>
            </a:r>
          </a:p>
          <a:p>
            <a:pPr defTabSz="932597">
              <a:defRPr/>
            </a:pPr>
            <a:r>
              <a:rPr lang="en-US" sz="1224" dirty="0">
                <a:solidFill>
                  <a:srgbClr val="212121"/>
                </a:solidFill>
                <a:latin typeface="Calibri" panose="020F0502020204030204" pitchFamily="34" charset="0"/>
                <a:cs typeface="Calibri" panose="020F0502020204030204" pitchFamily="34" charset="0"/>
              </a:rPr>
              <a:t>    </a:t>
            </a:r>
            <a:r>
              <a:rPr lang="en-US" sz="1224" dirty="0" err="1">
                <a:solidFill>
                  <a:srgbClr val="212121"/>
                </a:solidFill>
                <a:latin typeface="Calibri" panose="020F0502020204030204" pitchFamily="34" charset="0"/>
                <a:cs typeface="Calibri" panose="020F0502020204030204" pitchFamily="34" charset="0"/>
              </a:rPr>
              <a:t>passenger_count</a:t>
            </a:r>
            <a:r>
              <a:rPr lang="en-US" sz="1224" dirty="0">
                <a:solidFill>
                  <a:srgbClr val="212121"/>
                </a:solidFill>
                <a:latin typeface="Calibri" panose="020F0502020204030204" pitchFamily="34" charset="0"/>
                <a:cs typeface="Calibri" panose="020F0502020204030204" pitchFamily="34" charset="0"/>
              </a:rPr>
              <a:t>,</a:t>
            </a:r>
          </a:p>
          <a:p>
            <a:pPr defTabSz="932597">
              <a:defRPr/>
            </a:pP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795E26"/>
                </a:solidFill>
                <a:latin typeface="Calibri" panose="020F0502020204030204" pitchFamily="34" charset="0"/>
                <a:cs typeface="Calibri" panose="020F0502020204030204" pitchFamily="34" charset="0"/>
              </a:rPr>
              <a:t>YEAR</a:t>
            </a:r>
            <a:r>
              <a:rPr lang="en-US" sz="1224" dirty="0">
                <a:solidFill>
                  <a:srgbClr val="212121"/>
                </a:solidFill>
                <a:latin typeface="Calibri" panose="020F0502020204030204" pitchFamily="34" charset="0"/>
                <a:cs typeface="Calibri" panose="020F0502020204030204" pitchFamily="34" charset="0"/>
              </a:rPr>
              <a:t>(</a:t>
            </a:r>
            <a:r>
              <a:rPr lang="en-US" sz="1224" dirty="0" err="1">
                <a:solidFill>
                  <a:srgbClr val="212121"/>
                </a:solidFill>
                <a:latin typeface="Calibri" panose="020F0502020204030204" pitchFamily="34" charset="0"/>
                <a:cs typeface="Calibri" panose="020F0502020204030204" pitchFamily="34" charset="0"/>
              </a:rPr>
              <a:t>pickup_datetime</a:t>
            </a:r>
            <a:r>
              <a:rPr lang="en-US" sz="1224" dirty="0">
                <a:solidFill>
                  <a:srgbClr val="212121"/>
                </a:solidFill>
                <a:latin typeface="Calibri" panose="020F0502020204030204" pitchFamily="34" charset="0"/>
                <a:cs typeface="Calibri" panose="020F0502020204030204" pitchFamily="34" charset="0"/>
              </a:rPr>
              <a:t>)</a:t>
            </a:r>
          </a:p>
          <a:p>
            <a:pPr defTabSz="932597">
              <a:defRPr/>
            </a:pPr>
            <a:r>
              <a:rPr lang="en-US" sz="1224" dirty="0">
                <a:solidFill>
                  <a:srgbClr val="0000FF"/>
                </a:solidFill>
                <a:latin typeface="Calibri" panose="020F0502020204030204" pitchFamily="34" charset="0"/>
                <a:cs typeface="Calibri" panose="020F0502020204030204" pitchFamily="34" charset="0"/>
              </a:rPr>
              <a:t>ORDER BY</a:t>
            </a:r>
            <a:endParaRPr lang="en-US" sz="1224" dirty="0">
              <a:solidFill>
                <a:srgbClr val="212121"/>
              </a:solidFill>
              <a:latin typeface="Calibri" panose="020F0502020204030204" pitchFamily="34" charset="0"/>
              <a:cs typeface="Calibri" panose="020F0502020204030204" pitchFamily="34" charset="0"/>
            </a:endParaRPr>
          </a:p>
          <a:p>
            <a:pPr defTabSz="932597">
              <a:defRPr/>
            </a:pP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795E26"/>
                </a:solidFill>
                <a:latin typeface="Calibri" panose="020F0502020204030204" pitchFamily="34" charset="0"/>
                <a:cs typeface="Calibri" panose="020F0502020204030204" pitchFamily="34" charset="0"/>
              </a:rPr>
              <a:t>YEAR</a:t>
            </a:r>
            <a:r>
              <a:rPr lang="en-US" sz="1224" dirty="0">
                <a:solidFill>
                  <a:srgbClr val="212121"/>
                </a:solidFill>
                <a:latin typeface="Calibri" panose="020F0502020204030204" pitchFamily="34" charset="0"/>
                <a:cs typeface="Calibri" panose="020F0502020204030204" pitchFamily="34" charset="0"/>
              </a:rPr>
              <a:t>(</a:t>
            </a:r>
            <a:r>
              <a:rPr lang="en-US" sz="1224" dirty="0" err="1">
                <a:solidFill>
                  <a:srgbClr val="212121"/>
                </a:solidFill>
                <a:latin typeface="Calibri" panose="020F0502020204030204" pitchFamily="34" charset="0"/>
                <a:cs typeface="Calibri" panose="020F0502020204030204" pitchFamily="34" charset="0"/>
              </a:rPr>
              <a:t>pickup_datetime</a:t>
            </a:r>
            <a:r>
              <a:rPr lang="en-US" sz="1224" dirty="0">
                <a:solidFill>
                  <a:srgbClr val="212121"/>
                </a:solidFill>
                <a:latin typeface="Calibri" panose="020F0502020204030204" pitchFamily="34" charset="0"/>
                <a:cs typeface="Calibri" panose="020F0502020204030204" pitchFamily="34" charset="0"/>
              </a:rPr>
              <a:t>),</a:t>
            </a:r>
          </a:p>
          <a:p>
            <a:pPr defTabSz="932597">
              <a:defRPr/>
            </a:pPr>
            <a:r>
              <a:rPr lang="en-US" sz="1224" dirty="0">
                <a:solidFill>
                  <a:srgbClr val="212121"/>
                </a:solidFill>
                <a:latin typeface="Calibri" panose="020F0502020204030204" pitchFamily="34" charset="0"/>
                <a:cs typeface="Calibri" panose="020F0502020204030204" pitchFamily="34" charset="0"/>
              </a:rPr>
              <a:t>    </a:t>
            </a:r>
            <a:r>
              <a:rPr lang="en-US" sz="1224" dirty="0" err="1">
                <a:solidFill>
                  <a:srgbClr val="212121"/>
                </a:solidFill>
                <a:latin typeface="Calibri" panose="020F0502020204030204" pitchFamily="34" charset="0"/>
                <a:cs typeface="Calibri" panose="020F0502020204030204" pitchFamily="34" charset="0"/>
              </a:rPr>
              <a:t>passenger_count</a:t>
            </a:r>
            <a:endParaRPr lang="en-US" sz="1224" dirty="0">
              <a:solidFill>
                <a:srgbClr val="212121"/>
              </a:solidFill>
              <a:latin typeface="Calibri" panose="020F0502020204030204" pitchFamily="34" charset="0"/>
              <a:cs typeface="Calibri" panose="020F0502020204030204" pitchFamily="34" charset="0"/>
            </a:endParaRPr>
          </a:p>
          <a:p>
            <a:pPr defTabSz="932597">
              <a:defRPr/>
            </a:pPr>
            <a:endParaRPr lang="en-US" sz="1224" dirty="0">
              <a:solidFill>
                <a:srgbClr val="000000"/>
              </a:solidFill>
              <a:latin typeface="Calibri" panose="020F0502020204030204" pitchFamily="34" charset="0"/>
              <a:cs typeface="Calibri" panose="020F0502020204030204" pitchFamily="34" charset="0"/>
            </a:endParaRPr>
          </a:p>
        </p:txBody>
      </p:sp>
      <p:pic>
        <p:nvPicPr>
          <p:cNvPr id="7" name="Picture 6">
            <a:extLst>
              <a:ext uri="{FF2B5EF4-FFF2-40B4-BE49-F238E27FC236}">
                <a16:creationId xmlns:a16="http://schemas.microsoft.com/office/drawing/2014/main" id="{AC9C8BBC-2D6E-4135-A0E0-478E952EDDDB}"/>
              </a:ext>
            </a:extLst>
          </p:cNvPr>
          <p:cNvPicPr>
            <a:picLocks noChangeAspect="1"/>
          </p:cNvPicPr>
          <p:nvPr/>
        </p:nvPicPr>
        <p:blipFill>
          <a:blip r:embed="rId2"/>
          <a:stretch>
            <a:fillRect/>
          </a:stretch>
        </p:blipFill>
        <p:spPr>
          <a:xfrm>
            <a:off x="7184028" y="4754130"/>
            <a:ext cx="4913956" cy="2175974"/>
          </a:xfrm>
          <a:prstGeom prst="rect">
            <a:avLst/>
          </a:prstGeom>
          <a:ln>
            <a:solidFill>
              <a:schemeClr val="bg2">
                <a:lumMod val="50000"/>
              </a:schemeClr>
            </a:solidFill>
          </a:ln>
        </p:spPr>
      </p:pic>
    </p:spTree>
    <p:extLst>
      <p:ext uri="{BB962C8B-B14F-4D97-AF65-F5344CB8AC3E}">
        <p14:creationId xmlns:p14="http://schemas.microsoft.com/office/powerpoint/2010/main" val="3983535599"/>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4399C3-32FE-4787-81F0-A2A383324A71}"/>
              </a:ext>
            </a:extLst>
          </p:cNvPr>
          <p:cNvSpPr>
            <a:spLocks noGrp="1"/>
          </p:cNvSpPr>
          <p:nvPr>
            <p:ph type="title"/>
          </p:nvPr>
        </p:nvSpPr>
        <p:spPr>
          <a:xfrm>
            <a:off x="435796" y="227014"/>
            <a:ext cx="11528973" cy="773112"/>
          </a:xfrm>
        </p:spPr>
        <p:txBody>
          <a:bodyPr/>
          <a:lstStyle/>
          <a:p>
            <a:r>
              <a:rPr lang="en-US" dirty="0"/>
              <a:t>Synapse SQL Serverless – Querying JSON files</a:t>
            </a:r>
          </a:p>
        </p:txBody>
      </p:sp>
      <p:sp>
        <p:nvSpPr>
          <p:cNvPr id="6" name="Rectangle 5">
            <a:extLst>
              <a:ext uri="{FF2B5EF4-FFF2-40B4-BE49-F238E27FC236}">
                <a16:creationId xmlns:a16="http://schemas.microsoft.com/office/drawing/2014/main" id="{F2943F9B-116B-4C8F-A912-EFEF65F37F9F}"/>
              </a:ext>
            </a:extLst>
          </p:cNvPr>
          <p:cNvSpPr/>
          <p:nvPr/>
        </p:nvSpPr>
        <p:spPr>
          <a:xfrm>
            <a:off x="6379724" y="2225953"/>
            <a:ext cx="5666571" cy="2399793"/>
          </a:xfrm>
          <a:prstGeom prst="rect">
            <a:avLst/>
          </a:prstGeom>
          <a:ln>
            <a:solidFill>
              <a:schemeClr val="bg2">
                <a:lumMod val="50000"/>
              </a:schemeClr>
            </a:solidFill>
          </a:ln>
        </p:spPr>
        <p:txBody>
          <a:bodyPr wrap="square">
            <a:spAutoFit/>
          </a:bodyPr>
          <a:lstStyle/>
          <a:p>
            <a:pPr defTabSz="932597">
              <a:defRPr/>
            </a:pPr>
            <a:r>
              <a:rPr lang="en-US" sz="1224" dirty="0">
                <a:solidFill>
                  <a:srgbClr val="0000FF"/>
                </a:solidFill>
                <a:latin typeface="Calibri" panose="020F0502020204030204" pitchFamily="34" charset="0"/>
                <a:cs typeface="Calibri" panose="020F0502020204030204" pitchFamily="34" charset="0"/>
              </a:rPr>
              <a:t>SELECT</a:t>
            </a: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000000"/>
                </a:solidFill>
                <a:latin typeface="Calibri" panose="020F0502020204030204" pitchFamily="34" charset="0"/>
                <a:cs typeface="Calibri" panose="020F0502020204030204" pitchFamily="34" charset="0"/>
              </a:rPr>
              <a:t>*</a:t>
            </a:r>
            <a:endParaRPr lang="en-US" sz="1224" dirty="0">
              <a:solidFill>
                <a:srgbClr val="212121"/>
              </a:solidFill>
              <a:latin typeface="Calibri" panose="020F0502020204030204" pitchFamily="34" charset="0"/>
              <a:cs typeface="Calibri" panose="020F0502020204030204" pitchFamily="34" charset="0"/>
            </a:endParaRPr>
          </a:p>
          <a:p>
            <a:pPr defTabSz="932597">
              <a:defRPr/>
            </a:pPr>
            <a:r>
              <a:rPr lang="en-US" sz="1224" dirty="0">
                <a:solidFill>
                  <a:srgbClr val="0000FF"/>
                </a:solidFill>
                <a:latin typeface="Calibri" panose="020F0502020204030204" pitchFamily="34" charset="0"/>
                <a:cs typeface="Calibri" panose="020F0502020204030204" pitchFamily="34" charset="0"/>
              </a:rPr>
              <a:t>FROM</a:t>
            </a:r>
            <a:r>
              <a:rPr lang="en-US" sz="1224" dirty="0">
                <a:solidFill>
                  <a:srgbClr val="212121"/>
                </a:solidFill>
                <a:latin typeface="Calibri" panose="020F0502020204030204" pitchFamily="34" charset="0"/>
                <a:cs typeface="Calibri" panose="020F0502020204030204" pitchFamily="34" charset="0"/>
              </a:rPr>
              <a:t> </a:t>
            </a:r>
          </a:p>
          <a:p>
            <a:pPr defTabSz="932597">
              <a:defRPr/>
            </a:pP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795E26"/>
                </a:solidFill>
                <a:latin typeface="Calibri" panose="020F0502020204030204" pitchFamily="34" charset="0"/>
                <a:cs typeface="Calibri" panose="020F0502020204030204" pitchFamily="34" charset="0"/>
              </a:rPr>
              <a:t>OPENROWSET</a:t>
            </a:r>
            <a:r>
              <a:rPr lang="en-US" sz="1224" dirty="0">
                <a:solidFill>
                  <a:srgbClr val="212121"/>
                </a:solidFill>
                <a:latin typeface="Calibri" panose="020F0502020204030204" pitchFamily="34" charset="0"/>
                <a:cs typeface="Calibri" panose="020F0502020204030204" pitchFamily="34" charset="0"/>
              </a:rPr>
              <a:t>(</a:t>
            </a:r>
          </a:p>
          <a:p>
            <a:pPr defTabSz="932597">
              <a:defRPr/>
            </a:pPr>
            <a:r>
              <a:rPr lang="en-US" sz="1224" dirty="0">
                <a:solidFill>
                  <a:srgbClr val="212121"/>
                </a:solidFill>
                <a:latin typeface="Calibri" panose="020F0502020204030204" pitchFamily="34" charset="0"/>
                <a:cs typeface="Calibri" panose="020F0502020204030204" pitchFamily="34" charset="0"/>
              </a:rPr>
              <a:t>        BULK </a:t>
            </a:r>
            <a:r>
              <a:rPr lang="en-US" sz="1224" dirty="0">
                <a:solidFill>
                  <a:srgbClr val="A31515"/>
                </a:solidFill>
                <a:latin typeface="Calibri" panose="020F0502020204030204" pitchFamily="34" charset="0"/>
                <a:cs typeface="Calibri" panose="020F0502020204030204" pitchFamily="34" charset="0"/>
              </a:rPr>
              <a:t>'https://XXX.blob.core.windows.net/json/books/book1.json’</a:t>
            </a:r>
            <a:r>
              <a:rPr lang="en-US" sz="1224" dirty="0">
                <a:solidFill>
                  <a:srgbClr val="212121"/>
                </a:solidFill>
                <a:latin typeface="Calibri" panose="020F0502020204030204" pitchFamily="34" charset="0"/>
                <a:cs typeface="Calibri" panose="020F0502020204030204" pitchFamily="34" charset="0"/>
              </a:rPr>
              <a:t>,</a:t>
            </a:r>
          </a:p>
          <a:p>
            <a:pPr defTabSz="932597">
              <a:defRPr/>
            </a:pP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795E26"/>
                </a:solidFill>
                <a:latin typeface="Calibri" panose="020F0502020204030204" pitchFamily="34" charset="0"/>
                <a:cs typeface="Calibri" panose="020F0502020204030204" pitchFamily="34" charset="0"/>
              </a:rPr>
              <a:t>FORMAT</a:t>
            </a:r>
            <a:r>
              <a:rPr lang="en-US" sz="1224" dirty="0">
                <a:solidFill>
                  <a:srgbClr val="000000"/>
                </a:solidFill>
                <a:latin typeface="Calibri" panose="020F0502020204030204" pitchFamily="34" charset="0"/>
                <a:cs typeface="Calibri" panose="020F0502020204030204" pitchFamily="34" charset="0"/>
              </a:rPr>
              <a:t>=</a:t>
            </a:r>
            <a:r>
              <a:rPr lang="en-US" sz="1224" dirty="0">
                <a:solidFill>
                  <a:srgbClr val="A31515"/>
                </a:solidFill>
                <a:latin typeface="Calibri" panose="020F0502020204030204" pitchFamily="34" charset="0"/>
                <a:cs typeface="Calibri" panose="020F0502020204030204" pitchFamily="34" charset="0"/>
              </a:rPr>
              <a:t>'CSV'</a:t>
            </a:r>
            <a:r>
              <a:rPr lang="en-US" sz="1224" dirty="0">
                <a:solidFill>
                  <a:srgbClr val="212121"/>
                </a:solidFill>
                <a:latin typeface="Calibri" panose="020F0502020204030204" pitchFamily="34" charset="0"/>
                <a:cs typeface="Calibri" panose="020F0502020204030204" pitchFamily="34" charset="0"/>
              </a:rPr>
              <a:t>, </a:t>
            </a:r>
          </a:p>
          <a:p>
            <a:pPr defTabSz="932597">
              <a:defRPr/>
            </a:pP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0000FF"/>
                </a:solidFill>
                <a:latin typeface="Calibri" panose="020F0502020204030204" pitchFamily="34" charset="0"/>
                <a:cs typeface="Calibri" panose="020F0502020204030204" pitchFamily="34" charset="0"/>
              </a:rPr>
              <a:t>FIELDTERMINATOR</a:t>
            </a: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000000"/>
                </a:solidFill>
                <a:latin typeface="Calibri" panose="020F0502020204030204" pitchFamily="34" charset="0"/>
                <a:cs typeface="Calibri" panose="020F0502020204030204" pitchFamily="34" charset="0"/>
              </a:rPr>
              <a:t>=</a:t>
            </a:r>
            <a:r>
              <a:rPr lang="en-US" sz="1224" dirty="0">
                <a:solidFill>
                  <a:srgbClr val="A31515"/>
                </a:solidFill>
                <a:latin typeface="Calibri" panose="020F0502020204030204" pitchFamily="34" charset="0"/>
                <a:cs typeface="Calibri" panose="020F0502020204030204" pitchFamily="34" charset="0"/>
              </a:rPr>
              <a:t>'0x0b'</a:t>
            </a:r>
            <a:r>
              <a:rPr lang="en-US" sz="1224" dirty="0">
                <a:solidFill>
                  <a:srgbClr val="212121"/>
                </a:solidFill>
                <a:latin typeface="Calibri" panose="020F0502020204030204" pitchFamily="34" charset="0"/>
                <a:cs typeface="Calibri" panose="020F0502020204030204" pitchFamily="34" charset="0"/>
              </a:rPr>
              <a:t>, </a:t>
            </a:r>
          </a:p>
          <a:p>
            <a:pPr defTabSz="932597">
              <a:defRPr/>
            </a:pPr>
            <a:r>
              <a:rPr lang="en-US" sz="1224" dirty="0">
                <a:solidFill>
                  <a:srgbClr val="212121"/>
                </a:solidFill>
                <a:latin typeface="Calibri" panose="020F0502020204030204" pitchFamily="34" charset="0"/>
                <a:cs typeface="Calibri" panose="020F0502020204030204" pitchFamily="34" charset="0"/>
              </a:rPr>
              <a:t>        FIELDQUOTE </a:t>
            </a:r>
            <a:r>
              <a:rPr lang="en-US" sz="1224" dirty="0">
                <a:solidFill>
                  <a:srgbClr val="000000"/>
                </a:solidFill>
                <a:latin typeface="Calibri" panose="020F0502020204030204" pitchFamily="34" charset="0"/>
                <a:cs typeface="Calibri" panose="020F0502020204030204" pitchFamily="34" charset="0"/>
              </a:rPr>
              <a:t>=</a:t>
            </a: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A31515"/>
                </a:solidFill>
                <a:latin typeface="Calibri" panose="020F0502020204030204" pitchFamily="34" charset="0"/>
                <a:cs typeface="Calibri" panose="020F0502020204030204" pitchFamily="34" charset="0"/>
              </a:rPr>
              <a:t>'0x0b'</a:t>
            </a:r>
            <a:r>
              <a:rPr lang="en-US" sz="1224" dirty="0">
                <a:solidFill>
                  <a:srgbClr val="212121"/>
                </a:solidFill>
                <a:latin typeface="Calibri" panose="020F0502020204030204" pitchFamily="34" charset="0"/>
                <a:cs typeface="Calibri" panose="020F0502020204030204" pitchFamily="34" charset="0"/>
              </a:rPr>
              <a:t>, </a:t>
            </a:r>
          </a:p>
          <a:p>
            <a:pPr defTabSz="932597">
              <a:defRPr/>
            </a:pP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0000FF"/>
                </a:solidFill>
                <a:latin typeface="Calibri" panose="020F0502020204030204" pitchFamily="34" charset="0"/>
                <a:cs typeface="Calibri" panose="020F0502020204030204" pitchFamily="34" charset="0"/>
              </a:rPr>
              <a:t>ROWTERMINATOR</a:t>
            </a: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000000"/>
                </a:solidFill>
                <a:latin typeface="Calibri" panose="020F0502020204030204" pitchFamily="34" charset="0"/>
                <a:cs typeface="Calibri" panose="020F0502020204030204" pitchFamily="34" charset="0"/>
              </a:rPr>
              <a:t>=</a:t>
            </a: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A31515"/>
                </a:solidFill>
                <a:latin typeface="Calibri" panose="020F0502020204030204" pitchFamily="34" charset="0"/>
                <a:cs typeface="Calibri" panose="020F0502020204030204" pitchFamily="34" charset="0"/>
              </a:rPr>
              <a:t>'0x0b'</a:t>
            </a:r>
            <a:endParaRPr lang="en-US" sz="1224" dirty="0">
              <a:solidFill>
                <a:srgbClr val="212121"/>
              </a:solidFill>
              <a:latin typeface="Calibri" panose="020F0502020204030204" pitchFamily="34" charset="0"/>
              <a:cs typeface="Calibri" panose="020F0502020204030204" pitchFamily="34" charset="0"/>
            </a:endParaRPr>
          </a:p>
          <a:p>
            <a:pPr defTabSz="932597">
              <a:defRPr/>
            </a:pPr>
            <a:r>
              <a:rPr lang="en-US" sz="1224" dirty="0">
                <a:solidFill>
                  <a:srgbClr val="212121"/>
                </a:solidFill>
                <a:latin typeface="Calibri" panose="020F0502020204030204" pitchFamily="34" charset="0"/>
                <a:cs typeface="Calibri" panose="020F0502020204030204" pitchFamily="34" charset="0"/>
              </a:rPr>
              <a:t>    )</a:t>
            </a:r>
          </a:p>
          <a:p>
            <a:pPr defTabSz="932597">
              <a:defRPr/>
            </a:pP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0000FF"/>
                </a:solidFill>
                <a:latin typeface="Calibri" panose="020F0502020204030204" pitchFamily="34" charset="0"/>
                <a:cs typeface="Calibri" panose="020F0502020204030204" pitchFamily="34" charset="0"/>
              </a:rPr>
              <a:t>WITH</a:t>
            </a:r>
            <a:r>
              <a:rPr lang="en-US" sz="1224" dirty="0">
                <a:solidFill>
                  <a:srgbClr val="212121"/>
                </a:solidFill>
                <a:latin typeface="Calibri" panose="020F0502020204030204" pitchFamily="34" charset="0"/>
                <a:cs typeface="Calibri" panose="020F0502020204030204" pitchFamily="34" charset="0"/>
              </a:rPr>
              <a:t> (</a:t>
            </a:r>
          </a:p>
          <a:p>
            <a:pPr defTabSz="932597">
              <a:defRPr/>
            </a:pPr>
            <a:r>
              <a:rPr lang="en-US" sz="1224" dirty="0">
                <a:solidFill>
                  <a:srgbClr val="212121"/>
                </a:solidFill>
                <a:latin typeface="Calibri" panose="020F0502020204030204" pitchFamily="34" charset="0"/>
                <a:cs typeface="Calibri" panose="020F0502020204030204" pitchFamily="34" charset="0"/>
              </a:rPr>
              <a:t>        </a:t>
            </a:r>
            <a:r>
              <a:rPr lang="en-US" sz="1224" dirty="0" err="1">
                <a:solidFill>
                  <a:srgbClr val="212121"/>
                </a:solidFill>
                <a:latin typeface="Calibri" panose="020F0502020204030204" pitchFamily="34" charset="0"/>
                <a:cs typeface="Calibri" panose="020F0502020204030204" pitchFamily="34" charset="0"/>
              </a:rPr>
              <a:t>jsonContent</a:t>
            </a: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0000FF"/>
                </a:solidFill>
                <a:latin typeface="Calibri" panose="020F0502020204030204" pitchFamily="34" charset="0"/>
                <a:cs typeface="Calibri" panose="020F0502020204030204" pitchFamily="34" charset="0"/>
              </a:rPr>
              <a:t>varchar</a:t>
            </a:r>
            <a:r>
              <a:rPr lang="en-US" sz="1224" dirty="0">
                <a:solidFill>
                  <a:srgbClr val="212121"/>
                </a:solidFill>
                <a:latin typeface="Calibri" panose="020F0502020204030204" pitchFamily="34" charset="0"/>
                <a:cs typeface="Calibri" panose="020F0502020204030204" pitchFamily="34" charset="0"/>
              </a:rPr>
              <a:t>(</a:t>
            </a:r>
            <a:r>
              <a:rPr lang="en-US" sz="1224" dirty="0">
                <a:solidFill>
                  <a:srgbClr val="09885A"/>
                </a:solidFill>
                <a:latin typeface="Calibri" panose="020F0502020204030204" pitchFamily="34" charset="0"/>
                <a:cs typeface="Calibri" panose="020F0502020204030204" pitchFamily="34" charset="0"/>
              </a:rPr>
              <a:t>8000</a:t>
            </a:r>
            <a:r>
              <a:rPr lang="en-US" sz="1224" dirty="0">
                <a:solidFill>
                  <a:srgbClr val="212121"/>
                </a:solidFill>
                <a:latin typeface="Calibri" panose="020F0502020204030204" pitchFamily="34" charset="0"/>
                <a:cs typeface="Calibri" panose="020F0502020204030204" pitchFamily="34" charset="0"/>
              </a:rPr>
              <a:t>)</a:t>
            </a:r>
          </a:p>
          <a:p>
            <a:pPr defTabSz="932597">
              <a:defRPr/>
            </a:pPr>
            <a:r>
              <a:rPr lang="en-US" sz="1224" dirty="0">
                <a:solidFill>
                  <a:srgbClr val="212121"/>
                </a:solidFill>
                <a:latin typeface="Calibri" panose="020F0502020204030204" pitchFamily="34" charset="0"/>
                <a:cs typeface="Calibri" panose="020F0502020204030204" pitchFamily="34" charset="0"/>
              </a:rPr>
              <a:t>    ) </a:t>
            </a:r>
            <a:r>
              <a:rPr lang="en-US" sz="1224" dirty="0">
                <a:solidFill>
                  <a:srgbClr val="0000FF"/>
                </a:solidFill>
                <a:latin typeface="Calibri" panose="020F0502020204030204" pitchFamily="34" charset="0"/>
                <a:cs typeface="Calibri" panose="020F0502020204030204" pitchFamily="34" charset="0"/>
              </a:rPr>
              <a:t>AS</a:t>
            </a:r>
            <a:r>
              <a:rPr lang="en-US" sz="1224" dirty="0">
                <a:solidFill>
                  <a:srgbClr val="212121"/>
                </a:solidFill>
                <a:latin typeface="Calibri" panose="020F0502020204030204" pitchFamily="34" charset="0"/>
                <a:cs typeface="Calibri" panose="020F0502020204030204" pitchFamily="34" charset="0"/>
              </a:rPr>
              <a:t> [r]</a:t>
            </a:r>
          </a:p>
        </p:txBody>
      </p:sp>
      <p:pic>
        <p:nvPicPr>
          <p:cNvPr id="7" name="Picture 6">
            <a:extLst>
              <a:ext uri="{FF2B5EF4-FFF2-40B4-BE49-F238E27FC236}">
                <a16:creationId xmlns:a16="http://schemas.microsoft.com/office/drawing/2014/main" id="{1D5BDB9D-183A-4099-8771-533FA549DDFD}"/>
              </a:ext>
            </a:extLst>
          </p:cNvPr>
          <p:cNvPicPr>
            <a:picLocks noChangeAspect="1"/>
          </p:cNvPicPr>
          <p:nvPr/>
        </p:nvPicPr>
        <p:blipFill>
          <a:blip r:embed="rId2"/>
          <a:stretch>
            <a:fillRect/>
          </a:stretch>
        </p:blipFill>
        <p:spPr>
          <a:xfrm>
            <a:off x="7880352" y="4678971"/>
            <a:ext cx="4084417" cy="631802"/>
          </a:xfrm>
          <a:prstGeom prst="rect">
            <a:avLst/>
          </a:prstGeom>
          <a:ln>
            <a:solidFill>
              <a:schemeClr val="bg2">
                <a:lumMod val="50000"/>
              </a:schemeClr>
            </a:solidFill>
          </a:ln>
        </p:spPr>
      </p:pic>
      <p:sp>
        <p:nvSpPr>
          <p:cNvPr id="8" name="Text Placeholder 3">
            <a:extLst>
              <a:ext uri="{FF2B5EF4-FFF2-40B4-BE49-F238E27FC236}">
                <a16:creationId xmlns:a16="http://schemas.microsoft.com/office/drawing/2014/main" id="{236D0AF9-2947-4F91-8E6D-98F84B671F2E}"/>
              </a:ext>
            </a:extLst>
          </p:cNvPr>
          <p:cNvSpPr>
            <a:spLocks noGrp="1"/>
          </p:cNvSpPr>
          <p:nvPr>
            <p:ph type="body" sz="quarter" idx="11"/>
          </p:nvPr>
        </p:nvSpPr>
        <p:spPr>
          <a:xfrm>
            <a:off x="435795" y="1152408"/>
            <a:ext cx="5151092" cy="2453018"/>
          </a:xfrm>
        </p:spPr>
        <p:txBody>
          <a:bodyPr/>
          <a:lstStyle/>
          <a:p>
            <a:pPr>
              <a:lnSpc>
                <a:spcPct val="100000"/>
              </a:lnSpc>
              <a:spcAft>
                <a:spcPts val="612"/>
              </a:spcAft>
            </a:pPr>
            <a:r>
              <a:rPr lang="en-US" sz="1836">
                <a:solidFill>
                  <a:schemeClr val="tx2"/>
                </a:solidFill>
                <a:latin typeface="+mj-lt"/>
              </a:rPr>
              <a:t>Overview</a:t>
            </a:r>
          </a:p>
          <a:p>
            <a:pPr>
              <a:lnSpc>
                <a:spcPct val="100000"/>
              </a:lnSpc>
              <a:spcAft>
                <a:spcPts val="612"/>
              </a:spcAft>
            </a:pPr>
            <a:r>
              <a:rPr lang="en-US" sz="1632">
                <a:solidFill>
                  <a:schemeClr val="tx1"/>
                </a:solidFill>
              </a:rPr>
              <a:t>Read JSON files and provides data in tabular format</a:t>
            </a:r>
          </a:p>
          <a:p>
            <a:pPr>
              <a:lnSpc>
                <a:spcPct val="100000"/>
              </a:lnSpc>
              <a:spcAft>
                <a:spcPts val="612"/>
              </a:spcAft>
            </a:pPr>
            <a:endParaRPr lang="en-US" sz="1632">
              <a:solidFill>
                <a:schemeClr val="tx1"/>
              </a:solidFill>
            </a:endParaRPr>
          </a:p>
          <a:p>
            <a:pPr>
              <a:lnSpc>
                <a:spcPct val="100000"/>
              </a:lnSpc>
              <a:spcAft>
                <a:spcPts val="612"/>
              </a:spcAft>
            </a:pPr>
            <a:r>
              <a:rPr lang="en-US" sz="1836">
                <a:solidFill>
                  <a:schemeClr val="tx2"/>
                </a:solidFill>
                <a:latin typeface="+mj-lt"/>
              </a:rPr>
              <a:t>Benefits</a:t>
            </a:r>
          </a:p>
          <a:p>
            <a:pPr>
              <a:lnSpc>
                <a:spcPct val="100000"/>
              </a:lnSpc>
              <a:spcAft>
                <a:spcPts val="612"/>
              </a:spcAft>
            </a:pPr>
            <a:r>
              <a:rPr lang="en-US" sz="1632">
                <a:solidFill>
                  <a:schemeClr val="tx1"/>
                </a:solidFill>
              </a:rPr>
              <a:t>Supports OPENJSON, JSON_VALUE and JSON_QUERY functions</a:t>
            </a:r>
          </a:p>
          <a:p>
            <a:pPr>
              <a:lnSpc>
                <a:spcPct val="100000"/>
              </a:lnSpc>
              <a:spcAft>
                <a:spcPts val="612"/>
              </a:spcAft>
            </a:pPr>
            <a:endParaRPr lang="en-US" sz="1632">
              <a:solidFill>
                <a:schemeClr val="tx1"/>
              </a:solidFill>
            </a:endParaRPr>
          </a:p>
        </p:txBody>
      </p:sp>
    </p:spTree>
    <p:extLst>
      <p:ext uri="{BB962C8B-B14F-4D97-AF65-F5344CB8AC3E}">
        <p14:creationId xmlns:p14="http://schemas.microsoft.com/office/powerpoint/2010/main" val="2554677094"/>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E1DED58-CBA2-4FB5-9E8E-FAC0F571162C}"/>
              </a:ext>
            </a:extLst>
          </p:cNvPr>
          <p:cNvSpPr>
            <a:spLocks noGrp="1"/>
          </p:cNvSpPr>
          <p:nvPr>
            <p:ph type="title"/>
          </p:nvPr>
        </p:nvSpPr>
        <p:spPr>
          <a:xfrm>
            <a:off x="435797" y="227014"/>
            <a:ext cx="11802240" cy="773112"/>
          </a:xfrm>
        </p:spPr>
        <p:txBody>
          <a:bodyPr/>
          <a:lstStyle/>
          <a:p>
            <a:r>
              <a:rPr lang="en-US" dirty="0"/>
              <a:t>Synapse SQL Serverless – Querying JSON files</a:t>
            </a:r>
          </a:p>
        </p:txBody>
      </p:sp>
      <p:sp>
        <p:nvSpPr>
          <p:cNvPr id="5" name="Rectangle 4">
            <a:extLst>
              <a:ext uri="{FF2B5EF4-FFF2-40B4-BE49-F238E27FC236}">
                <a16:creationId xmlns:a16="http://schemas.microsoft.com/office/drawing/2014/main" id="{3302C160-2D4C-47A0-B5F5-A04CCBBB1BC3}"/>
              </a:ext>
            </a:extLst>
          </p:cNvPr>
          <p:cNvSpPr/>
          <p:nvPr/>
        </p:nvSpPr>
        <p:spPr>
          <a:xfrm>
            <a:off x="6381853" y="1866675"/>
            <a:ext cx="5978477" cy="3744739"/>
          </a:xfrm>
          <a:prstGeom prst="rect">
            <a:avLst/>
          </a:prstGeom>
          <a:ln>
            <a:solidFill>
              <a:schemeClr val="bg2">
                <a:lumMod val="50000"/>
              </a:schemeClr>
            </a:solidFill>
          </a:ln>
        </p:spPr>
        <p:txBody>
          <a:bodyPr wrap="square">
            <a:spAutoFit/>
          </a:bodyPr>
          <a:lstStyle/>
          <a:p>
            <a:pPr defTabSz="932597">
              <a:defRPr/>
            </a:pPr>
            <a:r>
              <a:rPr lang="en-US" sz="1224" dirty="0">
                <a:solidFill>
                  <a:srgbClr val="0000FF"/>
                </a:solidFill>
                <a:latin typeface="Calibri" panose="020F0502020204030204" pitchFamily="34" charset="0"/>
                <a:cs typeface="Calibri" panose="020F0502020204030204" pitchFamily="34" charset="0"/>
              </a:rPr>
              <a:t>SELECT</a:t>
            </a:r>
            <a:r>
              <a:rPr lang="en-US" sz="1224" dirty="0">
                <a:solidFill>
                  <a:srgbClr val="212121"/>
                </a:solidFill>
                <a:latin typeface="Calibri" panose="020F0502020204030204" pitchFamily="34" charset="0"/>
                <a:cs typeface="Calibri" panose="020F0502020204030204" pitchFamily="34" charset="0"/>
              </a:rPr>
              <a:t> </a:t>
            </a:r>
          </a:p>
          <a:p>
            <a:pPr defTabSz="932597">
              <a:defRPr/>
            </a:pPr>
            <a:endParaRPr lang="en-US" sz="1224" dirty="0">
              <a:solidFill>
                <a:srgbClr val="212121"/>
              </a:solidFill>
              <a:latin typeface="Calibri" panose="020F0502020204030204" pitchFamily="34" charset="0"/>
              <a:cs typeface="Calibri" panose="020F0502020204030204" pitchFamily="34" charset="0"/>
            </a:endParaRPr>
          </a:p>
          <a:p>
            <a:pPr defTabSz="932597">
              <a:defRPr/>
            </a:pPr>
            <a:r>
              <a:rPr lang="en-US" sz="1224" dirty="0">
                <a:solidFill>
                  <a:srgbClr val="212121"/>
                </a:solidFill>
                <a:latin typeface="Calibri" panose="020F0502020204030204" pitchFamily="34" charset="0"/>
                <a:cs typeface="Calibri" panose="020F0502020204030204" pitchFamily="34" charset="0"/>
              </a:rPr>
              <a:t>    JSON_QUERY(</a:t>
            </a:r>
            <a:r>
              <a:rPr lang="en-US" sz="1224" dirty="0" err="1">
                <a:solidFill>
                  <a:srgbClr val="212121"/>
                </a:solidFill>
                <a:latin typeface="Calibri" panose="020F0502020204030204" pitchFamily="34" charset="0"/>
                <a:cs typeface="Calibri" panose="020F0502020204030204" pitchFamily="34" charset="0"/>
              </a:rPr>
              <a:t>jsonContent</a:t>
            </a: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A31515"/>
                </a:solidFill>
                <a:latin typeface="Calibri" panose="020F0502020204030204" pitchFamily="34" charset="0"/>
                <a:cs typeface="Calibri" panose="020F0502020204030204" pitchFamily="34" charset="0"/>
              </a:rPr>
              <a:t>'$.authors'</a:t>
            </a: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0000FF"/>
                </a:solidFill>
                <a:latin typeface="Calibri" panose="020F0502020204030204" pitchFamily="34" charset="0"/>
                <a:cs typeface="Calibri" panose="020F0502020204030204" pitchFamily="34" charset="0"/>
              </a:rPr>
              <a:t>AS</a:t>
            </a:r>
            <a:r>
              <a:rPr lang="en-US" sz="1224" dirty="0">
                <a:solidFill>
                  <a:srgbClr val="212121"/>
                </a:solidFill>
                <a:latin typeface="Calibri" panose="020F0502020204030204" pitchFamily="34" charset="0"/>
                <a:cs typeface="Calibri" panose="020F0502020204030204" pitchFamily="34" charset="0"/>
              </a:rPr>
              <a:t> authors,</a:t>
            </a:r>
          </a:p>
          <a:p>
            <a:pPr defTabSz="932597">
              <a:defRPr/>
            </a:pPr>
            <a:endParaRPr lang="en-US" sz="1224" dirty="0">
              <a:solidFill>
                <a:srgbClr val="212121"/>
              </a:solidFill>
              <a:latin typeface="Calibri" panose="020F0502020204030204" pitchFamily="34" charset="0"/>
              <a:cs typeface="Calibri" panose="020F0502020204030204" pitchFamily="34" charset="0"/>
            </a:endParaRPr>
          </a:p>
          <a:p>
            <a:pPr defTabSz="932597">
              <a:defRPr/>
            </a:pPr>
            <a:r>
              <a:rPr lang="en-US" sz="1224" dirty="0">
                <a:solidFill>
                  <a:srgbClr val="212121"/>
                </a:solidFill>
                <a:latin typeface="Calibri" panose="020F0502020204030204" pitchFamily="34" charset="0"/>
                <a:cs typeface="Calibri" panose="020F0502020204030204" pitchFamily="34" charset="0"/>
              </a:rPr>
              <a:t>    </a:t>
            </a:r>
            <a:r>
              <a:rPr lang="en-US" sz="1224" dirty="0" err="1">
                <a:solidFill>
                  <a:srgbClr val="212121"/>
                </a:solidFill>
                <a:latin typeface="Calibri" panose="020F0502020204030204" pitchFamily="34" charset="0"/>
                <a:cs typeface="Calibri" panose="020F0502020204030204" pitchFamily="34" charset="0"/>
              </a:rPr>
              <a:t>jsonContent</a:t>
            </a:r>
            <a:endParaRPr lang="en-US" sz="1224" dirty="0">
              <a:solidFill>
                <a:srgbClr val="212121"/>
              </a:solidFill>
              <a:latin typeface="Calibri" panose="020F0502020204030204" pitchFamily="34" charset="0"/>
              <a:cs typeface="Calibri" panose="020F0502020204030204" pitchFamily="34" charset="0"/>
            </a:endParaRPr>
          </a:p>
          <a:p>
            <a:pPr defTabSz="932597">
              <a:defRPr/>
            </a:pPr>
            <a:r>
              <a:rPr lang="en-US" sz="1224" dirty="0">
                <a:solidFill>
                  <a:srgbClr val="0000FF"/>
                </a:solidFill>
                <a:latin typeface="Calibri" panose="020F0502020204030204" pitchFamily="34" charset="0"/>
                <a:cs typeface="Calibri" panose="020F0502020204030204" pitchFamily="34" charset="0"/>
              </a:rPr>
              <a:t>FROM</a:t>
            </a:r>
            <a:r>
              <a:rPr lang="en-US" sz="1224" dirty="0">
                <a:solidFill>
                  <a:srgbClr val="212121"/>
                </a:solidFill>
                <a:latin typeface="Calibri" panose="020F0502020204030204" pitchFamily="34" charset="0"/>
                <a:cs typeface="Calibri" panose="020F0502020204030204" pitchFamily="34" charset="0"/>
              </a:rPr>
              <a:t> </a:t>
            </a:r>
          </a:p>
          <a:p>
            <a:pPr defTabSz="932597">
              <a:defRPr/>
            </a:pP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795E26"/>
                </a:solidFill>
                <a:latin typeface="Calibri" panose="020F0502020204030204" pitchFamily="34" charset="0"/>
                <a:cs typeface="Calibri" panose="020F0502020204030204" pitchFamily="34" charset="0"/>
              </a:rPr>
              <a:t>OPENROWSET</a:t>
            </a:r>
            <a:r>
              <a:rPr lang="en-US" sz="1224" dirty="0">
                <a:solidFill>
                  <a:srgbClr val="212121"/>
                </a:solidFill>
                <a:latin typeface="Calibri" panose="020F0502020204030204" pitchFamily="34" charset="0"/>
                <a:cs typeface="Calibri" panose="020F0502020204030204" pitchFamily="34" charset="0"/>
              </a:rPr>
              <a:t>(</a:t>
            </a:r>
          </a:p>
          <a:p>
            <a:pPr defTabSz="932597">
              <a:defRPr/>
            </a:pPr>
            <a:r>
              <a:rPr lang="en-US" sz="1224" dirty="0">
                <a:solidFill>
                  <a:srgbClr val="212121"/>
                </a:solidFill>
                <a:latin typeface="Calibri" panose="020F0502020204030204" pitchFamily="34" charset="0"/>
                <a:cs typeface="Calibri" panose="020F0502020204030204" pitchFamily="34" charset="0"/>
              </a:rPr>
              <a:t>        BULK </a:t>
            </a:r>
            <a:r>
              <a:rPr lang="en-US" sz="1224" dirty="0">
                <a:solidFill>
                  <a:srgbClr val="A31515"/>
                </a:solidFill>
                <a:latin typeface="Calibri" panose="020F0502020204030204" pitchFamily="34" charset="0"/>
                <a:cs typeface="Calibri" panose="020F0502020204030204" pitchFamily="34" charset="0"/>
              </a:rPr>
              <a:t>'https://XXX.blob.core.windows.net/json/books/*.json'</a:t>
            </a:r>
            <a:r>
              <a:rPr lang="en-US" sz="1224" dirty="0">
                <a:solidFill>
                  <a:srgbClr val="212121"/>
                </a:solidFill>
                <a:latin typeface="Calibri" panose="020F0502020204030204" pitchFamily="34" charset="0"/>
                <a:cs typeface="Calibri" panose="020F0502020204030204" pitchFamily="34" charset="0"/>
              </a:rPr>
              <a:t>,</a:t>
            </a:r>
          </a:p>
          <a:p>
            <a:pPr defTabSz="932597">
              <a:defRPr/>
            </a:pP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795E26"/>
                </a:solidFill>
                <a:latin typeface="Calibri" panose="020F0502020204030204" pitchFamily="34" charset="0"/>
                <a:cs typeface="Calibri" panose="020F0502020204030204" pitchFamily="34" charset="0"/>
              </a:rPr>
              <a:t>FORMAT</a:t>
            </a:r>
            <a:r>
              <a:rPr lang="en-US" sz="1224" dirty="0">
                <a:solidFill>
                  <a:srgbClr val="000000"/>
                </a:solidFill>
                <a:latin typeface="Calibri" panose="020F0502020204030204" pitchFamily="34" charset="0"/>
                <a:cs typeface="Calibri" panose="020F0502020204030204" pitchFamily="34" charset="0"/>
              </a:rPr>
              <a:t>=</a:t>
            </a:r>
            <a:r>
              <a:rPr lang="en-US" sz="1224" dirty="0">
                <a:solidFill>
                  <a:srgbClr val="A31515"/>
                </a:solidFill>
                <a:latin typeface="Calibri" panose="020F0502020204030204" pitchFamily="34" charset="0"/>
                <a:cs typeface="Calibri" panose="020F0502020204030204" pitchFamily="34" charset="0"/>
              </a:rPr>
              <a:t>'CSV'</a:t>
            </a:r>
            <a:r>
              <a:rPr lang="en-US" sz="1224" dirty="0">
                <a:solidFill>
                  <a:srgbClr val="212121"/>
                </a:solidFill>
                <a:latin typeface="Calibri" panose="020F0502020204030204" pitchFamily="34" charset="0"/>
                <a:cs typeface="Calibri" panose="020F0502020204030204" pitchFamily="34" charset="0"/>
              </a:rPr>
              <a:t>, </a:t>
            </a:r>
          </a:p>
          <a:p>
            <a:pPr defTabSz="932597">
              <a:defRPr/>
            </a:pP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0000FF"/>
                </a:solidFill>
                <a:latin typeface="Calibri" panose="020F0502020204030204" pitchFamily="34" charset="0"/>
                <a:cs typeface="Calibri" panose="020F0502020204030204" pitchFamily="34" charset="0"/>
              </a:rPr>
              <a:t>FIELDTERMINATOR</a:t>
            </a: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000000"/>
                </a:solidFill>
                <a:latin typeface="Calibri" panose="020F0502020204030204" pitchFamily="34" charset="0"/>
                <a:cs typeface="Calibri" panose="020F0502020204030204" pitchFamily="34" charset="0"/>
              </a:rPr>
              <a:t>=</a:t>
            </a:r>
            <a:r>
              <a:rPr lang="en-US" sz="1224" dirty="0">
                <a:solidFill>
                  <a:srgbClr val="A31515"/>
                </a:solidFill>
                <a:latin typeface="Calibri" panose="020F0502020204030204" pitchFamily="34" charset="0"/>
                <a:cs typeface="Calibri" panose="020F0502020204030204" pitchFamily="34" charset="0"/>
              </a:rPr>
              <a:t>'0x0b'</a:t>
            </a:r>
            <a:r>
              <a:rPr lang="en-US" sz="1224" dirty="0">
                <a:solidFill>
                  <a:srgbClr val="212121"/>
                </a:solidFill>
                <a:latin typeface="Calibri" panose="020F0502020204030204" pitchFamily="34" charset="0"/>
                <a:cs typeface="Calibri" panose="020F0502020204030204" pitchFamily="34" charset="0"/>
              </a:rPr>
              <a:t>,</a:t>
            </a:r>
          </a:p>
          <a:p>
            <a:pPr defTabSz="932597">
              <a:defRPr/>
            </a:pPr>
            <a:r>
              <a:rPr lang="en-US" sz="1224" dirty="0">
                <a:solidFill>
                  <a:srgbClr val="212121"/>
                </a:solidFill>
                <a:latin typeface="Calibri" panose="020F0502020204030204" pitchFamily="34" charset="0"/>
                <a:cs typeface="Calibri" panose="020F0502020204030204" pitchFamily="34" charset="0"/>
              </a:rPr>
              <a:t>        FIELDQUOTE </a:t>
            </a:r>
            <a:r>
              <a:rPr lang="en-US" sz="1224" dirty="0">
                <a:solidFill>
                  <a:srgbClr val="000000"/>
                </a:solidFill>
                <a:latin typeface="Calibri" panose="020F0502020204030204" pitchFamily="34" charset="0"/>
                <a:cs typeface="Calibri" panose="020F0502020204030204" pitchFamily="34" charset="0"/>
              </a:rPr>
              <a:t>=</a:t>
            </a: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A31515"/>
                </a:solidFill>
                <a:latin typeface="Calibri" panose="020F0502020204030204" pitchFamily="34" charset="0"/>
                <a:cs typeface="Calibri" panose="020F0502020204030204" pitchFamily="34" charset="0"/>
              </a:rPr>
              <a:t>'0x0b'</a:t>
            </a:r>
            <a:r>
              <a:rPr lang="en-US" sz="1224" dirty="0">
                <a:solidFill>
                  <a:srgbClr val="212121"/>
                </a:solidFill>
                <a:latin typeface="Calibri" panose="020F0502020204030204" pitchFamily="34" charset="0"/>
                <a:cs typeface="Calibri" panose="020F0502020204030204" pitchFamily="34" charset="0"/>
              </a:rPr>
              <a:t>, </a:t>
            </a:r>
          </a:p>
          <a:p>
            <a:pPr defTabSz="932597">
              <a:defRPr/>
            </a:pP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0000FF"/>
                </a:solidFill>
                <a:latin typeface="Calibri" panose="020F0502020204030204" pitchFamily="34" charset="0"/>
                <a:cs typeface="Calibri" panose="020F0502020204030204" pitchFamily="34" charset="0"/>
              </a:rPr>
              <a:t>ROWTERMINATOR</a:t>
            </a: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000000"/>
                </a:solidFill>
                <a:latin typeface="Calibri" panose="020F0502020204030204" pitchFamily="34" charset="0"/>
                <a:cs typeface="Calibri" panose="020F0502020204030204" pitchFamily="34" charset="0"/>
              </a:rPr>
              <a:t>=</a:t>
            </a: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A31515"/>
                </a:solidFill>
                <a:latin typeface="Calibri" panose="020F0502020204030204" pitchFamily="34" charset="0"/>
                <a:cs typeface="Calibri" panose="020F0502020204030204" pitchFamily="34" charset="0"/>
              </a:rPr>
              <a:t>'0x0b'</a:t>
            </a:r>
            <a:endParaRPr lang="en-US" sz="1224" dirty="0">
              <a:solidFill>
                <a:srgbClr val="212121"/>
              </a:solidFill>
              <a:latin typeface="Calibri" panose="020F0502020204030204" pitchFamily="34" charset="0"/>
              <a:cs typeface="Calibri" panose="020F0502020204030204" pitchFamily="34" charset="0"/>
            </a:endParaRPr>
          </a:p>
          <a:p>
            <a:pPr defTabSz="932597">
              <a:defRPr/>
            </a:pPr>
            <a:r>
              <a:rPr lang="en-US" sz="1224" dirty="0">
                <a:solidFill>
                  <a:srgbClr val="212121"/>
                </a:solidFill>
                <a:latin typeface="Calibri" panose="020F0502020204030204" pitchFamily="34" charset="0"/>
                <a:cs typeface="Calibri" panose="020F0502020204030204" pitchFamily="34" charset="0"/>
              </a:rPr>
              <a:t>    )</a:t>
            </a:r>
          </a:p>
          <a:p>
            <a:pPr defTabSz="932597">
              <a:defRPr/>
            </a:pP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0000FF"/>
                </a:solidFill>
                <a:latin typeface="Calibri" panose="020F0502020204030204" pitchFamily="34" charset="0"/>
                <a:cs typeface="Calibri" panose="020F0502020204030204" pitchFamily="34" charset="0"/>
              </a:rPr>
              <a:t>WITH</a:t>
            </a:r>
            <a:r>
              <a:rPr lang="en-US" sz="1224" dirty="0">
                <a:solidFill>
                  <a:srgbClr val="212121"/>
                </a:solidFill>
                <a:latin typeface="Calibri" panose="020F0502020204030204" pitchFamily="34" charset="0"/>
                <a:cs typeface="Calibri" panose="020F0502020204030204" pitchFamily="34" charset="0"/>
              </a:rPr>
              <a:t> (</a:t>
            </a:r>
          </a:p>
          <a:p>
            <a:pPr defTabSz="932597">
              <a:defRPr/>
            </a:pPr>
            <a:r>
              <a:rPr lang="en-US" sz="1224" dirty="0">
                <a:solidFill>
                  <a:srgbClr val="212121"/>
                </a:solidFill>
                <a:latin typeface="Calibri" panose="020F0502020204030204" pitchFamily="34" charset="0"/>
                <a:cs typeface="Calibri" panose="020F0502020204030204" pitchFamily="34" charset="0"/>
              </a:rPr>
              <a:t>        </a:t>
            </a:r>
            <a:r>
              <a:rPr lang="en-US" sz="1224" dirty="0" err="1">
                <a:solidFill>
                  <a:srgbClr val="212121"/>
                </a:solidFill>
                <a:latin typeface="Calibri" panose="020F0502020204030204" pitchFamily="34" charset="0"/>
                <a:cs typeface="Calibri" panose="020F0502020204030204" pitchFamily="34" charset="0"/>
              </a:rPr>
              <a:t>jsonContent</a:t>
            </a: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0000FF"/>
                </a:solidFill>
                <a:latin typeface="Calibri" panose="020F0502020204030204" pitchFamily="34" charset="0"/>
                <a:cs typeface="Calibri" panose="020F0502020204030204" pitchFamily="34" charset="0"/>
              </a:rPr>
              <a:t>varchar</a:t>
            </a:r>
            <a:r>
              <a:rPr lang="en-US" sz="1224" dirty="0">
                <a:solidFill>
                  <a:srgbClr val="212121"/>
                </a:solidFill>
                <a:latin typeface="Calibri" panose="020F0502020204030204" pitchFamily="34" charset="0"/>
                <a:cs typeface="Calibri" panose="020F0502020204030204" pitchFamily="34" charset="0"/>
              </a:rPr>
              <a:t>(</a:t>
            </a:r>
            <a:r>
              <a:rPr lang="en-US" sz="1224" dirty="0">
                <a:solidFill>
                  <a:srgbClr val="09885A"/>
                </a:solidFill>
                <a:latin typeface="Calibri" panose="020F0502020204030204" pitchFamily="34" charset="0"/>
                <a:cs typeface="Calibri" panose="020F0502020204030204" pitchFamily="34" charset="0"/>
              </a:rPr>
              <a:t>8000</a:t>
            </a:r>
            <a:r>
              <a:rPr lang="en-US" sz="1224" dirty="0">
                <a:solidFill>
                  <a:srgbClr val="212121"/>
                </a:solidFill>
                <a:latin typeface="Calibri" panose="020F0502020204030204" pitchFamily="34" charset="0"/>
                <a:cs typeface="Calibri" panose="020F0502020204030204" pitchFamily="34" charset="0"/>
              </a:rPr>
              <a:t>)</a:t>
            </a:r>
          </a:p>
          <a:p>
            <a:pPr defTabSz="932597">
              <a:defRPr/>
            </a:pPr>
            <a:r>
              <a:rPr lang="en-US" sz="1224" dirty="0">
                <a:solidFill>
                  <a:srgbClr val="212121"/>
                </a:solidFill>
                <a:latin typeface="Calibri" panose="020F0502020204030204" pitchFamily="34" charset="0"/>
                <a:cs typeface="Calibri" panose="020F0502020204030204" pitchFamily="34" charset="0"/>
              </a:rPr>
              <a:t>    ) </a:t>
            </a:r>
            <a:r>
              <a:rPr lang="en-US" sz="1224" dirty="0">
                <a:solidFill>
                  <a:srgbClr val="0000FF"/>
                </a:solidFill>
                <a:latin typeface="Calibri" panose="020F0502020204030204" pitchFamily="34" charset="0"/>
                <a:cs typeface="Calibri" panose="020F0502020204030204" pitchFamily="34" charset="0"/>
              </a:rPr>
              <a:t>AS</a:t>
            </a:r>
            <a:r>
              <a:rPr lang="en-US" sz="1224" dirty="0">
                <a:solidFill>
                  <a:srgbClr val="212121"/>
                </a:solidFill>
                <a:latin typeface="Calibri" panose="020F0502020204030204" pitchFamily="34" charset="0"/>
                <a:cs typeface="Calibri" panose="020F0502020204030204" pitchFamily="34" charset="0"/>
              </a:rPr>
              <a:t> [r]</a:t>
            </a:r>
          </a:p>
          <a:p>
            <a:pPr defTabSz="932597">
              <a:defRPr/>
            </a:pPr>
            <a:r>
              <a:rPr lang="en-US" sz="1224" dirty="0">
                <a:solidFill>
                  <a:srgbClr val="0000FF"/>
                </a:solidFill>
                <a:latin typeface="Calibri" panose="020F0502020204030204" pitchFamily="34" charset="0"/>
                <a:cs typeface="Calibri" panose="020F0502020204030204" pitchFamily="34" charset="0"/>
              </a:rPr>
              <a:t>WHERE</a:t>
            </a:r>
            <a:r>
              <a:rPr lang="en-US" sz="1224" dirty="0">
                <a:solidFill>
                  <a:srgbClr val="212121"/>
                </a:solidFill>
                <a:latin typeface="Calibri" panose="020F0502020204030204" pitchFamily="34" charset="0"/>
                <a:cs typeface="Calibri" panose="020F0502020204030204" pitchFamily="34" charset="0"/>
              </a:rPr>
              <a:t> </a:t>
            </a:r>
          </a:p>
          <a:p>
            <a:pPr defTabSz="932597">
              <a:defRPr/>
            </a:pPr>
            <a:r>
              <a:rPr lang="en-US" sz="1224" dirty="0">
                <a:solidFill>
                  <a:srgbClr val="212121"/>
                </a:solidFill>
                <a:latin typeface="Calibri" panose="020F0502020204030204" pitchFamily="34" charset="0"/>
                <a:cs typeface="Calibri" panose="020F0502020204030204" pitchFamily="34" charset="0"/>
              </a:rPr>
              <a:t>    JSON_VALUE(</a:t>
            </a:r>
            <a:r>
              <a:rPr lang="en-US" sz="1224" dirty="0" err="1">
                <a:solidFill>
                  <a:srgbClr val="212121"/>
                </a:solidFill>
                <a:latin typeface="Calibri" panose="020F0502020204030204" pitchFamily="34" charset="0"/>
                <a:cs typeface="Calibri" panose="020F0502020204030204" pitchFamily="34" charset="0"/>
              </a:rPr>
              <a:t>jsonContent</a:t>
            </a: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A31515"/>
                </a:solidFill>
                <a:latin typeface="Calibri" panose="020F0502020204030204" pitchFamily="34" charset="0"/>
                <a:cs typeface="Calibri" panose="020F0502020204030204" pitchFamily="34" charset="0"/>
              </a:rPr>
              <a:t>'$.title'</a:t>
            </a: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000000"/>
                </a:solidFill>
                <a:latin typeface="Calibri" panose="020F0502020204030204" pitchFamily="34" charset="0"/>
                <a:cs typeface="Calibri" panose="020F0502020204030204" pitchFamily="34" charset="0"/>
              </a:rPr>
              <a:t>=</a:t>
            </a: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A31515"/>
                </a:solidFill>
                <a:latin typeface="Calibri" panose="020F0502020204030204" pitchFamily="34" charset="0"/>
                <a:cs typeface="Calibri" panose="020F0502020204030204" pitchFamily="34" charset="0"/>
              </a:rPr>
              <a:t>'Probabilistic and Statistical Methods in Cryptology, An Introduction by Selected Topics'</a:t>
            </a:r>
            <a:endParaRPr lang="en-US" sz="1224" dirty="0">
              <a:solidFill>
                <a:srgbClr val="212121"/>
              </a:solidFill>
              <a:latin typeface="Calibri" panose="020F0502020204030204" pitchFamily="34" charset="0"/>
              <a:cs typeface="Calibri" panose="020F0502020204030204" pitchFamily="34" charset="0"/>
            </a:endParaRPr>
          </a:p>
        </p:txBody>
      </p:sp>
      <p:pic>
        <p:nvPicPr>
          <p:cNvPr id="6" name="Picture 5">
            <a:extLst>
              <a:ext uri="{FF2B5EF4-FFF2-40B4-BE49-F238E27FC236}">
                <a16:creationId xmlns:a16="http://schemas.microsoft.com/office/drawing/2014/main" id="{0D4BDCEF-7E4A-4B97-9D2C-FC0FDE0CD1AE}"/>
              </a:ext>
            </a:extLst>
          </p:cNvPr>
          <p:cNvPicPr>
            <a:picLocks noChangeAspect="1"/>
          </p:cNvPicPr>
          <p:nvPr/>
        </p:nvPicPr>
        <p:blipFill>
          <a:blip r:embed="rId2"/>
          <a:stretch>
            <a:fillRect/>
          </a:stretch>
        </p:blipFill>
        <p:spPr>
          <a:xfrm>
            <a:off x="6843244" y="5751323"/>
            <a:ext cx="5513435" cy="477243"/>
          </a:xfrm>
          <a:prstGeom prst="rect">
            <a:avLst/>
          </a:prstGeom>
          <a:ln>
            <a:solidFill>
              <a:schemeClr val="bg2">
                <a:lumMod val="50000"/>
              </a:schemeClr>
            </a:solidFill>
          </a:ln>
        </p:spPr>
      </p:pic>
      <p:sp>
        <p:nvSpPr>
          <p:cNvPr id="11" name="Rectangle 10">
            <a:extLst>
              <a:ext uri="{FF2B5EF4-FFF2-40B4-BE49-F238E27FC236}">
                <a16:creationId xmlns:a16="http://schemas.microsoft.com/office/drawing/2014/main" id="{462488B5-2A4A-43EF-9621-1FE3CCA536F5}"/>
              </a:ext>
            </a:extLst>
          </p:cNvPr>
          <p:cNvSpPr/>
          <p:nvPr/>
        </p:nvSpPr>
        <p:spPr>
          <a:xfrm>
            <a:off x="171041" y="1877687"/>
            <a:ext cx="6067855" cy="3936874"/>
          </a:xfrm>
          <a:prstGeom prst="rect">
            <a:avLst/>
          </a:prstGeom>
          <a:ln>
            <a:solidFill>
              <a:schemeClr val="bg2">
                <a:lumMod val="50000"/>
              </a:schemeClr>
            </a:solidFill>
          </a:ln>
        </p:spPr>
        <p:txBody>
          <a:bodyPr wrap="square">
            <a:spAutoFit/>
          </a:bodyPr>
          <a:lstStyle/>
          <a:p>
            <a:pPr defTabSz="932597">
              <a:defRPr/>
            </a:pPr>
            <a:r>
              <a:rPr lang="en-US" sz="1224" dirty="0">
                <a:solidFill>
                  <a:srgbClr val="0000FF"/>
                </a:solidFill>
                <a:latin typeface="Calibri" panose="020F0502020204030204" pitchFamily="34" charset="0"/>
                <a:cs typeface="Calibri" panose="020F0502020204030204" pitchFamily="34" charset="0"/>
              </a:rPr>
              <a:t>SELECT</a:t>
            </a:r>
            <a:r>
              <a:rPr lang="en-US" sz="1224" dirty="0">
                <a:solidFill>
                  <a:srgbClr val="212121"/>
                </a:solidFill>
                <a:latin typeface="Calibri" panose="020F0502020204030204" pitchFamily="34" charset="0"/>
                <a:cs typeface="Calibri" panose="020F0502020204030204" pitchFamily="34" charset="0"/>
              </a:rPr>
              <a:t> </a:t>
            </a:r>
          </a:p>
          <a:p>
            <a:pPr defTabSz="932597">
              <a:defRPr/>
            </a:pPr>
            <a:endParaRPr lang="en-US" sz="1224" dirty="0">
              <a:solidFill>
                <a:srgbClr val="212121"/>
              </a:solidFill>
              <a:latin typeface="Calibri" panose="020F0502020204030204" pitchFamily="34" charset="0"/>
              <a:cs typeface="Calibri" panose="020F0502020204030204" pitchFamily="34" charset="0"/>
            </a:endParaRPr>
          </a:p>
          <a:p>
            <a:pPr defTabSz="932597">
              <a:defRPr/>
            </a:pPr>
            <a:r>
              <a:rPr lang="en-US" sz="1224" dirty="0">
                <a:solidFill>
                  <a:srgbClr val="212121"/>
                </a:solidFill>
                <a:latin typeface="Calibri" panose="020F0502020204030204" pitchFamily="34" charset="0"/>
                <a:cs typeface="Calibri" panose="020F0502020204030204" pitchFamily="34" charset="0"/>
              </a:rPr>
              <a:t>    JSON_VALUE(</a:t>
            </a:r>
            <a:r>
              <a:rPr lang="en-US" sz="1224" dirty="0" err="1">
                <a:solidFill>
                  <a:srgbClr val="212121"/>
                </a:solidFill>
                <a:latin typeface="Calibri" panose="020F0502020204030204" pitchFamily="34" charset="0"/>
                <a:cs typeface="Calibri" panose="020F0502020204030204" pitchFamily="34" charset="0"/>
              </a:rPr>
              <a:t>jsonContent</a:t>
            </a: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A31515"/>
                </a:solidFill>
                <a:latin typeface="Calibri" panose="020F0502020204030204" pitchFamily="34" charset="0"/>
                <a:cs typeface="Calibri" panose="020F0502020204030204" pitchFamily="34" charset="0"/>
              </a:rPr>
              <a:t>'$.title'</a:t>
            </a: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0000FF"/>
                </a:solidFill>
                <a:latin typeface="Calibri" panose="020F0502020204030204" pitchFamily="34" charset="0"/>
                <a:cs typeface="Calibri" panose="020F0502020204030204" pitchFamily="34" charset="0"/>
              </a:rPr>
              <a:t>AS</a:t>
            </a:r>
            <a:r>
              <a:rPr lang="en-US" sz="1224" dirty="0">
                <a:solidFill>
                  <a:srgbClr val="212121"/>
                </a:solidFill>
                <a:latin typeface="Calibri" panose="020F0502020204030204" pitchFamily="34" charset="0"/>
                <a:cs typeface="Calibri" panose="020F0502020204030204" pitchFamily="34" charset="0"/>
              </a:rPr>
              <a:t> title,</a:t>
            </a:r>
          </a:p>
          <a:p>
            <a:pPr defTabSz="932597">
              <a:defRPr/>
            </a:pPr>
            <a:r>
              <a:rPr lang="en-US" sz="1224" dirty="0">
                <a:solidFill>
                  <a:srgbClr val="212121"/>
                </a:solidFill>
                <a:latin typeface="Calibri" panose="020F0502020204030204" pitchFamily="34" charset="0"/>
                <a:cs typeface="Calibri" panose="020F0502020204030204" pitchFamily="34" charset="0"/>
              </a:rPr>
              <a:t>    JSON_VALUE(</a:t>
            </a:r>
            <a:r>
              <a:rPr lang="en-US" sz="1224" dirty="0" err="1">
                <a:solidFill>
                  <a:srgbClr val="212121"/>
                </a:solidFill>
                <a:latin typeface="Calibri" panose="020F0502020204030204" pitchFamily="34" charset="0"/>
                <a:cs typeface="Calibri" panose="020F0502020204030204" pitchFamily="34" charset="0"/>
              </a:rPr>
              <a:t>jsonContent</a:t>
            </a: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A31515"/>
                </a:solidFill>
                <a:latin typeface="Calibri" panose="020F0502020204030204" pitchFamily="34" charset="0"/>
                <a:cs typeface="Calibri" panose="020F0502020204030204" pitchFamily="34" charset="0"/>
              </a:rPr>
              <a:t>'$.publisher'</a:t>
            </a: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0000FF"/>
                </a:solidFill>
                <a:latin typeface="Calibri" panose="020F0502020204030204" pitchFamily="34" charset="0"/>
                <a:cs typeface="Calibri" panose="020F0502020204030204" pitchFamily="34" charset="0"/>
              </a:rPr>
              <a:t>as</a:t>
            </a:r>
            <a:r>
              <a:rPr lang="en-US" sz="1224" dirty="0">
                <a:solidFill>
                  <a:srgbClr val="212121"/>
                </a:solidFill>
                <a:latin typeface="Calibri" panose="020F0502020204030204" pitchFamily="34" charset="0"/>
                <a:cs typeface="Calibri" panose="020F0502020204030204" pitchFamily="34" charset="0"/>
              </a:rPr>
              <a:t> publisher,</a:t>
            </a:r>
          </a:p>
          <a:p>
            <a:pPr defTabSz="932597">
              <a:defRPr/>
            </a:pPr>
            <a:endParaRPr lang="en-US" sz="1224" dirty="0">
              <a:solidFill>
                <a:srgbClr val="212121"/>
              </a:solidFill>
              <a:latin typeface="Calibri" panose="020F0502020204030204" pitchFamily="34" charset="0"/>
              <a:cs typeface="Calibri" panose="020F0502020204030204" pitchFamily="34" charset="0"/>
            </a:endParaRPr>
          </a:p>
          <a:p>
            <a:pPr defTabSz="932597">
              <a:defRPr/>
            </a:pPr>
            <a:r>
              <a:rPr lang="en-US" sz="1224" dirty="0">
                <a:solidFill>
                  <a:srgbClr val="212121"/>
                </a:solidFill>
                <a:latin typeface="Calibri" panose="020F0502020204030204" pitchFamily="34" charset="0"/>
                <a:cs typeface="Calibri" panose="020F0502020204030204" pitchFamily="34" charset="0"/>
              </a:rPr>
              <a:t>    </a:t>
            </a:r>
            <a:r>
              <a:rPr lang="en-US" sz="1224" dirty="0" err="1">
                <a:solidFill>
                  <a:srgbClr val="212121"/>
                </a:solidFill>
                <a:latin typeface="Calibri" panose="020F0502020204030204" pitchFamily="34" charset="0"/>
                <a:cs typeface="Calibri" panose="020F0502020204030204" pitchFamily="34" charset="0"/>
              </a:rPr>
              <a:t>jsonContent</a:t>
            </a:r>
            <a:endParaRPr lang="en-US" sz="1224" dirty="0">
              <a:solidFill>
                <a:srgbClr val="212121"/>
              </a:solidFill>
              <a:latin typeface="Calibri" panose="020F0502020204030204" pitchFamily="34" charset="0"/>
              <a:cs typeface="Calibri" panose="020F0502020204030204" pitchFamily="34" charset="0"/>
            </a:endParaRPr>
          </a:p>
          <a:p>
            <a:pPr defTabSz="932597">
              <a:defRPr/>
            </a:pPr>
            <a:r>
              <a:rPr lang="en-US" sz="1224" dirty="0">
                <a:solidFill>
                  <a:srgbClr val="0000FF"/>
                </a:solidFill>
                <a:latin typeface="Calibri" panose="020F0502020204030204" pitchFamily="34" charset="0"/>
                <a:cs typeface="Calibri" panose="020F0502020204030204" pitchFamily="34" charset="0"/>
              </a:rPr>
              <a:t>FROM</a:t>
            </a:r>
            <a:r>
              <a:rPr lang="en-US" sz="1224" dirty="0">
                <a:solidFill>
                  <a:srgbClr val="212121"/>
                </a:solidFill>
                <a:latin typeface="Calibri" panose="020F0502020204030204" pitchFamily="34" charset="0"/>
                <a:cs typeface="Calibri" panose="020F0502020204030204" pitchFamily="34" charset="0"/>
              </a:rPr>
              <a:t> </a:t>
            </a:r>
          </a:p>
          <a:p>
            <a:pPr defTabSz="932597">
              <a:defRPr/>
            </a:pP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795E26"/>
                </a:solidFill>
                <a:latin typeface="Calibri" panose="020F0502020204030204" pitchFamily="34" charset="0"/>
                <a:cs typeface="Calibri" panose="020F0502020204030204" pitchFamily="34" charset="0"/>
              </a:rPr>
              <a:t>OPENROWSET</a:t>
            </a:r>
            <a:r>
              <a:rPr lang="en-US" sz="1224" dirty="0">
                <a:solidFill>
                  <a:srgbClr val="212121"/>
                </a:solidFill>
                <a:latin typeface="Calibri" panose="020F0502020204030204" pitchFamily="34" charset="0"/>
                <a:cs typeface="Calibri" panose="020F0502020204030204" pitchFamily="34" charset="0"/>
              </a:rPr>
              <a:t>(</a:t>
            </a:r>
          </a:p>
          <a:p>
            <a:pPr defTabSz="932597">
              <a:defRPr/>
            </a:pPr>
            <a:r>
              <a:rPr lang="en-US" sz="1224" dirty="0">
                <a:solidFill>
                  <a:srgbClr val="212121"/>
                </a:solidFill>
                <a:latin typeface="Calibri" panose="020F0502020204030204" pitchFamily="34" charset="0"/>
                <a:cs typeface="Calibri" panose="020F0502020204030204" pitchFamily="34" charset="0"/>
              </a:rPr>
              <a:t>        BULK </a:t>
            </a:r>
            <a:r>
              <a:rPr lang="en-US" sz="1224" dirty="0">
                <a:solidFill>
                  <a:srgbClr val="A31515"/>
                </a:solidFill>
                <a:latin typeface="Calibri" panose="020F0502020204030204" pitchFamily="34" charset="0"/>
                <a:cs typeface="Calibri" panose="020F0502020204030204" pitchFamily="34" charset="0"/>
              </a:rPr>
              <a:t>'https://XXX.blob.core.windows.net/json/books/*.json'</a:t>
            </a:r>
            <a:r>
              <a:rPr lang="en-US" sz="1224" dirty="0">
                <a:solidFill>
                  <a:srgbClr val="212121"/>
                </a:solidFill>
                <a:latin typeface="Calibri" panose="020F0502020204030204" pitchFamily="34" charset="0"/>
                <a:cs typeface="Calibri" panose="020F0502020204030204" pitchFamily="34" charset="0"/>
              </a:rPr>
              <a:t>, </a:t>
            </a:r>
          </a:p>
          <a:p>
            <a:pPr defTabSz="932597">
              <a:defRPr/>
            </a:pP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795E26"/>
                </a:solidFill>
                <a:latin typeface="Calibri" panose="020F0502020204030204" pitchFamily="34" charset="0"/>
                <a:cs typeface="Calibri" panose="020F0502020204030204" pitchFamily="34" charset="0"/>
              </a:rPr>
              <a:t>FORMAT</a:t>
            </a:r>
            <a:r>
              <a:rPr lang="en-US" sz="1224" dirty="0">
                <a:solidFill>
                  <a:srgbClr val="000000"/>
                </a:solidFill>
                <a:latin typeface="Calibri" panose="020F0502020204030204" pitchFamily="34" charset="0"/>
                <a:cs typeface="Calibri" panose="020F0502020204030204" pitchFamily="34" charset="0"/>
              </a:rPr>
              <a:t>=</a:t>
            </a:r>
            <a:r>
              <a:rPr lang="en-US" sz="1224" dirty="0">
                <a:solidFill>
                  <a:srgbClr val="A31515"/>
                </a:solidFill>
                <a:latin typeface="Calibri" panose="020F0502020204030204" pitchFamily="34" charset="0"/>
                <a:cs typeface="Calibri" panose="020F0502020204030204" pitchFamily="34" charset="0"/>
              </a:rPr>
              <a:t>'CSV'</a:t>
            </a:r>
            <a:r>
              <a:rPr lang="en-US" sz="1224" dirty="0">
                <a:solidFill>
                  <a:srgbClr val="212121"/>
                </a:solidFill>
                <a:latin typeface="Calibri" panose="020F0502020204030204" pitchFamily="34" charset="0"/>
                <a:cs typeface="Calibri" panose="020F0502020204030204" pitchFamily="34" charset="0"/>
              </a:rPr>
              <a:t>, </a:t>
            </a:r>
          </a:p>
          <a:p>
            <a:pPr defTabSz="932597">
              <a:defRPr/>
            </a:pP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0000FF"/>
                </a:solidFill>
                <a:latin typeface="Calibri" panose="020F0502020204030204" pitchFamily="34" charset="0"/>
                <a:cs typeface="Calibri" panose="020F0502020204030204" pitchFamily="34" charset="0"/>
              </a:rPr>
              <a:t>FIELDTERMINATOR</a:t>
            </a: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000000"/>
                </a:solidFill>
                <a:latin typeface="Calibri" panose="020F0502020204030204" pitchFamily="34" charset="0"/>
                <a:cs typeface="Calibri" panose="020F0502020204030204" pitchFamily="34" charset="0"/>
              </a:rPr>
              <a:t>=</a:t>
            </a:r>
            <a:r>
              <a:rPr lang="en-US" sz="1224" dirty="0">
                <a:solidFill>
                  <a:srgbClr val="A31515"/>
                </a:solidFill>
                <a:latin typeface="Calibri" panose="020F0502020204030204" pitchFamily="34" charset="0"/>
                <a:cs typeface="Calibri" panose="020F0502020204030204" pitchFamily="34" charset="0"/>
              </a:rPr>
              <a:t>'0x0b'</a:t>
            </a:r>
            <a:r>
              <a:rPr lang="en-US" sz="1224" dirty="0">
                <a:solidFill>
                  <a:srgbClr val="212121"/>
                </a:solidFill>
                <a:latin typeface="Calibri" panose="020F0502020204030204" pitchFamily="34" charset="0"/>
                <a:cs typeface="Calibri" panose="020F0502020204030204" pitchFamily="34" charset="0"/>
              </a:rPr>
              <a:t>,</a:t>
            </a:r>
          </a:p>
          <a:p>
            <a:pPr defTabSz="932597">
              <a:defRPr/>
            </a:pPr>
            <a:r>
              <a:rPr lang="en-US" sz="1224" dirty="0">
                <a:solidFill>
                  <a:srgbClr val="212121"/>
                </a:solidFill>
                <a:latin typeface="Calibri" panose="020F0502020204030204" pitchFamily="34" charset="0"/>
                <a:cs typeface="Calibri" panose="020F0502020204030204" pitchFamily="34" charset="0"/>
              </a:rPr>
              <a:t>        FIELDQUOTE </a:t>
            </a:r>
            <a:r>
              <a:rPr lang="en-US" sz="1224" dirty="0">
                <a:solidFill>
                  <a:srgbClr val="000000"/>
                </a:solidFill>
                <a:latin typeface="Calibri" panose="020F0502020204030204" pitchFamily="34" charset="0"/>
                <a:cs typeface="Calibri" panose="020F0502020204030204" pitchFamily="34" charset="0"/>
              </a:rPr>
              <a:t>=</a:t>
            </a: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A31515"/>
                </a:solidFill>
                <a:latin typeface="Calibri" panose="020F0502020204030204" pitchFamily="34" charset="0"/>
                <a:cs typeface="Calibri" panose="020F0502020204030204" pitchFamily="34" charset="0"/>
              </a:rPr>
              <a:t>'0x0b'</a:t>
            </a:r>
            <a:r>
              <a:rPr lang="en-US" sz="1224" dirty="0">
                <a:solidFill>
                  <a:srgbClr val="212121"/>
                </a:solidFill>
                <a:latin typeface="Calibri" panose="020F0502020204030204" pitchFamily="34" charset="0"/>
                <a:cs typeface="Calibri" panose="020F0502020204030204" pitchFamily="34" charset="0"/>
              </a:rPr>
              <a:t>, </a:t>
            </a:r>
          </a:p>
          <a:p>
            <a:pPr defTabSz="932597">
              <a:defRPr/>
            </a:pP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0000FF"/>
                </a:solidFill>
                <a:latin typeface="Calibri" panose="020F0502020204030204" pitchFamily="34" charset="0"/>
                <a:cs typeface="Calibri" panose="020F0502020204030204" pitchFamily="34" charset="0"/>
              </a:rPr>
              <a:t>ROWTERMINATOR</a:t>
            </a: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000000"/>
                </a:solidFill>
                <a:latin typeface="Calibri" panose="020F0502020204030204" pitchFamily="34" charset="0"/>
                <a:cs typeface="Calibri" panose="020F0502020204030204" pitchFamily="34" charset="0"/>
              </a:rPr>
              <a:t>=</a:t>
            </a: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A31515"/>
                </a:solidFill>
                <a:latin typeface="Calibri" panose="020F0502020204030204" pitchFamily="34" charset="0"/>
                <a:cs typeface="Calibri" panose="020F0502020204030204" pitchFamily="34" charset="0"/>
              </a:rPr>
              <a:t>'0x0b'</a:t>
            </a:r>
            <a:endParaRPr lang="en-US" sz="1224" dirty="0">
              <a:solidFill>
                <a:srgbClr val="212121"/>
              </a:solidFill>
              <a:latin typeface="Calibri" panose="020F0502020204030204" pitchFamily="34" charset="0"/>
              <a:cs typeface="Calibri" panose="020F0502020204030204" pitchFamily="34" charset="0"/>
            </a:endParaRPr>
          </a:p>
          <a:p>
            <a:pPr defTabSz="932597">
              <a:defRPr/>
            </a:pPr>
            <a:r>
              <a:rPr lang="en-US" sz="1224" dirty="0">
                <a:solidFill>
                  <a:srgbClr val="212121"/>
                </a:solidFill>
                <a:latin typeface="Calibri" panose="020F0502020204030204" pitchFamily="34" charset="0"/>
                <a:cs typeface="Calibri" panose="020F0502020204030204" pitchFamily="34" charset="0"/>
              </a:rPr>
              <a:t>    )</a:t>
            </a:r>
          </a:p>
          <a:p>
            <a:pPr defTabSz="932597">
              <a:defRPr/>
            </a:pP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0000FF"/>
                </a:solidFill>
                <a:latin typeface="Calibri" panose="020F0502020204030204" pitchFamily="34" charset="0"/>
                <a:cs typeface="Calibri" panose="020F0502020204030204" pitchFamily="34" charset="0"/>
              </a:rPr>
              <a:t>WITH</a:t>
            </a:r>
            <a:r>
              <a:rPr lang="en-US" sz="1224" dirty="0">
                <a:solidFill>
                  <a:srgbClr val="212121"/>
                </a:solidFill>
                <a:latin typeface="Calibri" panose="020F0502020204030204" pitchFamily="34" charset="0"/>
                <a:cs typeface="Calibri" panose="020F0502020204030204" pitchFamily="34" charset="0"/>
              </a:rPr>
              <a:t> (</a:t>
            </a:r>
          </a:p>
          <a:p>
            <a:pPr defTabSz="932597">
              <a:defRPr/>
            </a:pPr>
            <a:r>
              <a:rPr lang="en-US" sz="1224" dirty="0">
                <a:solidFill>
                  <a:srgbClr val="212121"/>
                </a:solidFill>
                <a:latin typeface="Calibri" panose="020F0502020204030204" pitchFamily="34" charset="0"/>
                <a:cs typeface="Calibri" panose="020F0502020204030204" pitchFamily="34" charset="0"/>
              </a:rPr>
              <a:t>        </a:t>
            </a:r>
            <a:r>
              <a:rPr lang="en-US" sz="1224" dirty="0" err="1">
                <a:solidFill>
                  <a:srgbClr val="212121"/>
                </a:solidFill>
                <a:latin typeface="Calibri" panose="020F0502020204030204" pitchFamily="34" charset="0"/>
                <a:cs typeface="Calibri" panose="020F0502020204030204" pitchFamily="34" charset="0"/>
              </a:rPr>
              <a:t>jsonContent</a:t>
            </a: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0000FF"/>
                </a:solidFill>
                <a:latin typeface="Calibri" panose="020F0502020204030204" pitchFamily="34" charset="0"/>
                <a:cs typeface="Calibri" panose="020F0502020204030204" pitchFamily="34" charset="0"/>
              </a:rPr>
              <a:t>varchar</a:t>
            </a:r>
            <a:r>
              <a:rPr lang="en-US" sz="1224" dirty="0">
                <a:solidFill>
                  <a:srgbClr val="212121"/>
                </a:solidFill>
                <a:latin typeface="Calibri" panose="020F0502020204030204" pitchFamily="34" charset="0"/>
                <a:cs typeface="Calibri" panose="020F0502020204030204" pitchFamily="34" charset="0"/>
              </a:rPr>
              <a:t>(</a:t>
            </a:r>
            <a:r>
              <a:rPr lang="en-US" sz="1224" dirty="0">
                <a:solidFill>
                  <a:srgbClr val="09885A"/>
                </a:solidFill>
                <a:latin typeface="Calibri" panose="020F0502020204030204" pitchFamily="34" charset="0"/>
                <a:cs typeface="Calibri" panose="020F0502020204030204" pitchFamily="34" charset="0"/>
              </a:rPr>
              <a:t>8000</a:t>
            </a:r>
            <a:r>
              <a:rPr lang="en-US" sz="1224" dirty="0">
                <a:solidFill>
                  <a:srgbClr val="212121"/>
                </a:solidFill>
                <a:latin typeface="Calibri" panose="020F0502020204030204" pitchFamily="34" charset="0"/>
                <a:cs typeface="Calibri" panose="020F0502020204030204" pitchFamily="34" charset="0"/>
              </a:rPr>
              <a:t>)</a:t>
            </a:r>
          </a:p>
          <a:p>
            <a:pPr defTabSz="932597">
              <a:defRPr/>
            </a:pPr>
            <a:r>
              <a:rPr lang="en-US" sz="1224" dirty="0">
                <a:solidFill>
                  <a:srgbClr val="212121"/>
                </a:solidFill>
                <a:latin typeface="Calibri" panose="020F0502020204030204" pitchFamily="34" charset="0"/>
                <a:cs typeface="Calibri" panose="020F0502020204030204" pitchFamily="34" charset="0"/>
              </a:rPr>
              <a:t>    ) </a:t>
            </a:r>
            <a:r>
              <a:rPr lang="en-US" sz="1224" dirty="0">
                <a:solidFill>
                  <a:srgbClr val="0000FF"/>
                </a:solidFill>
                <a:latin typeface="Calibri" panose="020F0502020204030204" pitchFamily="34" charset="0"/>
                <a:cs typeface="Calibri" panose="020F0502020204030204" pitchFamily="34" charset="0"/>
              </a:rPr>
              <a:t>AS</a:t>
            </a:r>
            <a:r>
              <a:rPr lang="en-US" sz="1224" dirty="0">
                <a:solidFill>
                  <a:srgbClr val="212121"/>
                </a:solidFill>
                <a:latin typeface="Calibri" panose="020F0502020204030204" pitchFamily="34" charset="0"/>
                <a:cs typeface="Calibri" panose="020F0502020204030204" pitchFamily="34" charset="0"/>
              </a:rPr>
              <a:t> [r]</a:t>
            </a:r>
          </a:p>
          <a:p>
            <a:pPr defTabSz="932597">
              <a:defRPr/>
            </a:pPr>
            <a:r>
              <a:rPr lang="en-US" sz="1224" dirty="0">
                <a:solidFill>
                  <a:srgbClr val="0000FF"/>
                </a:solidFill>
                <a:latin typeface="Calibri" panose="020F0502020204030204" pitchFamily="34" charset="0"/>
                <a:cs typeface="Calibri" panose="020F0502020204030204" pitchFamily="34" charset="0"/>
              </a:rPr>
              <a:t>WHERE</a:t>
            </a:r>
            <a:r>
              <a:rPr lang="en-US" sz="1224" dirty="0">
                <a:solidFill>
                  <a:srgbClr val="212121"/>
                </a:solidFill>
                <a:latin typeface="Calibri" panose="020F0502020204030204" pitchFamily="34" charset="0"/>
                <a:cs typeface="Calibri" panose="020F0502020204030204" pitchFamily="34" charset="0"/>
              </a:rPr>
              <a:t> </a:t>
            </a:r>
          </a:p>
          <a:p>
            <a:pPr defTabSz="932597">
              <a:defRPr/>
            </a:pPr>
            <a:r>
              <a:rPr lang="en-US" sz="1224" dirty="0">
                <a:solidFill>
                  <a:srgbClr val="212121"/>
                </a:solidFill>
                <a:latin typeface="Calibri" panose="020F0502020204030204" pitchFamily="34" charset="0"/>
                <a:cs typeface="Calibri" panose="020F0502020204030204" pitchFamily="34" charset="0"/>
              </a:rPr>
              <a:t>    JSON_VALUE(</a:t>
            </a:r>
            <a:r>
              <a:rPr lang="en-US" sz="1224" dirty="0" err="1">
                <a:solidFill>
                  <a:srgbClr val="212121"/>
                </a:solidFill>
                <a:latin typeface="Calibri" panose="020F0502020204030204" pitchFamily="34" charset="0"/>
                <a:cs typeface="Calibri" panose="020F0502020204030204" pitchFamily="34" charset="0"/>
              </a:rPr>
              <a:t>jsonContent</a:t>
            </a: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A31515"/>
                </a:solidFill>
                <a:latin typeface="Calibri" panose="020F0502020204030204" pitchFamily="34" charset="0"/>
                <a:cs typeface="Calibri" panose="020F0502020204030204" pitchFamily="34" charset="0"/>
              </a:rPr>
              <a:t>'$.title'</a:t>
            </a: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000000"/>
                </a:solidFill>
                <a:latin typeface="Calibri" panose="020F0502020204030204" pitchFamily="34" charset="0"/>
                <a:cs typeface="Calibri" panose="020F0502020204030204" pitchFamily="34" charset="0"/>
              </a:rPr>
              <a:t>=</a:t>
            </a:r>
            <a:r>
              <a:rPr lang="en-US" sz="1224" dirty="0">
                <a:solidFill>
                  <a:srgbClr val="212121"/>
                </a:solidFill>
                <a:latin typeface="Calibri" panose="020F0502020204030204" pitchFamily="34" charset="0"/>
                <a:cs typeface="Calibri" panose="020F0502020204030204" pitchFamily="34" charset="0"/>
              </a:rPr>
              <a:t> </a:t>
            </a:r>
            <a:r>
              <a:rPr lang="en-US" sz="1224" dirty="0">
                <a:solidFill>
                  <a:srgbClr val="A31515"/>
                </a:solidFill>
                <a:latin typeface="Calibri" panose="020F0502020204030204" pitchFamily="34" charset="0"/>
                <a:cs typeface="Calibri" panose="020F0502020204030204" pitchFamily="34" charset="0"/>
              </a:rPr>
              <a:t>'Probabilistic and Statistical Methods in Cryptology, An Introduction by Selected Topics'</a:t>
            </a:r>
            <a:endParaRPr lang="en-US" sz="1224" dirty="0">
              <a:solidFill>
                <a:srgbClr val="212121"/>
              </a:solidFill>
              <a:latin typeface="Calibri" panose="020F0502020204030204" pitchFamily="34" charset="0"/>
              <a:cs typeface="Calibri" panose="020F0502020204030204" pitchFamily="34" charset="0"/>
            </a:endParaRPr>
          </a:p>
        </p:txBody>
      </p:sp>
      <p:pic>
        <p:nvPicPr>
          <p:cNvPr id="12" name="Picture 11">
            <a:extLst>
              <a:ext uri="{FF2B5EF4-FFF2-40B4-BE49-F238E27FC236}">
                <a16:creationId xmlns:a16="http://schemas.microsoft.com/office/drawing/2014/main" id="{45D9819B-693B-4D9C-A56D-EEBBD57510AE}"/>
              </a:ext>
            </a:extLst>
          </p:cNvPr>
          <p:cNvPicPr>
            <a:picLocks noChangeAspect="1"/>
          </p:cNvPicPr>
          <p:nvPr/>
        </p:nvPicPr>
        <p:blipFill>
          <a:blip r:embed="rId3"/>
          <a:stretch>
            <a:fillRect/>
          </a:stretch>
        </p:blipFill>
        <p:spPr>
          <a:xfrm>
            <a:off x="920713" y="5362017"/>
            <a:ext cx="5276867" cy="442281"/>
          </a:xfrm>
          <a:prstGeom prst="rect">
            <a:avLst/>
          </a:prstGeom>
          <a:ln>
            <a:solidFill>
              <a:schemeClr val="bg2">
                <a:lumMod val="50000"/>
              </a:schemeClr>
            </a:solidFill>
          </a:ln>
        </p:spPr>
      </p:pic>
      <p:sp>
        <p:nvSpPr>
          <p:cNvPr id="13" name="Text Placeholder 3">
            <a:extLst>
              <a:ext uri="{FF2B5EF4-FFF2-40B4-BE49-F238E27FC236}">
                <a16:creationId xmlns:a16="http://schemas.microsoft.com/office/drawing/2014/main" id="{29C7E9DC-4B40-40FB-B95F-A62950A9E817}"/>
              </a:ext>
            </a:extLst>
          </p:cNvPr>
          <p:cNvSpPr txBox="1">
            <a:spLocks/>
          </p:cNvSpPr>
          <p:nvPr/>
        </p:nvSpPr>
        <p:spPr>
          <a:xfrm>
            <a:off x="6400333" y="1509158"/>
            <a:ext cx="5082352" cy="357517"/>
          </a:xfrm>
          <a:prstGeom prst="rect">
            <a:avLst/>
          </a:prstGeom>
        </p:spPr>
        <p:txBody>
          <a:bodyPr vert="horz" wrap="square" lIns="0" tIns="0" rIns="0" bIns="0" rtlCol="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kern="1200" spc="0" baseline="0">
                <a:solidFill>
                  <a:srgbClr val="000000"/>
                </a:solidFill>
                <a:latin typeface="+mn-lt"/>
                <a:ea typeface="+mn-ea"/>
                <a:cs typeface="+mn-cs"/>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32384">
              <a:spcAft>
                <a:spcPts val="2600"/>
              </a:spcAft>
              <a:defRPr/>
            </a:pPr>
            <a:r>
              <a:rPr lang="en-US" sz="1632">
                <a:latin typeface="Segoe UI"/>
              </a:rPr>
              <a:t>Example of JSON_QUERY function</a:t>
            </a:r>
          </a:p>
        </p:txBody>
      </p:sp>
      <p:sp>
        <p:nvSpPr>
          <p:cNvPr id="14" name="Text Placeholder 3">
            <a:extLst>
              <a:ext uri="{FF2B5EF4-FFF2-40B4-BE49-F238E27FC236}">
                <a16:creationId xmlns:a16="http://schemas.microsoft.com/office/drawing/2014/main" id="{A1F2F22A-CEA3-47E5-AA5C-D63977763037}"/>
              </a:ext>
            </a:extLst>
          </p:cNvPr>
          <p:cNvSpPr txBox="1">
            <a:spLocks/>
          </p:cNvSpPr>
          <p:nvPr/>
        </p:nvSpPr>
        <p:spPr>
          <a:xfrm>
            <a:off x="171041" y="1512495"/>
            <a:ext cx="5082352" cy="357517"/>
          </a:xfrm>
          <a:prstGeom prst="rect">
            <a:avLst/>
          </a:prstGeom>
        </p:spPr>
        <p:txBody>
          <a:bodyPr vert="horz" wrap="square" lIns="0" tIns="0" rIns="0" bIns="0" rtlCol="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kern="1200" spc="0" baseline="0">
                <a:solidFill>
                  <a:srgbClr val="000000"/>
                </a:solidFill>
                <a:latin typeface="+mn-lt"/>
                <a:ea typeface="+mn-ea"/>
                <a:cs typeface="+mn-cs"/>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32384">
              <a:spcAft>
                <a:spcPts val="2600"/>
              </a:spcAft>
              <a:defRPr/>
            </a:pPr>
            <a:r>
              <a:rPr lang="en-US" sz="1632">
                <a:latin typeface="Segoe UI"/>
              </a:rPr>
              <a:t>Example of JSON_VALUE function</a:t>
            </a:r>
          </a:p>
        </p:txBody>
      </p:sp>
      <p:sp>
        <p:nvSpPr>
          <p:cNvPr id="15" name="Rectangle 14">
            <a:extLst>
              <a:ext uri="{FF2B5EF4-FFF2-40B4-BE49-F238E27FC236}">
                <a16:creationId xmlns:a16="http://schemas.microsoft.com/office/drawing/2014/main" id="{C9A962EC-73AB-47E4-BBD3-10BF8CB7BC68}"/>
              </a:ext>
            </a:extLst>
          </p:cNvPr>
          <p:cNvSpPr/>
          <p:nvPr/>
        </p:nvSpPr>
        <p:spPr bwMode="auto">
          <a:xfrm>
            <a:off x="255019" y="2231003"/>
            <a:ext cx="4613932" cy="527183"/>
          </a:xfrm>
          <a:prstGeom prst="rect">
            <a:avLst/>
          </a:prstGeom>
          <a:noFill/>
          <a:ln w="38100">
            <a:solidFill>
              <a:schemeClr val="tx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 name="Rectangle 15">
            <a:extLst>
              <a:ext uri="{FF2B5EF4-FFF2-40B4-BE49-F238E27FC236}">
                <a16:creationId xmlns:a16="http://schemas.microsoft.com/office/drawing/2014/main" id="{D8487588-5253-4DB9-B298-9F197D4615C5}"/>
              </a:ext>
            </a:extLst>
          </p:cNvPr>
          <p:cNvSpPr/>
          <p:nvPr/>
        </p:nvSpPr>
        <p:spPr bwMode="auto">
          <a:xfrm>
            <a:off x="6526201" y="2164584"/>
            <a:ext cx="4467703" cy="422245"/>
          </a:xfrm>
          <a:prstGeom prst="rect">
            <a:avLst/>
          </a:prstGeom>
          <a:noFill/>
          <a:ln w="38100">
            <a:solidFill>
              <a:schemeClr val="tx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1748125561"/>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FF4406-B009-4B90-9AF7-67AB70516C96}"/>
              </a:ext>
            </a:extLst>
          </p:cNvPr>
          <p:cNvSpPr>
            <a:spLocks noGrp="1"/>
          </p:cNvSpPr>
          <p:nvPr>
            <p:ph type="title"/>
          </p:nvPr>
        </p:nvSpPr>
        <p:spPr>
          <a:xfrm>
            <a:off x="596951" y="3106169"/>
            <a:ext cx="9327356" cy="498598"/>
          </a:xfrm>
        </p:spPr>
        <p:txBody>
          <a:bodyPr/>
          <a:lstStyle/>
          <a:p>
            <a:r>
              <a:rPr lang="en-US" dirty="0"/>
              <a:t>Transform with Spark</a:t>
            </a:r>
          </a:p>
        </p:txBody>
      </p:sp>
    </p:spTree>
    <p:extLst>
      <p:ext uri="{BB962C8B-B14F-4D97-AF65-F5344CB8AC3E}">
        <p14:creationId xmlns:p14="http://schemas.microsoft.com/office/powerpoint/2010/main" val="11929646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D2247-BEBD-4995-8073-EEFE084CEEAE}"/>
              </a:ext>
            </a:extLst>
          </p:cNvPr>
          <p:cNvSpPr>
            <a:spLocks noGrp="1"/>
          </p:cNvSpPr>
          <p:nvPr>
            <p:ph type="title"/>
          </p:nvPr>
        </p:nvSpPr>
        <p:spPr>
          <a:xfrm>
            <a:off x="283865" y="290329"/>
            <a:ext cx="11926507" cy="820998"/>
          </a:xfrm>
        </p:spPr>
        <p:txBody>
          <a:bodyPr>
            <a:noAutofit/>
          </a:bodyPr>
          <a:lstStyle/>
          <a:p>
            <a:r>
              <a:rPr lang="en-US" sz="3468" spc="-150" dirty="0"/>
              <a:t>Transforming with Spark – Querying SQL Pools</a:t>
            </a:r>
          </a:p>
        </p:txBody>
      </p:sp>
      <p:sp>
        <p:nvSpPr>
          <p:cNvPr id="3" name="Rectangle 2">
            <a:extLst>
              <a:ext uri="{FF2B5EF4-FFF2-40B4-BE49-F238E27FC236}">
                <a16:creationId xmlns:a16="http://schemas.microsoft.com/office/drawing/2014/main" id="{279D7AC5-52AD-4188-94DA-0C8D938E47D9}"/>
              </a:ext>
            </a:extLst>
          </p:cNvPr>
          <p:cNvSpPr/>
          <p:nvPr/>
        </p:nvSpPr>
        <p:spPr>
          <a:xfrm>
            <a:off x="223190" y="1990778"/>
            <a:ext cx="5776359" cy="44863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32573"/>
            <a:r>
              <a:rPr lang="en-US" sz="1428" dirty="0" err="1">
                <a:solidFill>
                  <a:srgbClr val="00B0F0"/>
                </a:solidFill>
                <a:latin typeface="Calibri" panose="020F0502020204030204" pitchFamily="34" charset="0"/>
                <a:cs typeface="Calibri" panose="020F0502020204030204" pitchFamily="34" charset="0"/>
              </a:rPr>
              <a:t>val</a:t>
            </a:r>
            <a:r>
              <a:rPr lang="en-US" sz="1428" dirty="0">
                <a:solidFill>
                  <a:prstClr val="black"/>
                </a:solidFill>
                <a:latin typeface="Calibri" panose="020F0502020204030204" pitchFamily="34" charset="0"/>
                <a:cs typeface="Calibri" panose="020F0502020204030204" pitchFamily="34" charset="0"/>
              </a:rPr>
              <a:t> </a:t>
            </a:r>
            <a:r>
              <a:rPr lang="en-US" sz="1428" dirty="0" err="1">
                <a:solidFill>
                  <a:prstClr val="black"/>
                </a:solidFill>
                <a:latin typeface="Calibri" panose="020F0502020204030204" pitchFamily="34" charset="0"/>
                <a:cs typeface="Calibri" panose="020F0502020204030204" pitchFamily="34" charset="0"/>
              </a:rPr>
              <a:t>jdbcUsername</a:t>
            </a:r>
            <a:r>
              <a:rPr lang="en-US" sz="1428" dirty="0">
                <a:solidFill>
                  <a:prstClr val="black"/>
                </a:solidFill>
                <a:latin typeface="Calibri" panose="020F0502020204030204" pitchFamily="34" charset="0"/>
                <a:cs typeface="Calibri" panose="020F0502020204030204" pitchFamily="34" charset="0"/>
              </a:rPr>
              <a:t> = "&lt;SQL DB ADMIN USER&gt;"</a:t>
            </a:r>
          </a:p>
          <a:p>
            <a:pPr defTabSz="932573"/>
            <a:r>
              <a:rPr lang="en-US" sz="1428" dirty="0" err="1">
                <a:solidFill>
                  <a:srgbClr val="00B0F0"/>
                </a:solidFill>
                <a:latin typeface="Calibri" panose="020F0502020204030204" pitchFamily="34" charset="0"/>
                <a:cs typeface="Calibri" panose="020F0502020204030204" pitchFamily="34" charset="0"/>
              </a:rPr>
              <a:t>val</a:t>
            </a:r>
            <a:r>
              <a:rPr lang="en-US" sz="1428" dirty="0">
                <a:solidFill>
                  <a:prstClr val="black"/>
                </a:solidFill>
                <a:latin typeface="Calibri" panose="020F0502020204030204" pitchFamily="34" charset="0"/>
                <a:cs typeface="Calibri" panose="020F0502020204030204" pitchFamily="34" charset="0"/>
              </a:rPr>
              <a:t> </a:t>
            </a:r>
            <a:r>
              <a:rPr lang="en-US" sz="1428" dirty="0" err="1">
                <a:solidFill>
                  <a:prstClr val="black"/>
                </a:solidFill>
                <a:latin typeface="Calibri" panose="020F0502020204030204" pitchFamily="34" charset="0"/>
                <a:cs typeface="Calibri" panose="020F0502020204030204" pitchFamily="34" charset="0"/>
              </a:rPr>
              <a:t>jdbcPwd</a:t>
            </a:r>
            <a:r>
              <a:rPr lang="en-US" sz="1428" dirty="0">
                <a:solidFill>
                  <a:prstClr val="black"/>
                </a:solidFill>
                <a:latin typeface="Calibri" panose="020F0502020204030204" pitchFamily="34" charset="0"/>
                <a:cs typeface="Calibri" panose="020F0502020204030204" pitchFamily="34" charset="0"/>
              </a:rPr>
              <a:t> = "&lt;SQL DB ADMIN PWD&gt;"</a:t>
            </a:r>
          </a:p>
          <a:p>
            <a:pPr defTabSz="932573"/>
            <a:r>
              <a:rPr lang="en-US" sz="1428" dirty="0" err="1">
                <a:solidFill>
                  <a:srgbClr val="00B0F0"/>
                </a:solidFill>
                <a:latin typeface="Calibri" panose="020F0502020204030204" pitchFamily="34" charset="0"/>
                <a:cs typeface="Calibri" panose="020F0502020204030204" pitchFamily="34" charset="0"/>
              </a:rPr>
              <a:t>val</a:t>
            </a:r>
            <a:r>
              <a:rPr lang="en-US" sz="1428" dirty="0">
                <a:solidFill>
                  <a:prstClr val="black"/>
                </a:solidFill>
                <a:latin typeface="Calibri" panose="020F0502020204030204" pitchFamily="34" charset="0"/>
                <a:cs typeface="Calibri" panose="020F0502020204030204" pitchFamily="34" charset="0"/>
              </a:rPr>
              <a:t> </a:t>
            </a:r>
            <a:r>
              <a:rPr lang="en-US" sz="1428" dirty="0" err="1">
                <a:solidFill>
                  <a:prstClr val="black"/>
                </a:solidFill>
                <a:latin typeface="Calibri" panose="020F0502020204030204" pitchFamily="34" charset="0"/>
                <a:cs typeface="Calibri" panose="020F0502020204030204" pitchFamily="34" charset="0"/>
              </a:rPr>
              <a:t>jdbcHostname</a:t>
            </a:r>
            <a:r>
              <a:rPr lang="en-US" sz="1428" dirty="0">
                <a:solidFill>
                  <a:prstClr val="black"/>
                </a:solidFill>
                <a:latin typeface="Calibri" panose="020F0502020204030204" pitchFamily="34" charset="0"/>
                <a:cs typeface="Calibri" panose="020F0502020204030204" pitchFamily="34" charset="0"/>
              </a:rPr>
              <a:t> = "servername.database.windows.net”</a:t>
            </a:r>
          </a:p>
          <a:p>
            <a:pPr defTabSz="932573"/>
            <a:r>
              <a:rPr lang="en-US" sz="1428" dirty="0" err="1">
                <a:solidFill>
                  <a:srgbClr val="00B0F0"/>
                </a:solidFill>
                <a:latin typeface="Calibri" panose="020F0502020204030204" pitchFamily="34" charset="0"/>
                <a:cs typeface="Calibri" panose="020F0502020204030204" pitchFamily="34" charset="0"/>
              </a:rPr>
              <a:t>val</a:t>
            </a:r>
            <a:r>
              <a:rPr lang="en-US" sz="1428" dirty="0">
                <a:solidFill>
                  <a:prstClr val="black"/>
                </a:solidFill>
                <a:latin typeface="Calibri" panose="020F0502020204030204" pitchFamily="34" charset="0"/>
                <a:cs typeface="Calibri" panose="020F0502020204030204" pitchFamily="34" charset="0"/>
              </a:rPr>
              <a:t> </a:t>
            </a:r>
            <a:r>
              <a:rPr lang="en-US" sz="1428" dirty="0" err="1">
                <a:solidFill>
                  <a:prstClr val="black"/>
                </a:solidFill>
                <a:latin typeface="Calibri" panose="020F0502020204030204" pitchFamily="34" charset="0"/>
                <a:cs typeface="Calibri" panose="020F0502020204030204" pitchFamily="34" charset="0"/>
              </a:rPr>
              <a:t>jdbcPort</a:t>
            </a:r>
            <a:r>
              <a:rPr lang="en-US" sz="1428" dirty="0">
                <a:solidFill>
                  <a:prstClr val="black"/>
                </a:solidFill>
                <a:latin typeface="Calibri" panose="020F0502020204030204" pitchFamily="34" charset="0"/>
                <a:cs typeface="Calibri" panose="020F0502020204030204" pitchFamily="34" charset="0"/>
              </a:rPr>
              <a:t> = 1433</a:t>
            </a:r>
          </a:p>
          <a:p>
            <a:pPr defTabSz="932573"/>
            <a:r>
              <a:rPr lang="en-US" sz="1428" dirty="0" err="1">
                <a:solidFill>
                  <a:srgbClr val="00B0F0"/>
                </a:solidFill>
                <a:latin typeface="Calibri" panose="020F0502020204030204" pitchFamily="34" charset="0"/>
                <a:cs typeface="Calibri" panose="020F0502020204030204" pitchFamily="34" charset="0"/>
              </a:rPr>
              <a:t>val</a:t>
            </a:r>
            <a:r>
              <a:rPr lang="en-US" sz="1428" dirty="0">
                <a:solidFill>
                  <a:prstClr val="black"/>
                </a:solidFill>
                <a:latin typeface="Calibri" panose="020F0502020204030204" pitchFamily="34" charset="0"/>
                <a:cs typeface="Calibri" panose="020F0502020204030204" pitchFamily="34" charset="0"/>
              </a:rPr>
              <a:t> </a:t>
            </a:r>
            <a:r>
              <a:rPr lang="en-US" sz="1428" dirty="0" err="1">
                <a:solidFill>
                  <a:prstClr val="black"/>
                </a:solidFill>
                <a:latin typeface="Calibri" panose="020F0502020204030204" pitchFamily="34" charset="0"/>
                <a:cs typeface="Calibri" panose="020F0502020204030204" pitchFamily="34" charset="0"/>
              </a:rPr>
              <a:t>jdbcDatabase</a:t>
            </a:r>
            <a:r>
              <a:rPr lang="en-US" sz="1428" dirty="0">
                <a:solidFill>
                  <a:prstClr val="black"/>
                </a:solidFill>
                <a:latin typeface="Calibri" panose="020F0502020204030204" pitchFamily="34" charset="0"/>
                <a:cs typeface="Calibri" panose="020F0502020204030204" pitchFamily="34" charset="0"/>
              </a:rPr>
              <a:t> ="&lt;AZURE SQL DB NAME&gt;“</a:t>
            </a:r>
          </a:p>
          <a:p>
            <a:pPr defTabSz="932573"/>
            <a:endParaRPr lang="en-US" sz="1428" dirty="0">
              <a:solidFill>
                <a:prstClr val="black"/>
              </a:solidFill>
              <a:latin typeface="Calibri" panose="020F0502020204030204" pitchFamily="34" charset="0"/>
              <a:cs typeface="Calibri" panose="020F0502020204030204" pitchFamily="34" charset="0"/>
            </a:endParaRPr>
          </a:p>
          <a:p>
            <a:pPr defTabSz="932573"/>
            <a:endParaRPr lang="en-US" sz="1428" dirty="0">
              <a:solidFill>
                <a:prstClr val="black"/>
              </a:solidFill>
              <a:latin typeface="Calibri" panose="020F0502020204030204" pitchFamily="34" charset="0"/>
              <a:cs typeface="Calibri" panose="020F0502020204030204" pitchFamily="34" charset="0"/>
            </a:endParaRPr>
          </a:p>
          <a:p>
            <a:pPr defTabSz="932573"/>
            <a:r>
              <a:rPr lang="en-US" sz="1428" dirty="0" err="1">
                <a:solidFill>
                  <a:srgbClr val="00B0F0"/>
                </a:solidFill>
                <a:latin typeface="Calibri" panose="020F0502020204030204" pitchFamily="34" charset="0"/>
                <a:cs typeface="Calibri" panose="020F0502020204030204" pitchFamily="34" charset="0"/>
              </a:rPr>
              <a:t>val</a:t>
            </a:r>
            <a:r>
              <a:rPr lang="en-US" sz="1428" dirty="0">
                <a:solidFill>
                  <a:prstClr val="black"/>
                </a:solidFill>
                <a:latin typeface="Calibri" panose="020F0502020204030204" pitchFamily="34" charset="0"/>
                <a:cs typeface="Calibri" panose="020F0502020204030204" pitchFamily="34" charset="0"/>
              </a:rPr>
              <a:t> </a:t>
            </a:r>
            <a:r>
              <a:rPr lang="en-US" sz="1428" dirty="0" err="1">
                <a:solidFill>
                  <a:prstClr val="black"/>
                </a:solidFill>
                <a:latin typeface="Calibri" panose="020F0502020204030204" pitchFamily="34" charset="0"/>
                <a:cs typeface="Calibri" panose="020F0502020204030204" pitchFamily="34" charset="0"/>
              </a:rPr>
              <a:t>jdbc_url</a:t>
            </a:r>
            <a:r>
              <a:rPr lang="en-US" sz="1428" dirty="0">
                <a:solidFill>
                  <a:prstClr val="black"/>
                </a:solidFill>
                <a:latin typeface="Calibri" panose="020F0502020204030204" pitchFamily="34" charset="0"/>
                <a:cs typeface="Calibri" panose="020F0502020204030204" pitchFamily="34" charset="0"/>
              </a:rPr>
              <a:t> = </a:t>
            </a:r>
            <a:r>
              <a:rPr lang="en-US" sz="1428" dirty="0" err="1">
                <a:solidFill>
                  <a:prstClr val="black"/>
                </a:solidFill>
                <a:latin typeface="Calibri" panose="020F0502020204030204" pitchFamily="34" charset="0"/>
                <a:cs typeface="Calibri" panose="020F0502020204030204" pitchFamily="34" charset="0"/>
              </a:rPr>
              <a:t>s"jdbc:sqlserver</a:t>
            </a:r>
            <a:r>
              <a:rPr lang="en-US" sz="1428" dirty="0">
                <a:solidFill>
                  <a:prstClr val="black"/>
                </a:solidFill>
                <a:latin typeface="Calibri" panose="020F0502020204030204" pitchFamily="34" charset="0"/>
                <a:cs typeface="Calibri" panose="020F0502020204030204" pitchFamily="34" charset="0"/>
              </a:rPr>
              <a:t>://${</a:t>
            </a:r>
            <a:r>
              <a:rPr lang="en-US" sz="1428" dirty="0" err="1">
                <a:solidFill>
                  <a:prstClr val="black"/>
                </a:solidFill>
                <a:latin typeface="Calibri" panose="020F0502020204030204" pitchFamily="34" charset="0"/>
                <a:cs typeface="Calibri" panose="020F0502020204030204" pitchFamily="34" charset="0"/>
              </a:rPr>
              <a:t>jdbcHostname</a:t>
            </a:r>
            <a:r>
              <a:rPr lang="en-US" sz="1428" dirty="0">
                <a:solidFill>
                  <a:prstClr val="black"/>
                </a:solidFill>
                <a:latin typeface="Calibri" panose="020F0502020204030204" pitchFamily="34" charset="0"/>
                <a:cs typeface="Calibri" panose="020F0502020204030204" pitchFamily="34" charset="0"/>
              </a:rPr>
              <a:t>}:${</a:t>
            </a:r>
            <a:r>
              <a:rPr lang="en-US" sz="1428" dirty="0" err="1">
                <a:solidFill>
                  <a:prstClr val="black"/>
                </a:solidFill>
                <a:latin typeface="Calibri" panose="020F0502020204030204" pitchFamily="34" charset="0"/>
                <a:cs typeface="Calibri" panose="020F0502020204030204" pitchFamily="34" charset="0"/>
              </a:rPr>
              <a:t>jdbcPort</a:t>
            </a:r>
            <a:r>
              <a:rPr lang="en-US" sz="1428" dirty="0">
                <a:solidFill>
                  <a:prstClr val="black"/>
                </a:solidFill>
                <a:latin typeface="Calibri" panose="020F0502020204030204" pitchFamily="34" charset="0"/>
                <a:cs typeface="Calibri" panose="020F0502020204030204" pitchFamily="34" charset="0"/>
              </a:rPr>
              <a:t>};database=${</a:t>
            </a:r>
            <a:r>
              <a:rPr lang="en-US" sz="1428" dirty="0" err="1">
                <a:solidFill>
                  <a:prstClr val="black"/>
                </a:solidFill>
                <a:latin typeface="Calibri" panose="020F0502020204030204" pitchFamily="34" charset="0"/>
                <a:cs typeface="Calibri" panose="020F0502020204030204" pitchFamily="34" charset="0"/>
              </a:rPr>
              <a:t>jdbcDatabase</a:t>
            </a:r>
            <a:r>
              <a:rPr lang="en-US" sz="1428" dirty="0">
                <a:solidFill>
                  <a:prstClr val="black"/>
                </a:solidFill>
                <a:latin typeface="Calibri" panose="020F0502020204030204" pitchFamily="34" charset="0"/>
                <a:cs typeface="Calibri" panose="020F0502020204030204" pitchFamily="34" charset="0"/>
              </a:rPr>
              <a:t>};encrypt=</a:t>
            </a:r>
            <a:r>
              <a:rPr lang="en-US" sz="1428" dirty="0" err="1">
                <a:solidFill>
                  <a:prstClr val="black"/>
                </a:solidFill>
                <a:latin typeface="Calibri" panose="020F0502020204030204" pitchFamily="34" charset="0"/>
                <a:cs typeface="Calibri" panose="020F0502020204030204" pitchFamily="34" charset="0"/>
              </a:rPr>
              <a:t>true;trustServerCertificate</a:t>
            </a:r>
            <a:r>
              <a:rPr lang="en-US" sz="1428" dirty="0">
                <a:solidFill>
                  <a:prstClr val="black"/>
                </a:solidFill>
                <a:latin typeface="Calibri" panose="020F0502020204030204" pitchFamily="34" charset="0"/>
                <a:cs typeface="Calibri" panose="020F0502020204030204" pitchFamily="34" charset="0"/>
              </a:rPr>
              <a:t>=</a:t>
            </a:r>
            <a:r>
              <a:rPr lang="en-US" sz="1428" dirty="0" err="1">
                <a:solidFill>
                  <a:prstClr val="black"/>
                </a:solidFill>
                <a:latin typeface="Calibri" panose="020F0502020204030204" pitchFamily="34" charset="0"/>
                <a:cs typeface="Calibri" panose="020F0502020204030204" pitchFamily="34" charset="0"/>
              </a:rPr>
              <a:t>false;hostNameInCertificate</a:t>
            </a:r>
            <a:r>
              <a:rPr lang="en-US" sz="1428" dirty="0">
                <a:solidFill>
                  <a:prstClr val="black"/>
                </a:solidFill>
                <a:latin typeface="Calibri" panose="020F0502020204030204" pitchFamily="34" charset="0"/>
                <a:cs typeface="Calibri" panose="020F0502020204030204" pitchFamily="34" charset="0"/>
              </a:rPr>
              <a:t>=*.</a:t>
            </a:r>
            <a:r>
              <a:rPr lang="en-US" sz="1428" dirty="0" err="1">
                <a:solidFill>
                  <a:prstClr val="black"/>
                </a:solidFill>
                <a:latin typeface="Calibri" panose="020F0502020204030204" pitchFamily="34" charset="0"/>
                <a:cs typeface="Calibri" panose="020F0502020204030204" pitchFamily="34" charset="0"/>
              </a:rPr>
              <a:t>database.windows.net;loginTimeout</a:t>
            </a:r>
            <a:r>
              <a:rPr lang="en-US" sz="1428" dirty="0">
                <a:solidFill>
                  <a:prstClr val="black"/>
                </a:solidFill>
                <a:latin typeface="Calibri" panose="020F0502020204030204" pitchFamily="34" charset="0"/>
                <a:cs typeface="Calibri" panose="020F0502020204030204" pitchFamily="34" charset="0"/>
              </a:rPr>
              <a:t>=60;“</a:t>
            </a:r>
          </a:p>
          <a:p>
            <a:pPr defTabSz="932573"/>
            <a:endParaRPr lang="en-US" sz="1428" dirty="0">
              <a:solidFill>
                <a:prstClr val="black"/>
              </a:solidFill>
              <a:latin typeface="Calibri" panose="020F0502020204030204" pitchFamily="34" charset="0"/>
              <a:cs typeface="Calibri" panose="020F0502020204030204" pitchFamily="34" charset="0"/>
            </a:endParaRPr>
          </a:p>
          <a:p>
            <a:pPr defTabSz="932573"/>
            <a:r>
              <a:rPr lang="en-US" sz="1428" dirty="0" err="1">
                <a:solidFill>
                  <a:srgbClr val="00B0F0"/>
                </a:solidFill>
                <a:latin typeface="Calibri" panose="020F0502020204030204" pitchFamily="34" charset="0"/>
                <a:cs typeface="Calibri" panose="020F0502020204030204" pitchFamily="34" charset="0"/>
              </a:rPr>
              <a:t>val</a:t>
            </a:r>
            <a:r>
              <a:rPr lang="en-US" sz="1428" dirty="0">
                <a:solidFill>
                  <a:prstClr val="black"/>
                </a:solidFill>
                <a:latin typeface="Calibri" panose="020F0502020204030204" pitchFamily="34" charset="0"/>
                <a:cs typeface="Calibri" panose="020F0502020204030204" pitchFamily="34" charset="0"/>
              </a:rPr>
              <a:t> </a:t>
            </a:r>
            <a:r>
              <a:rPr lang="en-US" sz="1428" dirty="0" err="1">
                <a:solidFill>
                  <a:prstClr val="black"/>
                </a:solidFill>
                <a:latin typeface="Calibri" panose="020F0502020204030204" pitchFamily="34" charset="0"/>
                <a:cs typeface="Calibri" panose="020F0502020204030204" pitchFamily="34" charset="0"/>
              </a:rPr>
              <a:t>connectionProperties</a:t>
            </a:r>
            <a:r>
              <a:rPr lang="en-US" sz="1428" dirty="0">
                <a:solidFill>
                  <a:prstClr val="black"/>
                </a:solidFill>
                <a:latin typeface="Calibri" panose="020F0502020204030204" pitchFamily="34" charset="0"/>
                <a:cs typeface="Calibri" panose="020F0502020204030204" pitchFamily="34" charset="0"/>
              </a:rPr>
              <a:t> = </a:t>
            </a:r>
            <a:r>
              <a:rPr lang="en-US" sz="1428" dirty="0">
                <a:solidFill>
                  <a:srgbClr val="00B0F0"/>
                </a:solidFill>
                <a:latin typeface="Calibri" panose="020F0502020204030204" pitchFamily="34" charset="0"/>
                <a:cs typeface="Calibri" panose="020F0502020204030204" pitchFamily="34" charset="0"/>
              </a:rPr>
              <a:t>new </a:t>
            </a:r>
            <a:r>
              <a:rPr lang="en-US" sz="1428" dirty="0">
                <a:solidFill>
                  <a:prstClr val="black"/>
                </a:solidFill>
                <a:latin typeface="Calibri" panose="020F0502020204030204" pitchFamily="34" charset="0"/>
                <a:cs typeface="Calibri" panose="020F0502020204030204" pitchFamily="34" charset="0"/>
              </a:rPr>
              <a:t>Properties()</a:t>
            </a:r>
          </a:p>
          <a:p>
            <a:pPr defTabSz="932573"/>
            <a:endParaRPr lang="en-US" sz="1428" dirty="0">
              <a:solidFill>
                <a:prstClr val="black"/>
              </a:solidFill>
              <a:latin typeface="Calibri" panose="020F0502020204030204" pitchFamily="34" charset="0"/>
              <a:cs typeface="Calibri" panose="020F0502020204030204" pitchFamily="34" charset="0"/>
            </a:endParaRPr>
          </a:p>
          <a:p>
            <a:pPr defTabSz="932573"/>
            <a:r>
              <a:rPr lang="en-US" sz="1428" dirty="0" err="1">
                <a:solidFill>
                  <a:prstClr val="black"/>
                </a:solidFill>
                <a:latin typeface="Calibri" panose="020F0502020204030204" pitchFamily="34" charset="0"/>
                <a:cs typeface="Calibri" panose="020F0502020204030204" pitchFamily="34" charset="0"/>
              </a:rPr>
              <a:t>connectionProperties.put</a:t>
            </a:r>
            <a:r>
              <a:rPr lang="en-US" sz="1428" dirty="0">
                <a:solidFill>
                  <a:prstClr val="black"/>
                </a:solidFill>
                <a:latin typeface="Calibri" panose="020F0502020204030204" pitchFamily="34" charset="0"/>
                <a:cs typeface="Calibri" panose="020F0502020204030204" pitchFamily="34" charset="0"/>
              </a:rPr>
              <a:t>("user", s"${</a:t>
            </a:r>
            <a:r>
              <a:rPr lang="en-US" sz="1428" dirty="0" err="1">
                <a:solidFill>
                  <a:prstClr val="black"/>
                </a:solidFill>
                <a:latin typeface="Calibri" panose="020F0502020204030204" pitchFamily="34" charset="0"/>
                <a:cs typeface="Calibri" panose="020F0502020204030204" pitchFamily="34" charset="0"/>
              </a:rPr>
              <a:t>jdbcUsername</a:t>
            </a:r>
            <a:r>
              <a:rPr lang="en-US" sz="1428" dirty="0">
                <a:solidFill>
                  <a:prstClr val="black"/>
                </a:solidFill>
                <a:latin typeface="Calibri" panose="020F0502020204030204" pitchFamily="34" charset="0"/>
                <a:cs typeface="Calibri" panose="020F0502020204030204" pitchFamily="34" charset="0"/>
              </a:rPr>
              <a:t>}")</a:t>
            </a:r>
          </a:p>
          <a:p>
            <a:pPr defTabSz="932573"/>
            <a:r>
              <a:rPr lang="en-US" sz="1428" dirty="0" err="1">
                <a:solidFill>
                  <a:prstClr val="black"/>
                </a:solidFill>
                <a:latin typeface="Calibri" panose="020F0502020204030204" pitchFamily="34" charset="0"/>
                <a:cs typeface="Calibri" panose="020F0502020204030204" pitchFamily="34" charset="0"/>
              </a:rPr>
              <a:t>connectionProperties.put</a:t>
            </a:r>
            <a:r>
              <a:rPr lang="en-US" sz="1428" dirty="0">
                <a:solidFill>
                  <a:prstClr val="black"/>
                </a:solidFill>
                <a:latin typeface="Calibri" panose="020F0502020204030204" pitchFamily="34" charset="0"/>
                <a:cs typeface="Calibri" panose="020F0502020204030204" pitchFamily="34" charset="0"/>
              </a:rPr>
              <a:t>("password", s"${</a:t>
            </a:r>
            <a:r>
              <a:rPr lang="en-US" sz="1428" dirty="0" err="1">
                <a:solidFill>
                  <a:prstClr val="black"/>
                </a:solidFill>
                <a:latin typeface="Calibri" panose="020F0502020204030204" pitchFamily="34" charset="0"/>
                <a:cs typeface="Calibri" panose="020F0502020204030204" pitchFamily="34" charset="0"/>
              </a:rPr>
              <a:t>jdbcPwd</a:t>
            </a:r>
            <a:r>
              <a:rPr lang="en-US" sz="1428" dirty="0">
                <a:solidFill>
                  <a:prstClr val="black"/>
                </a:solidFill>
                <a:latin typeface="Calibri" panose="020F0502020204030204" pitchFamily="34" charset="0"/>
                <a:cs typeface="Calibri" panose="020F0502020204030204" pitchFamily="34" charset="0"/>
              </a:rPr>
              <a:t>}") </a:t>
            </a:r>
          </a:p>
          <a:p>
            <a:pPr defTabSz="932573"/>
            <a:endParaRPr lang="en-US" sz="1428" dirty="0">
              <a:solidFill>
                <a:prstClr val="black"/>
              </a:solidFill>
              <a:latin typeface="Calibri" panose="020F0502020204030204" pitchFamily="34" charset="0"/>
              <a:cs typeface="Calibri" panose="020F0502020204030204" pitchFamily="34" charset="0"/>
            </a:endParaRPr>
          </a:p>
          <a:p>
            <a:pPr defTabSz="932573"/>
            <a:r>
              <a:rPr lang="en-US" sz="1428" dirty="0" err="1">
                <a:solidFill>
                  <a:srgbClr val="00B0F0"/>
                </a:solidFill>
                <a:latin typeface="Calibri" panose="020F0502020204030204" pitchFamily="34" charset="0"/>
                <a:cs typeface="Calibri" panose="020F0502020204030204" pitchFamily="34" charset="0"/>
              </a:rPr>
              <a:t>val</a:t>
            </a:r>
            <a:r>
              <a:rPr lang="en-US" sz="1428" dirty="0">
                <a:solidFill>
                  <a:srgbClr val="00B0F0"/>
                </a:solidFill>
                <a:latin typeface="Calibri" panose="020F0502020204030204" pitchFamily="34" charset="0"/>
                <a:cs typeface="Calibri" panose="020F0502020204030204" pitchFamily="34" charset="0"/>
              </a:rPr>
              <a:t> </a:t>
            </a:r>
            <a:r>
              <a:rPr lang="en-US" sz="1428" dirty="0" err="1">
                <a:solidFill>
                  <a:prstClr val="black"/>
                </a:solidFill>
                <a:latin typeface="Calibri" panose="020F0502020204030204" pitchFamily="34" charset="0"/>
                <a:cs typeface="Calibri" panose="020F0502020204030204" pitchFamily="34" charset="0"/>
              </a:rPr>
              <a:t>sqlTableDf</a:t>
            </a:r>
            <a:r>
              <a:rPr lang="en-US" sz="1428" dirty="0">
                <a:solidFill>
                  <a:prstClr val="black"/>
                </a:solidFill>
                <a:latin typeface="Calibri" panose="020F0502020204030204" pitchFamily="34" charset="0"/>
                <a:cs typeface="Calibri" panose="020F0502020204030204" pitchFamily="34" charset="0"/>
              </a:rPr>
              <a:t> = </a:t>
            </a:r>
            <a:r>
              <a:rPr lang="en-US" sz="1428" dirty="0" err="1">
                <a:solidFill>
                  <a:prstClr val="black"/>
                </a:solidFill>
                <a:latin typeface="Calibri" panose="020F0502020204030204" pitchFamily="34" charset="0"/>
                <a:cs typeface="Calibri" panose="020F0502020204030204" pitchFamily="34" charset="0"/>
              </a:rPr>
              <a:t>spark.read.jdbc</a:t>
            </a:r>
            <a:r>
              <a:rPr lang="en-US" sz="1428" dirty="0">
                <a:solidFill>
                  <a:prstClr val="black"/>
                </a:solidFill>
                <a:latin typeface="Calibri" panose="020F0502020204030204" pitchFamily="34" charset="0"/>
                <a:cs typeface="Calibri" panose="020F0502020204030204" pitchFamily="34" charset="0"/>
              </a:rPr>
              <a:t>(</a:t>
            </a:r>
            <a:r>
              <a:rPr lang="en-US" sz="1428" dirty="0" err="1">
                <a:solidFill>
                  <a:prstClr val="black"/>
                </a:solidFill>
                <a:latin typeface="Calibri" panose="020F0502020204030204" pitchFamily="34" charset="0"/>
                <a:cs typeface="Calibri" panose="020F0502020204030204" pitchFamily="34" charset="0"/>
              </a:rPr>
              <a:t>jdbc_url</a:t>
            </a:r>
            <a:r>
              <a:rPr lang="en-US" sz="1428" dirty="0">
                <a:solidFill>
                  <a:prstClr val="black"/>
                </a:solidFill>
                <a:latin typeface="Calibri" panose="020F0502020204030204" pitchFamily="34" charset="0"/>
                <a:cs typeface="Calibri" panose="020F0502020204030204" pitchFamily="34" charset="0"/>
              </a:rPr>
              <a:t>, “dbo.Tbl1", </a:t>
            </a:r>
            <a:r>
              <a:rPr lang="en-US" sz="1428" dirty="0" err="1">
                <a:solidFill>
                  <a:prstClr val="black"/>
                </a:solidFill>
                <a:latin typeface="Calibri" panose="020F0502020204030204" pitchFamily="34" charset="0"/>
                <a:cs typeface="Calibri" panose="020F0502020204030204" pitchFamily="34" charset="0"/>
              </a:rPr>
              <a:t>connectionProperties</a:t>
            </a:r>
            <a:r>
              <a:rPr lang="en-US" sz="1428" dirty="0">
                <a:solidFill>
                  <a:prstClr val="black"/>
                </a:solidFill>
                <a:latin typeface="Calibri" panose="020F0502020204030204" pitchFamily="34" charset="0"/>
                <a:cs typeface="Calibri" panose="020F0502020204030204" pitchFamily="34" charset="0"/>
              </a:rPr>
              <a:t>)</a:t>
            </a:r>
          </a:p>
        </p:txBody>
      </p:sp>
      <p:sp>
        <p:nvSpPr>
          <p:cNvPr id="15" name="Rectangle 14">
            <a:extLst>
              <a:ext uri="{FF2B5EF4-FFF2-40B4-BE49-F238E27FC236}">
                <a16:creationId xmlns:a16="http://schemas.microsoft.com/office/drawing/2014/main" id="{FBB3D7C6-605E-4439-BC16-C4D9B9DDC7E6}"/>
              </a:ext>
            </a:extLst>
          </p:cNvPr>
          <p:cNvSpPr/>
          <p:nvPr/>
        </p:nvSpPr>
        <p:spPr>
          <a:xfrm>
            <a:off x="6523685" y="1990778"/>
            <a:ext cx="5616584" cy="16375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32573"/>
            <a:r>
              <a:rPr lang="en-US" sz="1428" dirty="0">
                <a:solidFill>
                  <a:srgbClr val="C00000"/>
                </a:solidFill>
                <a:latin typeface="Calibri" panose="020F0502020204030204" pitchFamily="34" charset="0"/>
                <a:cs typeface="Calibri" panose="020F0502020204030204" pitchFamily="34" charset="0"/>
              </a:rPr>
              <a:t>// Construct a Spark </a:t>
            </a:r>
            <a:r>
              <a:rPr lang="en-US" sz="1428" dirty="0" err="1">
                <a:solidFill>
                  <a:srgbClr val="C00000"/>
                </a:solidFill>
                <a:latin typeface="Calibri" panose="020F0502020204030204" pitchFamily="34" charset="0"/>
                <a:cs typeface="Calibri" panose="020F0502020204030204" pitchFamily="34" charset="0"/>
              </a:rPr>
              <a:t>DataFrame</a:t>
            </a:r>
            <a:r>
              <a:rPr lang="en-US" sz="1428" dirty="0">
                <a:solidFill>
                  <a:srgbClr val="C00000"/>
                </a:solidFill>
                <a:latin typeface="Calibri" panose="020F0502020204030204" pitchFamily="34" charset="0"/>
                <a:cs typeface="Calibri" panose="020F0502020204030204" pitchFamily="34" charset="0"/>
              </a:rPr>
              <a:t> from SQL Pool table</a:t>
            </a:r>
          </a:p>
          <a:p>
            <a:pPr defTabSz="932573"/>
            <a:r>
              <a:rPr lang="en-US" sz="1428" dirty="0">
                <a:solidFill>
                  <a:srgbClr val="00B0F0"/>
                </a:solidFill>
                <a:latin typeface="Calibri" panose="020F0502020204030204" pitchFamily="34" charset="0"/>
                <a:cs typeface="Calibri" panose="020F0502020204030204" pitchFamily="34" charset="0"/>
              </a:rPr>
              <a:t>var</a:t>
            </a:r>
            <a:r>
              <a:rPr lang="en-US" sz="1428" dirty="0">
                <a:solidFill>
                  <a:prstClr val="black"/>
                </a:solidFill>
                <a:latin typeface="Calibri" panose="020F0502020204030204" pitchFamily="34" charset="0"/>
                <a:cs typeface="Calibri" panose="020F0502020204030204" pitchFamily="34" charset="0"/>
              </a:rPr>
              <a:t> df = </a:t>
            </a:r>
            <a:r>
              <a:rPr lang="en-US" sz="1428" dirty="0" err="1">
                <a:solidFill>
                  <a:prstClr val="black"/>
                </a:solidFill>
                <a:latin typeface="Calibri" panose="020F0502020204030204" pitchFamily="34" charset="0"/>
                <a:cs typeface="Calibri" panose="020F0502020204030204" pitchFamily="34" charset="0"/>
              </a:rPr>
              <a:t>spark.read.sqlanalytics</a:t>
            </a:r>
            <a:r>
              <a:rPr lang="en-US" sz="1428" dirty="0">
                <a:solidFill>
                  <a:prstClr val="black"/>
                </a:solidFill>
                <a:latin typeface="Calibri" panose="020F0502020204030204" pitchFamily="34" charset="0"/>
                <a:cs typeface="Calibri" panose="020F0502020204030204" pitchFamily="34" charset="0"/>
              </a:rPr>
              <a:t>("sql1.dbo.Tbl1")</a:t>
            </a:r>
          </a:p>
          <a:p>
            <a:pPr defTabSz="932573"/>
            <a:endParaRPr lang="en-US" sz="1428" dirty="0">
              <a:solidFill>
                <a:prstClr val="black"/>
              </a:solidFill>
              <a:latin typeface="Calibri" panose="020F0502020204030204" pitchFamily="34" charset="0"/>
              <a:cs typeface="Calibri" panose="020F0502020204030204" pitchFamily="34" charset="0"/>
            </a:endParaRPr>
          </a:p>
          <a:p>
            <a:pPr defTabSz="932573"/>
            <a:r>
              <a:rPr lang="en-US" sz="1428" dirty="0">
                <a:solidFill>
                  <a:srgbClr val="C00000"/>
                </a:solidFill>
                <a:latin typeface="Calibri" panose="020F0502020204030204" pitchFamily="34" charset="0"/>
                <a:cs typeface="Calibri" panose="020F0502020204030204" pitchFamily="34" charset="0"/>
              </a:rPr>
              <a:t>// Write the Spark </a:t>
            </a:r>
            <a:r>
              <a:rPr lang="en-US" sz="1428" dirty="0" err="1">
                <a:solidFill>
                  <a:srgbClr val="C00000"/>
                </a:solidFill>
                <a:latin typeface="Calibri" panose="020F0502020204030204" pitchFamily="34" charset="0"/>
                <a:cs typeface="Calibri" panose="020F0502020204030204" pitchFamily="34" charset="0"/>
              </a:rPr>
              <a:t>DataFrame</a:t>
            </a:r>
            <a:r>
              <a:rPr lang="en-US" sz="1428" dirty="0">
                <a:solidFill>
                  <a:srgbClr val="C00000"/>
                </a:solidFill>
                <a:latin typeface="Calibri" panose="020F0502020204030204" pitchFamily="34" charset="0"/>
                <a:cs typeface="Calibri" panose="020F0502020204030204" pitchFamily="34" charset="0"/>
              </a:rPr>
              <a:t> into SQL Pool table</a:t>
            </a:r>
          </a:p>
          <a:p>
            <a:pPr defTabSz="932573"/>
            <a:r>
              <a:rPr lang="en-US" sz="1428" dirty="0" err="1">
                <a:solidFill>
                  <a:prstClr val="black"/>
                </a:solidFill>
                <a:latin typeface="Calibri" panose="020F0502020204030204" pitchFamily="34" charset="0"/>
                <a:cs typeface="Calibri" panose="020F0502020204030204" pitchFamily="34" charset="0"/>
              </a:rPr>
              <a:t>df.write.sqlanalytics</a:t>
            </a:r>
            <a:r>
              <a:rPr lang="en-US" sz="1428" dirty="0">
                <a:solidFill>
                  <a:prstClr val="black"/>
                </a:solidFill>
                <a:latin typeface="Calibri" panose="020F0502020204030204" pitchFamily="34" charset="0"/>
                <a:cs typeface="Calibri" panose="020F0502020204030204" pitchFamily="34" charset="0"/>
              </a:rPr>
              <a:t>(“sql1.dbo.Tbl2”)</a:t>
            </a:r>
          </a:p>
          <a:p>
            <a:pPr defTabSz="932573"/>
            <a:endParaRPr lang="en-US" sz="1428" dirty="0">
              <a:solidFill>
                <a:prstClr val="black"/>
              </a:solidFill>
              <a:latin typeface="Calibri" panose="020F0502020204030204" pitchFamily="34" charset="0"/>
              <a:cs typeface="Calibri" panose="020F0502020204030204" pitchFamily="34" charset="0"/>
            </a:endParaRPr>
          </a:p>
          <a:p>
            <a:pPr defTabSz="932573"/>
            <a:r>
              <a:rPr lang="en-US" sz="1428" dirty="0">
                <a:solidFill>
                  <a:prstClr val="black"/>
                </a:solidFill>
                <a:latin typeface="Calibri" panose="020F0502020204030204" pitchFamily="34" charset="0"/>
                <a:cs typeface="Calibri" panose="020F0502020204030204" pitchFamily="34" charset="0"/>
              </a:rPr>
              <a:t> </a:t>
            </a:r>
          </a:p>
        </p:txBody>
      </p:sp>
      <p:sp>
        <p:nvSpPr>
          <p:cNvPr id="5" name="Rectangle 4">
            <a:extLst>
              <a:ext uri="{FF2B5EF4-FFF2-40B4-BE49-F238E27FC236}">
                <a16:creationId xmlns:a16="http://schemas.microsoft.com/office/drawing/2014/main" id="{3F6B74C9-8468-4E8D-865F-482B30516A3A}"/>
              </a:ext>
            </a:extLst>
          </p:cNvPr>
          <p:cNvSpPr/>
          <p:nvPr/>
        </p:nvSpPr>
        <p:spPr>
          <a:xfrm>
            <a:off x="1309161" y="1161236"/>
            <a:ext cx="3064222" cy="8209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73"/>
            <a:r>
              <a:rPr lang="en-US" sz="2040" b="1" dirty="0">
                <a:solidFill>
                  <a:prstClr val="black"/>
                </a:solidFill>
                <a:latin typeface="Calibri" panose="020F0502020204030204"/>
              </a:rPr>
              <a:t>Existing Approach</a:t>
            </a:r>
          </a:p>
        </p:txBody>
      </p:sp>
      <p:sp>
        <p:nvSpPr>
          <p:cNvPr id="20" name="Rectangle 19">
            <a:extLst>
              <a:ext uri="{FF2B5EF4-FFF2-40B4-BE49-F238E27FC236}">
                <a16:creationId xmlns:a16="http://schemas.microsoft.com/office/drawing/2014/main" id="{20F71ACC-FA2F-4B5E-8D59-259A29F9EA4A}"/>
              </a:ext>
            </a:extLst>
          </p:cNvPr>
          <p:cNvSpPr/>
          <p:nvPr/>
        </p:nvSpPr>
        <p:spPr>
          <a:xfrm>
            <a:off x="7874875" y="1161236"/>
            <a:ext cx="2834681" cy="8209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73"/>
            <a:r>
              <a:rPr lang="en-US" sz="2040" b="1" dirty="0">
                <a:solidFill>
                  <a:prstClr val="black"/>
                </a:solidFill>
                <a:latin typeface="Calibri" panose="020F0502020204030204"/>
              </a:rPr>
              <a:t>New Approach Using Scala</a:t>
            </a:r>
          </a:p>
        </p:txBody>
      </p:sp>
      <p:sp>
        <p:nvSpPr>
          <p:cNvPr id="4" name="Rectangle 3">
            <a:extLst>
              <a:ext uri="{FF2B5EF4-FFF2-40B4-BE49-F238E27FC236}">
                <a16:creationId xmlns:a16="http://schemas.microsoft.com/office/drawing/2014/main" id="{4B4B14E9-0BA6-4395-93C9-601CF6EDE1FF}"/>
              </a:ext>
            </a:extLst>
          </p:cNvPr>
          <p:cNvSpPr/>
          <p:nvPr/>
        </p:nvSpPr>
        <p:spPr>
          <a:xfrm>
            <a:off x="6144135" y="1344684"/>
            <a:ext cx="74102" cy="544922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32573"/>
            <a:endParaRPr lang="en-US" sz="1836">
              <a:solidFill>
                <a:prstClr val="white"/>
              </a:solidFill>
              <a:latin typeface="Calibri" panose="020F0502020204030204"/>
            </a:endParaRPr>
          </a:p>
        </p:txBody>
      </p:sp>
      <p:sp>
        <p:nvSpPr>
          <p:cNvPr id="8" name="Rectangle 7">
            <a:extLst>
              <a:ext uri="{FF2B5EF4-FFF2-40B4-BE49-F238E27FC236}">
                <a16:creationId xmlns:a16="http://schemas.microsoft.com/office/drawing/2014/main" id="{095D1B9C-4B7E-47DA-9ADE-DC0780E7037C}"/>
              </a:ext>
            </a:extLst>
          </p:cNvPr>
          <p:cNvSpPr/>
          <p:nvPr/>
        </p:nvSpPr>
        <p:spPr>
          <a:xfrm>
            <a:off x="6523685" y="3769076"/>
            <a:ext cx="5392828" cy="738664"/>
          </a:xfrm>
          <a:prstGeom prst="rect">
            <a:avLst/>
          </a:prstGeom>
        </p:spPr>
        <p:txBody>
          <a:bodyPr wrap="square">
            <a:spAutoFit/>
          </a:bodyPr>
          <a:lstStyle/>
          <a:p>
            <a:r>
              <a:rPr lang="en-US" sz="1400" dirty="0">
                <a:solidFill>
                  <a:srgbClr val="000000"/>
                </a:solidFill>
                <a:latin typeface="Consolas" panose="020B0609020204030204" pitchFamily="49" charset="0"/>
              </a:rPr>
              <a:t>%%spark</a:t>
            </a:r>
          </a:p>
          <a:p>
            <a:r>
              <a:rPr lang="en-US" sz="1400" dirty="0" err="1">
                <a:solidFill>
                  <a:srgbClr val="0000FF"/>
                </a:solidFill>
                <a:latin typeface="Consolas" panose="020B0609020204030204" pitchFamily="49" charset="0"/>
              </a:rPr>
              <a:t>val</a:t>
            </a:r>
            <a:r>
              <a:rPr lang="en-US" sz="1400" dirty="0">
                <a:solidFill>
                  <a:srgbClr val="000000"/>
                </a:solidFill>
                <a:latin typeface="Consolas" panose="020B0609020204030204" pitchFamily="49" charset="0"/>
              </a:rPr>
              <a:t> df = </a:t>
            </a:r>
            <a:r>
              <a:rPr lang="en-US" sz="1400" dirty="0" err="1">
                <a:solidFill>
                  <a:srgbClr val="000000"/>
                </a:solidFill>
                <a:latin typeface="Consolas" panose="020B0609020204030204" pitchFamily="49" charset="0"/>
              </a:rPr>
              <a:t>spark.read.sqlanalytics</a:t>
            </a:r>
            <a:r>
              <a:rPr lang="en-US" sz="1400" dirty="0">
                <a:solidFill>
                  <a:srgbClr val="000000"/>
                </a:solidFill>
                <a:latin typeface="Consolas" panose="020B0609020204030204" pitchFamily="49" charset="0"/>
              </a:rPr>
              <a:t>(</a:t>
            </a:r>
            <a:r>
              <a:rPr lang="en-US" sz="1400" dirty="0">
                <a:solidFill>
                  <a:srgbClr val="A31515"/>
                </a:solidFill>
                <a:latin typeface="Consolas" panose="020B0609020204030204" pitchFamily="49" charset="0"/>
              </a:rPr>
              <a:t>"sql1.dbo.Tbl1"</a:t>
            </a:r>
            <a:r>
              <a:rPr lang="en-US" sz="1400" dirty="0">
                <a:solidFill>
                  <a:srgbClr val="000000"/>
                </a:solidFill>
                <a:latin typeface="Consolas" panose="020B0609020204030204" pitchFamily="49" charset="0"/>
              </a:rPr>
              <a:t>) </a:t>
            </a:r>
          </a:p>
          <a:p>
            <a:r>
              <a:rPr lang="en-US" sz="1400" dirty="0" err="1">
                <a:solidFill>
                  <a:srgbClr val="000000"/>
                </a:solidFill>
                <a:latin typeface="Consolas" panose="020B0609020204030204" pitchFamily="49" charset="0"/>
              </a:rPr>
              <a:t>df.createOrReplaceTempView</a:t>
            </a:r>
            <a:r>
              <a:rPr lang="en-US" sz="1400" dirty="0">
                <a:solidFill>
                  <a:srgbClr val="000000"/>
                </a:solidFill>
                <a:latin typeface="Consolas" panose="020B0609020204030204" pitchFamily="49" charset="0"/>
              </a:rPr>
              <a:t>(</a:t>
            </a:r>
            <a:r>
              <a:rPr lang="en-US" sz="1400" dirty="0">
                <a:solidFill>
                  <a:srgbClr val="A31515"/>
                </a:solidFill>
                <a:latin typeface="Consolas" panose="020B0609020204030204" pitchFamily="49" charset="0"/>
              </a:rPr>
              <a:t>"tbl1"</a:t>
            </a:r>
            <a:r>
              <a:rPr lang="en-US" sz="1400" dirty="0">
                <a:solidFill>
                  <a:srgbClr val="000000"/>
                </a:solidFill>
                <a:latin typeface="Consolas" panose="020B0609020204030204" pitchFamily="49" charset="0"/>
              </a:rPr>
              <a:t>)</a:t>
            </a:r>
            <a:endParaRPr lang="en-US" sz="1400" b="0" dirty="0">
              <a:solidFill>
                <a:srgbClr val="000000"/>
              </a:solidFill>
              <a:effectLst/>
              <a:latin typeface="Consolas" panose="020B0609020204030204" pitchFamily="49" charset="0"/>
            </a:endParaRPr>
          </a:p>
        </p:txBody>
      </p:sp>
      <p:sp>
        <p:nvSpPr>
          <p:cNvPr id="9" name="Rectangle 8">
            <a:extLst>
              <a:ext uri="{FF2B5EF4-FFF2-40B4-BE49-F238E27FC236}">
                <a16:creationId xmlns:a16="http://schemas.microsoft.com/office/drawing/2014/main" id="{CBA39A3A-3FF4-4603-B6EB-06B92B2473AE}"/>
              </a:ext>
            </a:extLst>
          </p:cNvPr>
          <p:cNvSpPr/>
          <p:nvPr/>
        </p:nvSpPr>
        <p:spPr>
          <a:xfrm>
            <a:off x="6523685" y="4716462"/>
            <a:ext cx="6216650" cy="954107"/>
          </a:xfrm>
          <a:prstGeom prst="rect">
            <a:avLst/>
          </a:prstGeom>
        </p:spPr>
        <p:txBody>
          <a:bodyPr>
            <a:spAutoFit/>
          </a:bodyPr>
          <a:lstStyle/>
          <a:p>
            <a:r>
              <a:rPr lang="en-US" sz="1400" dirty="0">
                <a:solidFill>
                  <a:srgbClr val="000000"/>
                </a:solidFill>
                <a:latin typeface="Consolas" panose="020B0609020204030204" pitchFamily="49" charset="0"/>
              </a:rPr>
              <a:t>%%</a:t>
            </a:r>
            <a:r>
              <a:rPr lang="en-US" sz="1400" dirty="0" err="1">
                <a:solidFill>
                  <a:srgbClr val="000000"/>
                </a:solidFill>
                <a:latin typeface="Consolas" panose="020B0609020204030204" pitchFamily="49" charset="0"/>
              </a:rPr>
              <a:t>pyspark</a:t>
            </a:r>
            <a:endParaRPr lang="en-US" sz="1400" dirty="0">
              <a:solidFill>
                <a:srgbClr val="000000"/>
              </a:solidFill>
              <a:latin typeface="Consolas" panose="020B0609020204030204" pitchFamily="49" charset="0"/>
            </a:endParaRPr>
          </a:p>
          <a:p>
            <a:r>
              <a:rPr lang="en-US" sz="1400" dirty="0">
                <a:solidFill>
                  <a:srgbClr val="000000"/>
                </a:solidFill>
                <a:latin typeface="Consolas" panose="020B0609020204030204" pitchFamily="49" charset="0"/>
              </a:rPr>
              <a:t>sample = </a:t>
            </a:r>
            <a:r>
              <a:rPr lang="en-US" sz="1400" dirty="0" err="1">
                <a:solidFill>
                  <a:srgbClr val="000000"/>
                </a:solidFill>
                <a:latin typeface="Consolas" panose="020B0609020204030204" pitchFamily="49" charset="0"/>
              </a:rPr>
              <a:t>spark.sql</a:t>
            </a:r>
            <a:r>
              <a:rPr lang="en-US" sz="1400" dirty="0">
                <a:solidFill>
                  <a:srgbClr val="000000"/>
                </a:solidFill>
                <a:latin typeface="Consolas" panose="020B0609020204030204" pitchFamily="49" charset="0"/>
              </a:rPr>
              <a:t>(</a:t>
            </a:r>
            <a:r>
              <a:rPr lang="en-US" sz="1400" dirty="0">
                <a:solidFill>
                  <a:srgbClr val="A31515"/>
                </a:solidFill>
                <a:latin typeface="Consolas" panose="020B0609020204030204" pitchFamily="49" charset="0"/>
              </a:rPr>
              <a:t>"SELECT * FROM tbl1"</a:t>
            </a:r>
            <a:r>
              <a:rPr lang="en-US" sz="1400" dirty="0">
                <a:solidFill>
                  <a:srgbClr val="000000"/>
                </a:solidFill>
                <a:latin typeface="Consolas" panose="020B0609020204030204" pitchFamily="49" charset="0"/>
              </a:rPr>
              <a:t>)</a:t>
            </a:r>
          </a:p>
          <a:p>
            <a:r>
              <a:rPr lang="en-US" sz="1400" dirty="0" err="1">
                <a:solidFill>
                  <a:srgbClr val="000000"/>
                </a:solidFill>
                <a:latin typeface="Consolas" panose="020B0609020204030204" pitchFamily="49" charset="0"/>
              </a:rPr>
              <a:t>sample.createOrReplaceTempView</a:t>
            </a:r>
            <a:r>
              <a:rPr lang="en-US" sz="1400" dirty="0">
                <a:solidFill>
                  <a:srgbClr val="000000"/>
                </a:solidFill>
                <a:latin typeface="Consolas" panose="020B0609020204030204" pitchFamily="49" charset="0"/>
              </a:rPr>
              <a:t>(</a:t>
            </a:r>
            <a:r>
              <a:rPr lang="en-US" sz="1400" dirty="0">
                <a:solidFill>
                  <a:srgbClr val="A31515"/>
                </a:solidFill>
                <a:latin typeface="Consolas" panose="020B0609020204030204" pitchFamily="49" charset="0"/>
              </a:rPr>
              <a:t>"</a:t>
            </a:r>
            <a:r>
              <a:rPr lang="en-US" sz="1400" dirty="0" err="1">
                <a:solidFill>
                  <a:srgbClr val="A31515"/>
                </a:solidFill>
                <a:latin typeface="Consolas" panose="020B0609020204030204" pitchFamily="49" charset="0"/>
              </a:rPr>
              <a:t>tblnew</a:t>
            </a:r>
            <a:r>
              <a:rPr lang="en-US" sz="1400" dirty="0">
                <a:solidFill>
                  <a:srgbClr val="A31515"/>
                </a:solidFill>
                <a:latin typeface="Consolas" panose="020B0609020204030204" pitchFamily="49" charset="0"/>
              </a:rPr>
              <a:t>"</a:t>
            </a:r>
            <a:r>
              <a:rPr lang="en-US" sz="1400" dirty="0">
                <a:solidFill>
                  <a:srgbClr val="000000"/>
                </a:solidFill>
                <a:latin typeface="Consolas" panose="020B0609020204030204" pitchFamily="49" charset="0"/>
              </a:rPr>
              <a:t>)</a:t>
            </a:r>
          </a:p>
          <a:p>
            <a:endParaRPr lang="en-US" sz="1400" b="0" dirty="0">
              <a:solidFill>
                <a:srgbClr val="000000"/>
              </a:solidFill>
              <a:effectLst/>
              <a:latin typeface="Consolas" panose="020B0609020204030204" pitchFamily="49" charset="0"/>
            </a:endParaRPr>
          </a:p>
        </p:txBody>
      </p:sp>
      <p:sp>
        <p:nvSpPr>
          <p:cNvPr id="12" name="Rectangle 11">
            <a:extLst>
              <a:ext uri="{FF2B5EF4-FFF2-40B4-BE49-F238E27FC236}">
                <a16:creationId xmlns:a16="http://schemas.microsoft.com/office/drawing/2014/main" id="{6330555C-1B4F-4EE7-A530-05FFFD077213}"/>
              </a:ext>
            </a:extLst>
          </p:cNvPr>
          <p:cNvSpPr/>
          <p:nvPr/>
        </p:nvSpPr>
        <p:spPr>
          <a:xfrm>
            <a:off x="6595800" y="5630862"/>
            <a:ext cx="5614571" cy="954107"/>
          </a:xfrm>
          <a:prstGeom prst="rect">
            <a:avLst/>
          </a:prstGeom>
        </p:spPr>
        <p:txBody>
          <a:bodyPr wrap="square">
            <a:spAutoFit/>
          </a:bodyPr>
          <a:lstStyle/>
          <a:p>
            <a:r>
              <a:rPr lang="en-US" sz="1400" dirty="0">
                <a:solidFill>
                  <a:srgbClr val="000000"/>
                </a:solidFill>
                <a:latin typeface="Consolas" panose="020B0609020204030204" pitchFamily="49" charset="0"/>
              </a:rPr>
              <a:t>%%spark</a:t>
            </a:r>
          </a:p>
          <a:p>
            <a:r>
              <a:rPr lang="en-US" sz="1400" dirty="0" err="1">
                <a:solidFill>
                  <a:srgbClr val="0000FF"/>
                </a:solidFill>
                <a:latin typeface="Consolas" panose="020B0609020204030204" pitchFamily="49" charset="0"/>
              </a:rPr>
              <a:t>val</a:t>
            </a:r>
            <a:r>
              <a:rPr lang="en-US" sz="1400" dirty="0">
                <a:solidFill>
                  <a:srgbClr val="000000"/>
                </a:solidFill>
                <a:latin typeface="Consolas" panose="020B0609020204030204" pitchFamily="49" charset="0"/>
              </a:rPr>
              <a:t> df = </a:t>
            </a:r>
            <a:r>
              <a:rPr lang="en-US" sz="1400" dirty="0" err="1">
                <a:solidFill>
                  <a:srgbClr val="000000"/>
                </a:solidFill>
                <a:latin typeface="Consolas" panose="020B0609020204030204" pitchFamily="49" charset="0"/>
              </a:rPr>
              <a:t>spark.sql</a:t>
            </a:r>
            <a:r>
              <a:rPr lang="en-US" sz="1400" dirty="0">
                <a:solidFill>
                  <a:srgbClr val="000000"/>
                </a:solidFill>
                <a:latin typeface="Consolas" panose="020B0609020204030204" pitchFamily="49" charset="0"/>
              </a:rPr>
              <a:t>(</a:t>
            </a:r>
            <a:r>
              <a:rPr lang="en-US" sz="1400" dirty="0">
                <a:solidFill>
                  <a:srgbClr val="A31515"/>
                </a:solidFill>
                <a:latin typeface="Consolas" panose="020B0609020204030204" pitchFamily="49" charset="0"/>
              </a:rPr>
              <a:t>"SELECT * FROM </a:t>
            </a:r>
            <a:r>
              <a:rPr lang="en-US" sz="1400" dirty="0" err="1">
                <a:solidFill>
                  <a:srgbClr val="A31515"/>
                </a:solidFill>
                <a:latin typeface="Consolas" panose="020B0609020204030204" pitchFamily="49" charset="0"/>
              </a:rPr>
              <a:t>tblnew</a:t>
            </a:r>
            <a:r>
              <a:rPr lang="en-US" sz="1400" dirty="0">
                <a:solidFill>
                  <a:srgbClr val="A31515"/>
                </a:solidFill>
                <a:latin typeface="Consolas" panose="020B0609020204030204" pitchFamily="49" charset="0"/>
              </a:rPr>
              <a:t>"</a:t>
            </a:r>
            <a:r>
              <a:rPr lang="en-US" sz="1400" dirty="0">
                <a:solidFill>
                  <a:srgbClr val="000000"/>
                </a:solidFill>
                <a:latin typeface="Consolas" panose="020B0609020204030204" pitchFamily="49" charset="0"/>
              </a:rPr>
              <a:t>)</a:t>
            </a:r>
          </a:p>
          <a:p>
            <a:r>
              <a:rPr lang="en-US" sz="1400" dirty="0" err="1">
                <a:solidFill>
                  <a:srgbClr val="000000"/>
                </a:solidFill>
                <a:latin typeface="Consolas" panose="020B0609020204030204" pitchFamily="49" charset="0"/>
              </a:rPr>
              <a:t>df.write.sqlanalytics</a:t>
            </a:r>
            <a:r>
              <a:rPr lang="en-US" sz="1400" dirty="0">
                <a:solidFill>
                  <a:srgbClr val="000000"/>
                </a:solidFill>
                <a:latin typeface="Consolas" panose="020B0609020204030204" pitchFamily="49" charset="0"/>
              </a:rPr>
              <a:t>(</a:t>
            </a:r>
            <a:r>
              <a:rPr lang="en-US" sz="1400" dirty="0">
                <a:solidFill>
                  <a:srgbClr val="A31515"/>
                </a:solidFill>
                <a:latin typeface="Consolas" panose="020B0609020204030204" pitchFamily="49" charset="0"/>
              </a:rPr>
              <a:t>“sql1.dbo.tbl2"</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Constants.INTERNAL</a:t>
            </a:r>
            <a:r>
              <a:rPr lang="en-US" sz="1400" dirty="0">
                <a:solidFill>
                  <a:srgbClr val="000000"/>
                </a:solidFill>
                <a:latin typeface="Consolas" panose="020B0609020204030204" pitchFamily="49" charset="0"/>
              </a:rPr>
              <a:t>) </a:t>
            </a:r>
          </a:p>
        </p:txBody>
      </p:sp>
      <p:cxnSp>
        <p:nvCxnSpPr>
          <p:cNvPr id="11" name="Straight Connector 10">
            <a:extLst>
              <a:ext uri="{FF2B5EF4-FFF2-40B4-BE49-F238E27FC236}">
                <a16:creationId xmlns:a16="http://schemas.microsoft.com/office/drawing/2014/main" id="{5A3CB1A7-12FC-4735-BAF4-C06D5949C5D5}"/>
              </a:ext>
            </a:extLst>
          </p:cNvPr>
          <p:cNvCxnSpPr/>
          <p:nvPr/>
        </p:nvCxnSpPr>
        <p:spPr>
          <a:xfrm>
            <a:off x="6595801" y="3268662"/>
            <a:ext cx="4956436"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82826F03-56FD-4D08-8E21-04F052E84883}"/>
              </a:ext>
            </a:extLst>
          </p:cNvPr>
          <p:cNvSpPr/>
          <p:nvPr/>
        </p:nvSpPr>
        <p:spPr>
          <a:xfrm>
            <a:off x="7802758" y="3086763"/>
            <a:ext cx="2834681" cy="8209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73"/>
            <a:r>
              <a:rPr lang="en-US" sz="2040" b="1" dirty="0">
                <a:solidFill>
                  <a:prstClr val="black"/>
                </a:solidFill>
                <a:latin typeface="Calibri" panose="020F0502020204030204"/>
              </a:rPr>
              <a:t>Using Python</a:t>
            </a:r>
          </a:p>
        </p:txBody>
      </p:sp>
    </p:spTree>
    <p:extLst>
      <p:ext uri="{BB962C8B-B14F-4D97-AF65-F5344CB8AC3E}">
        <p14:creationId xmlns:p14="http://schemas.microsoft.com/office/powerpoint/2010/main" val="8596923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5" grpId="0" animBg="1"/>
      <p:bldP spid="5" grpId="0"/>
      <p:bldP spid="20" grpId="0"/>
      <p:bldP spid="4" grpId="0" animBg="1"/>
      <p:bldP spid="16"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B47ABCA-97EB-4022-88F2-C2E89BC78398}"/>
              </a:ext>
            </a:extLst>
          </p:cNvPr>
          <p:cNvPicPr>
            <a:picLocks noChangeAspect="1"/>
          </p:cNvPicPr>
          <p:nvPr/>
        </p:nvPicPr>
        <p:blipFill rotWithShape="1">
          <a:blip r:embed="rId2"/>
          <a:srcRect b="7667"/>
          <a:stretch/>
        </p:blipFill>
        <p:spPr>
          <a:xfrm>
            <a:off x="1384674" y="625301"/>
            <a:ext cx="9667126" cy="6188411"/>
          </a:xfrm>
          <a:prstGeom prst="rect">
            <a:avLst/>
          </a:prstGeom>
          <a:ln>
            <a:solidFill>
              <a:schemeClr val="bg2">
                <a:lumMod val="50000"/>
              </a:schemeClr>
            </a:solidFill>
          </a:ln>
        </p:spPr>
      </p:pic>
      <p:cxnSp>
        <p:nvCxnSpPr>
          <p:cNvPr id="5" name="Straight Arrow Connector 4">
            <a:extLst>
              <a:ext uri="{FF2B5EF4-FFF2-40B4-BE49-F238E27FC236}">
                <a16:creationId xmlns:a16="http://schemas.microsoft.com/office/drawing/2014/main" id="{CA2B3E8E-8A30-431B-B93E-E3A69739E043}"/>
              </a:ext>
            </a:extLst>
          </p:cNvPr>
          <p:cNvCxnSpPr>
            <a:cxnSpLocks/>
            <a:stCxn id="6" idx="3"/>
          </p:cNvCxnSpPr>
          <p:nvPr/>
        </p:nvCxnSpPr>
        <p:spPr>
          <a:xfrm flipV="1">
            <a:off x="1954690" y="5333344"/>
            <a:ext cx="668730" cy="4511"/>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B28FCBAC-4DCE-4F4E-A301-928593CB351A}"/>
              </a:ext>
            </a:extLst>
          </p:cNvPr>
          <p:cNvSpPr txBox="1"/>
          <p:nvPr/>
        </p:nvSpPr>
        <p:spPr>
          <a:xfrm>
            <a:off x="214572" y="4956658"/>
            <a:ext cx="1740117" cy="762393"/>
          </a:xfrm>
          <a:prstGeom prst="rect">
            <a:avLst/>
          </a:prstGeom>
          <a:noFill/>
        </p:spPr>
        <p:txBody>
          <a:bodyPr wrap="square" lIns="186521" tIns="149217" rIns="186521" bIns="149217" rtlCol="0">
            <a:spAutoFit/>
          </a:bodyPr>
          <a:lstStyle/>
          <a:p>
            <a:pPr>
              <a:lnSpc>
                <a:spcPct val="90000"/>
              </a:lnSpc>
              <a:spcAft>
                <a:spcPts val="612"/>
              </a:spcAft>
            </a:pPr>
            <a:r>
              <a:rPr lang="en-US" sz="1632" dirty="0">
                <a:solidFill>
                  <a:srgbClr val="FF0000"/>
                </a:solidFill>
              </a:rPr>
              <a:t>View results in table format</a:t>
            </a:r>
          </a:p>
        </p:txBody>
      </p:sp>
    </p:spTree>
    <p:extLst>
      <p:ext uri="{BB962C8B-B14F-4D97-AF65-F5344CB8AC3E}">
        <p14:creationId xmlns:p14="http://schemas.microsoft.com/office/powerpoint/2010/main" val="387729567"/>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DCBD7F6-1AE0-4AF1-B871-F34BDCF92D14}"/>
              </a:ext>
            </a:extLst>
          </p:cNvPr>
          <p:cNvPicPr>
            <a:picLocks noChangeAspect="1"/>
          </p:cNvPicPr>
          <p:nvPr/>
        </p:nvPicPr>
        <p:blipFill rotWithShape="1">
          <a:blip r:embed="rId2"/>
          <a:srcRect b="5822"/>
          <a:stretch/>
        </p:blipFill>
        <p:spPr>
          <a:xfrm>
            <a:off x="1040964" y="539656"/>
            <a:ext cx="9929483" cy="6312124"/>
          </a:xfrm>
          <a:prstGeom prst="rect">
            <a:avLst/>
          </a:prstGeom>
          <a:ln>
            <a:solidFill>
              <a:schemeClr val="bg2">
                <a:lumMod val="50000"/>
              </a:schemeClr>
            </a:solidFill>
          </a:ln>
        </p:spPr>
      </p:pic>
      <p:cxnSp>
        <p:nvCxnSpPr>
          <p:cNvPr id="5" name="Straight Arrow Connector 4">
            <a:extLst>
              <a:ext uri="{FF2B5EF4-FFF2-40B4-BE49-F238E27FC236}">
                <a16:creationId xmlns:a16="http://schemas.microsoft.com/office/drawing/2014/main" id="{121F242C-6D7D-434B-B1DD-DE31F23128E0}"/>
              </a:ext>
            </a:extLst>
          </p:cNvPr>
          <p:cNvCxnSpPr>
            <a:cxnSpLocks/>
            <a:stCxn id="6" idx="3"/>
          </p:cNvCxnSpPr>
          <p:nvPr/>
        </p:nvCxnSpPr>
        <p:spPr>
          <a:xfrm flipV="1">
            <a:off x="2781081" y="5284771"/>
            <a:ext cx="668730" cy="4511"/>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AE5B015-F86B-4B38-A5FE-D868C6971E04}"/>
              </a:ext>
            </a:extLst>
          </p:cNvPr>
          <p:cNvSpPr txBox="1"/>
          <p:nvPr/>
        </p:nvSpPr>
        <p:spPr>
          <a:xfrm>
            <a:off x="1040964" y="4908085"/>
            <a:ext cx="1740117" cy="762393"/>
          </a:xfrm>
          <a:prstGeom prst="rect">
            <a:avLst/>
          </a:prstGeom>
          <a:noFill/>
        </p:spPr>
        <p:txBody>
          <a:bodyPr wrap="square" lIns="186521" tIns="149217" rIns="186521" bIns="149217" rtlCol="0">
            <a:spAutoFit/>
          </a:bodyPr>
          <a:lstStyle/>
          <a:p>
            <a:pPr>
              <a:lnSpc>
                <a:spcPct val="90000"/>
              </a:lnSpc>
              <a:spcAft>
                <a:spcPts val="612"/>
              </a:spcAft>
            </a:pPr>
            <a:r>
              <a:rPr lang="en-US" sz="1632" dirty="0">
                <a:solidFill>
                  <a:srgbClr val="FF0000"/>
                </a:solidFill>
              </a:rPr>
              <a:t>View results in chart format</a:t>
            </a:r>
          </a:p>
        </p:txBody>
      </p:sp>
      <p:cxnSp>
        <p:nvCxnSpPr>
          <p:cNvPr id="9" name="Straight Arrow Connector 8">
            <a:extLst>
              <a:ext uri="{FF2B5EF4-FFF2-40B4-BE49-F238E27FC236}">
                <a16:creationId xmlns:a16="http://schemas.microsoft.com/office/drawing/2014/main" id="{3E07940F-9CC5-4D4E-9C9B-80ED2A0FA03B}"/>
              </a:ext>
            </a:extLst>
          </p:cNvPr>
          <p:cNvCxnSpPr>
            <a:cxnSpLocks/>
            <a:stCxn id="10" idx="1"/>
            <a:endCxn id="11" idx="3"/>
          </p:cNvCxnSpPr>
          <p:nvPr/>
        </p:nvCxnSpPr>
        <p:spPr>
          <a:xfrm flipH="1" flipV="1">
            <a:off x="5421639" y="3853369"/>
            <a:ext cx="935099" cy="131840"/>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B193D0FD-1F77-4420-8D51-D2F819990362}"/>
              </a:ext>
            </a:extLst>
          </p:cNvPr>
          <p:cNvSpPr txBox="1"/>
          <p:nvPr/>
        </p:nvSpPr>
        <p:spPr>
          <a:xfrm>
            <a:off x="6356737" y="3721530"/>
            <a:ext cx="1740117" cy="527358"/>
          </a:xfrm>
          <a:prstGeom prst="rect">
            <a:avLst/>
          </a:prstGeom>
          <a:noFill/>
        </p:spPr>
        <p:txBody>
          <a:bodyPr wrap="square" lIns="186521" tIns="149217" rIns="186521" bIns="149217" rtlCol="0">
            <a:spAutoFit/>
          </a:bodyPr>
          <a:lstStyle/>
          <a:p>
            <a:pPr>
              <a:lnSpc>
                <a:spcPct val="90000"/>
              </a:lnSpc>
              <a:spcAft>
                <a:spcPts val="612"/>
              </a:spcAft>
            </a:pPr>
            <a:r>
              <a:rPr lang="en-US" sz="1632" dirty="0">
                <a:solidFill>
                  <a:srgbClr val="FF0000"/>
                </a:solidFill>
              </a:rPr>
              <a:t>SQL support</a:t>
            </a:r>
          </a:p>
        </p:txBody>
      </p:sp>
      <p:sp>
        <p:nvSpPr>
          <p:cNvPr id="11" name="Rectangle 10">
            <a:extLst>
              <a:ext uri="{FF2B5EF4-FFF2-40B4-BE49-F238E27FC236}">
                <a16:creationId xmlns:a16="http://schemas.microsoft.com/office/drawing/2014/main" id="{0D1EC408-DE17-4C87-B2D0-071A49E78A79}"/>
              </a:ext>
            </a:extLst>
          </p:cNvPr>
          <p:cNvSpPr/>
          <p:nvPr/>
        </p:nvSpPr>
        <p:spPr bwMode="auto">
          <a:xfrm>
            <a:off x="4051878" y="3721529"/>
            <a:ext cx="1369761" cy="263679"/>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Rectangle 16">
            <a:extLst>
              <a:ext uri="{FF2B5EF4-FFF2-40B4-BE49-F238E27FC236}">
                <a16:creationId xmlns:a16="http://schemas.microsoft.com/office/drawing/2014/main" id="{AB8AA425-F062-468F-8D9D-2F8592DFBC6F}"/>
              </a:ext>
            </a:extLst>
          </p:cNvPr>
          <p:cNvSpPr/>
          <p:nvPr/>
        </p:nvSpPr>
        <p:spPr bwMode="auto">
          <a:xfrm>
            <a:off x="5936513" y="963984"/>
            <a:ext cx="757740" cy="263679"/>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482324987"/>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3BF5E52-D5FA-4D31-9AA5-35F0F5CB1077}"/>
              </a:ext>
            </a:extLst>
          </p:cNvPr>
          <p:cNvPicPr>
            <a:picLocks noChangeAspect="1"/>
          </p:cNvPicPr>
          <p:nvPr/>
        </p:nvPicPr>
        <p:blipFill>
          <a:blip r:embed="rId2"/>
          <a:stretch>
            <a:fillRect/>
          </a:stretch>
        </p:blipFill>
        <p:spPr>
          <a:xfrm>
            <a:off x="1149338" y="292231"/>
            <a:ext cx="10137793" cy="6702294"/>
          </a:xfrm>
          <a:prstGeom prst="rect">
            <a:avLst/>
          </a:prstGeom>
          <a:ln>
            <a:solidFill>
              <a:schemeClr val="bg2">
                <a:lumMod val="50000"/>
              </a:schemeClr>
            </a:solidFill>
          </a:ln>
        </p:spPr>
      </p:pic>
      <p:cxnSp>
        <p:nvCxnSpPr>
          <p:cNvPr id="4" name="Straight Arrow Connector 3">
            <a:extLst>
              <a:ext uri="{FF2B5EF4-FFF2-40B4-BE49-F238E27FC236}">
                <a16:creationId xmlns:a16="http://schemas.microsoft.com/office/drawing/2014/main" id="{C442256C-997E-4DB6-9228-0490C573FBE7}"/>
              </a:ext>
            </a:extLst>
          </p:cNvPr>
          <p:cNvCxnSpPr>
            <a:cxnSpLocks/>
            <a:stCxn id="6" idx="1"/>
          </p:cNvCxnSpPr>
          <p:nvPr/>
        </p:nvCxnSpPr>
        <p:spPr>
          <a:xfrm flipH="1" flipV="1">
            <a:off x="5275921" y="4361870"/>
            <a:ext cx="1590488" cy="896953"/>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54D4641C-E21E-40C2-B929-291A01EF5B05}"/>
              </a:ext>
            </a:extLst>
          </p:cNvPr>
          <p:cNvSpPr txBox="1"/>
          <p:nvPr/>
        </p:nvSpPr>
        <p:spPr>
          <a:xfrm>
            <a:off x="6866410" y="4762365"/>
            <a:ext cx="2897663" cy="992917"/>
          </a:xfrm>
          <a:prstGeom prst="rect">
            <a:avLst/>
          </a:prstGeom>
          <a:noFill/>
        </p:spPr>
        <p:txBody>
          <a:bodyPr wrap="square" lIns="186521" tIns="149217" rIns="186521" bIns="149217" rtlCol="0">
            <a:spAutoFit/>
          </a:bodyPr>
          <a:lstStyle/>
          <a:p>
            <a:pPr>
              <a:lnSpc>
                <a:spcPct val="90000"/>
              </a:lnSpc>
              <a:spcAft>
                <a:spcPts val="612"/>
              </a:spcAft>
            </a:pPr>
            <a:r>
              <a:rPr lang="en-US" sz="1632" dirty="0">
                <a:solidFill>
                  <a:srgbClr val="FF0000"/>
                </a:solidFill>
              </a:rPr>
              <a:t>Exploratory data analysis with graphs – histogram, boxplot </a:t>
            </a:r>
            <a:r>
              <a:rPr lang="en-US" sz="1632" dirty="0" err="1">
                <a:solidFill>
                  <a:srgbClr val="FF0000"/>
                </a:solidFill>
              </a:rPr>
              <a:t>etc</a:t>
            </a:r>
            <a:endParaRPr lang="en-US" sz="1632" dirty="0">
              <a:solidFill>
                <a:srgbClr val="FF0000"/>
              </a:solidFill>
            </a:endParaRPr>
          </a:p>
        </p:txBody>
      </p:sp>
      <p:cxnSp>
        <p:nvCxnSpPr>
          <p:cNvPr id="9" name="Straight Arrow Connector 8">
            <a:extLst>
              <a:ext uri="{FF2B5EF4-FFF2-40B4-BE49-F238E27FC236}">
                <a16:creationId xmlns:a16="http://schemas.microsoft.com/office/drawing/2014/main" id="{622DB32D-2C28-40AE-95C7-8A6D2F57BA24}"/>
              </a:ext>
            </a:extLst>
          </p:cNvPr>
          <p:cNvCxnSpPr>
            <a:cxnSpLocks/>
            <a:stCxn id="6" idx="1"/>
          </p:cNvCxnSpPr>
          <p:nvPr/>
        </p:nvCxnSpPr>
        <p:spPr>
          <a:xfrm flipH="1">
            <a:off x="5275921" y="5258824"/>
            <a:ext cx="1590488" cy="754524"/>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63923711"/>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a:xfrm>
            <a:off x="595915" y="3050126"/>
            <a:ext cx="5185566" cy="553998"/>
          </a:xfrm>
        </p:spPr>
        <p:txBody>
          <a:bodyPr/>
          <a:lstStyle/>
          <a:p>
            <a:r>
              <a:rPr lang="en-US" dirty="0"/>
              <a:t>Data Transformations</a:t>
            </a:r>
          </a:p>
        </p:txBody>
      </p:sp>
      <p:sp>
        <p:nvSpPr>
          <p:cNvPr id="2" name="Text Placeholder 1"/>
          <p:cNvSpPr>
            <a:spLocks noGrp="1"/>
          </p:cNvSpPr>
          <p:nvPr>
            <p:ph type="body" sz="quarter" idx="12"/>
          </p:nvPr>
        </p:nvSpPr>
        <p:spPr/>
        <p:txBody>
          <a:bodyPr/>
          <a:lstStyle/>
          <a:p>
            <a:r>
              <a:rPr lang="en-US" dirty="0"/>
              <a:t>CSA07P</a:t>
            </a:r>
          </a:p>
        </p:txBody>
      </p:sp>
    </p:spTree>
    <p:custDataLst>
      <p:tags r:id="rId1"/>
    </p:custDataLst>
    <p:extLst>
      <p:ext uri="{BB962C8B-B14F-4D97-AF65-F5344CB8AC3E}">
        <p14:creationId xmlns:p14="http://schemas.microsoft.com/office/powerpoint/2010/main" val="259600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AB8106B-0502-4AB8-A557-CEAE8D056E1D}"/>
              </a:ext>
            </a:extLst>
          </p:cNvPr>
          <p:cNvSpPr>
            <a:spLocks noGrp="1"/>
          </p:cNvSpPr>
          <p:nvPr>
            <p:ph type="title"/>
          </p:nvPr>
        </p:nvSpPr>
        <p:spPr>
          <a:xfrm>
            <a:off x="435796" y="175202"/>
            <a:ext cx="8068441" cy="773112"/>
          </a:xfrm>
        </p:spPr>
        <p:txBody>
          <a:bodyPr/>
          <a:lstStyle/>
          <a:p>
            <a:r>
              <a:rPr lang="en-US" dirty="0"/>
              <a:t>Library Management - Python</a:t>
            </a:r>
          </a:p>
        </p:txBody>
      </p:sp>
      <p:sp>
        <p:nvSpPr>
          <p:cNvPr id="4" name="Text Placeholder 3">
            <a:extLst>
              <a:ext uri="{FF2B5EF4-FFF2-40B4-BE49-F238E27FC236}">
                <a16:creationId xmlns:a16="http://schemas.microsoft.com/office/drawing/2014/main" id="{2E06A59A-ED8B-4DCD-AD0F-224D76FC03D1}"/>
              </a:ext>
            </a:extLst>
          </p:cNvPr>
          <p:cNvSpPr>
            <a:spLocks noGrp="1"/>
          </p:cNvSpPr>
          <p:nvPr>
            <p:ph type="body" sz="quarter" idx="11"/>
          </p:nvPr>
        </p:nvSpPr>
        <p:spPr>
          <a:xfrm>
            <a:off x="435796" y="1000127"/>
            <a:ext cx="5782441" cy="5767385"/>
          </a:xfrm>
        </p:spPr>
        <p:txBody>
          <a:bodyPr/>
          <a:lstStyle/>
          <a:p>
            <a:pPr>
              <a:lnSpc>
                <a:spcPct val="110000"/>
              </a:lnSpc>
              <a:spcAft>
                <a:spcPts val="612"/>
              </a:spcAft>
            </a:pPr>
            <a:r>
              <a:rPr lang="en-US" sz="1836" dirty="0">
                <a:solidFill>
                  <a:schemeClr val="tx2"/>
                </a:solidFill>
                <a:latin typeface="+mj-lt"/>
              </a:rPr>
              <a:t>Overview</a:t>
            </a:r>
          </a:p>
          <a:p>
            <a:pPr marL="0" lvl="1">
              <a:lnSpc>
                <a:spcPct val="110000"/>
              </a:lnSpc>
              <a:spcBef>
                <a:spcPts val="0"/>
              </a:spcBef>
              <a:spcAft>
                <a:spcPts val="612"/>
              </a:spcAft>
            </a:pPr>
            <a:r>
              <a:rPr lang="en-US" sz="1632" dirty="0"/>
              <a:t>Add new python libraries at Spark pool level </a:t>
            </a:r>
            <a:br>
              <a:rPr lang="en-US" sz="1632" dirty="0"/>
            </a:br>
            <a:endParaRPr lang="en-US" sz="1632" dirty="0"/>
          </a:p>
          <a:p>
            <a:pPr>
              <a:lnSpc>
                <a:spcPct val="110000"/>
              </a:lnSpc>
              <a:spcAft>
                <a:spcPts val="612"/>
              </a:spcAft>
            </a:pPr>
            <a:r>
              <a:rPr lang="en-US" sz="1836" dirty="0">
                <a:solidFill>
                  <a:schemeClr val="tx2"/>
                </a:solidFill>
                <a:latin typeface="+mj-lt"/>
              </a:rPr>
              <a:t>Benefits</a:t>
            </a:r>
          </a:p>
          <a:p>
            <a:pPr marL="0" lvl="1">
              <a:lnSpc>
                <a:spcPct val="110000"/>
              </a:lnSpc>
              <a:spcBef>
                <a:spcPts val="0"/>
              </a:spcBef>
              <a:spcAft>
                <a:spcPts val="612"/>
              </a:spcAft>
            </a:pPr>
            <a:r>
              <a:rPr lang="en-US" sz="1632" dirty="0"/>
              <a:t>Input requirements.txt in simple pip freeze format</a:t>
            </a:r>
          </a:p>
          <a:p>
            <a:pPr marL="0" lvl="1">
              <a:lnSpc>
                <a:spcPct val="110000"/>
              </a:lnSpc>
              <a:spcBef>
                <a:spcPts val="0"/>
              </a:spcBef>
              <a:spcAft>
                <a:spcPts val="612"/>
              </a:spcAft>
            </a:pPr>
            <a:r>
              <a:rPr lang="en-US" sz="1632" dirty="0"/>
              <a:t>Add new libraries to your cluster</a:t>
            </a:r>
          </a:p>
          <a:p>
            <a:pPr marL="0" lvl="1">
              <a:lnSpc>
                <a:spcPct val="110000"/>
              </a:lnSpc>
              <a:spcBef>
                <a:spcPts val="0"/>
              </a:spcBef>
              <a:spcAft>
                <a:spcPts val="612"/>
              </a:spcAft>
            </a:pPr>
            <a:r>
              <a:rPr lang="en-US" sz="1632" dirty="0"/>
              <a:t>Update versions of existing libraries on your cluster</a:t>
            </a:r>
          </a:p>
          <a:p>
            <a:pPr marL="0" lvl="1">
              <a:lnSpc>
                <a:spcPct val="110000"/>
              </a:lnSpc>
              <a:spcBef>
                <a:spcPts val="0"/>
              </a:spcBef>
              <a:spcAft>
                <a:spcPts val="612"/>
              </a:spcAft>
            </a:pPr>
            <a:r>
              <a:rPr lang="en-US" sz="1632" dirty="0"/>
              <a:t>Libraries will get installed for your Spark pool during cluster creation</a:t>
            </a:r>
          </a:p>
          <a:p>
            <a:pPr marL="0" lvl="1">
              <a:lnSpc>
                <a:spcPct val="110000"/>
              </a:lnSpc>
              <a:spcBef>
                <a:spcPts val="0"/>
              </a:spcBef>
              <a:spcAft>
                <a:spcPts val="612"/>
              </a:spcAft>
            </a:pPr>
            <a:r>
              <a:rPr lang="en-US" sz="1632" dirty="0"/>
              <a:t>Ability to specify different requirements file for different pools within the same workspace</a:t>
            </a:r>
            <a:br>
              <a:rPr lang="en-US" sz="1632" dirty="0"/>
            </a:br>
            <a:endParaRPr lang="en-US" sz="1632" dirty="0"/>
          </a:p>
          <a:p>
            <a:pPr marL="0" lvl="1">
              <a:lnSpc>
                <a:spcPct val="110000"/>
              </a:lnSpc>
              <a:spcBef>
                <a:spcPts val="0"/>
              </a:spcBef>
              <a:spcAft>
                <a:spcPts val="612"/>
              </a:spcAft>
            </a:pPr>
            <a:r>
              <a:rPr lang="en-US" sz="1836" dirty="0">
                <a:solidFill>
                  <a:schemeClr val="tx2"/>
                </a:solidFill>
                <a:latin typeface="+mj-lt"/>
              </a:rPr>
              <a:t>Constraints</a:t>
            </a:r>
            <a:endParaRPr lang="en-US" sz="1836" dirty="0">
              <a:latin typeface="+mj-lt"/>
            </a:endParaRPr>
          </a:p>
          <a:p>
            <a:pPr marL="0" lvl="1">
              <a:lnSpc>
                <a:spcPct val="110000"/>
              </a:lnSpc>
              <a:spcBef>
                <a:spcPts val="0"/>
              </a:spcBef>
              <a:spcAft>
                <a:spcPts val="612"/>
              </a:spcAft>
            </a:pPr>
            <a:r>
              <a:rPr lang="en-US" sz="1632" dirty="0"/>
              <a:t>The library version must exist on </a:t>
            </a:r>
            <a:r>
              <a:rPr lang="en-US" sz="1632" dirty="0" err="1"/>
              <a:t>PyPI</a:t>
            </a:r>
            <a:r>
              <a:rPr lang="en-US" sz="1632" dirty="0"/>
              <a:t> repository</a:t>
            </a:r>
          </a:p>
          <a:p>
            <a:pPr marL="0" lvl="1">
              <a:lnSpc>
                <a:spcPct val="110000"/>
              </a:lnSpc>
              <a:spcBef>
                <a:spcPts val="0"/>
              </a:spcBef>
              <a:spcAft>
                <a:spcPts val="612"/>
              </a:spcAft>
            </a:pPr>
            <a:r>
              <a:rPr lang="en-US" sz="1632" dirty="0"/>
              <a:t>Version downgrade of an existing library not allowed</a:t>
            </a:r>
          </a:p>
          <a:p>
            <a:pPr marL="0" lvl="1">
              <a:lnSpc>
                <a:spcPct val="110000"/>
              </a:lnSpc>
              <a:spcBef>
                <a:spcPts val="0"/>
              </a:spcBef>
              <a:spcAft>
                <a:spcPts val="612"/>
              </a:spcAft>
            </a:pPr>
            <a:endParaRPr lang="en-US" sz="1632" dirty="0"/>
          </a:p>
          <a:p>
            <a:endParaRPr lang="en-US" dirty="0"/>
          </a:p>
        </p:txBody>
      </p:sp>
      <p:pic>
        <p:nvPicPr>
          <p:cNvPr id="38" name="Picture 37" descr="A screenshot of a cell phone&#10;&#10;Description automatically generated">
            <a:extLst>
              <a:ext uri="{FF2B5EF4-FFF2-40B4-BE49-F238E27FC236}">
                <a16:creationId xmlns:a16="http://schemas.microsoft.com/office/drawing/2014/main" id="{2BCF26ED-7794-4ADC-956A-9C2DE67B38D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78049" y="1769126"/>
            <a:ext cx="5247536" cy="5194592"/>
          </a:xfrm>
          <a:prstGeom prst="rect">
            <a:avLst/>
          </a:prstGeom>
          <a:ln>
            <a:solidFill>
              <a:schemeClr val="bg2">
                <a:lumMod val="50000"/>
              </a:schemeClr>
            </a:solidFill>
          </a:ln>
        </p:spPr>
      </p:pic>
      <p:sp>
        <p:nvSpPr>
          <p:cNvPr id="39" name="Rectangle 38">
            <a:extLst>
              <a:ext uri="{FF2B5EF4-FFF2-40B4-BE49-F238E27FC236}">
                <a16:creationId xmlns:a16="http://schemas.microsoft.com/office/drawing/2014/main" id="{DCEE5DCD-59C8-45F8-9773-775E7A6E2705}"/>
              </a:ext>
            </a:extLst>
          </p:cNvPr>
          <p:cNvSpPr/>
          <p:nvPr/>
        </p:nvSpPr>
        <p:spPr>
          <a:xfrm>
            <a:off x="6378049" y="834817"/>
            <a:ext cx="5782441" cy="1182762"/>
          </a:xfrm>
          <a:prstGeom prst="rect">
            <a:avLst/>
          </a:prstGeom>
        </p:spPr>
        <p:txBody>
          <a:bodyPr wrap="square">
            <a:spAutoFit/>
          </a:bodyPr>
          <a:lstStyle/>
          <a:p>
            <a:pPr defTabSz="932597">
              <a:defRPr/>
            </a:pPr>
            <a:r>
              <a:rPr lang="en-US" sz="1836" dirty="0">
                <a:solidFill>
                  <a:srgbClr val="000000"/>
                </a:solidFill>
                <a:latin typeface="Segoe UI Semibold"/>
              </a:rPr>
              <a:t>In the Portal</a:t>
            </a:r>
            <a:br>
              <a:rPr lang="en-US" sz="1836" dirty="0">
                <a:solidFill>
                  <a:srgbClr val="000000"/>
                </a:solidFill>
                <a:latin typeface="Segoe UI"/>
              </a:rPr>
            </a:br>
            <a:r>
              <a:rPr lang="en-US" sz="1632" dirty="0">
                <a:solidFill>
                  <a:srgbClr val="000000"/>
                </a:solidFill>
                <a:latin typeface="Segoe UI"/>
              </a:rPr>
              <a:t>Specify the new requirements while creating Spark Pool in </a:t>
            </a:r>
            <a:br>
              <a:rPr lang="en-US" sz="1632" dirty="0">
                <a:solidFill>
                  <a:srgbClr val="000000"/>
                </a:solidFill>
                <a:latin typeface="Segoe UI"/>
              </a:rPr>
            </a:br>
            <a:r>
              <a:rPr lang="en-US" sz="1632" dirty="0">
                <a:solidFill>
                  <a:srgbClr val="000000"/>
                </a:solidFill>
                <a:latin typeface="Segoe UI"/>
              </a:rPr>
              <a:t>Additional Settings blade</a:t>
            </a:r>
          </a:p>
          <a:p>
            <a:pPr defTabSz="932597">
              <a:defRPr/>
            </a:pPr>
            <a:endParaRPr lang="en-US" sz="1836" dirty="0">
              <a:solidFill>
                <a:srgbClr val="000000"/>
              </a:solidFill>
              <a:latin typeface="Segoe UI"/>
            </a:endParaRPr>
          </a:p>
        </p:txBody>
      </p:sp>
    </p:spTree>
    <p:extLst>
      <p:ext uri="{BB962C8B-B14F-4D97-AF65-F5344CB8AC3E}">
        <p14:creationId xmlns:p14="http://schemas.microsoft.com/office/powerpoint/2010/main" val="449776467"/>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BAC7165-CE25-427E-B21F-796697ADA0A5}"/>
              </a:ext>
            </a:extLst>
          </p:cNvPr>
          <p:cNvSpPr>
            <a:spLocks noGrp="1"/>
          </p:cNvSpPr>
          <p:nvPr>
            <p:ph type="title"/>
          </p:nvPr>
        </p:nvSpPr>
        <p:spPr>
          <a:xfrm>
            <a:off x="434977" y="227014"/>
            <a:ext cx="9593260" cy="773112"/>
          </a:xfrm>
        </p:spPr>
        <p:txBody>
          <a:bodyPr/>
          <a:lstStyle/>
          <a:p>
            <a:r>
              <a:rPr lang="en-US" dirty="0"/>
              <a:t>Library Management - Python</a:t>
            </a:r>
          </a:p>
        </p:txBody>
      </p:sp>
      <p:grpSp>
        <p:nvGrpSpPr>
          <p:cNvPr id="8" name="Group 7">
            <a:extLst>
              <a:ext uri="{FF2B5EF4-FFF2-40B4-BE49-F238E27FC236}">
                <a16:creationId xmlns:a16="http://schemas.microsoft.com/office/drawing/2014/main" id="{5C24A14C-1CEC-4EF4-8458-2F6335335947}"/>
              </a:ext>
            </a:extLst>
          </p:cNvPr>
          <p:cNvGrpSpPr/>
          <p:nvPr/>
        </p:nvGrpSpPr>
        <p:grpSpPr>
          <a:xfrm>
            <a:off x="3027084" y="1712945"/>
            <a:ext cx="8536175" cy="5054566"/>
            <a:chOff x="5498429" y="2276669"/>
            <a:chExt cx="6569648" cy="4358748"/>
          </a:xfrm>
        </p:grpSpPr>
        <p:pic>
          <p:nvPicPr>
            <p:cNvPr id="6" name="Picture 5">
              <a:extLst>
                <a:ext uri="{FF2B5EF4-FFF2-40B4-BE49-F238E27FC236}">
                  <a16:creationId xmlns:a16="http://schemas.microsoft.com/office/drawing/2014/main" id="{256E1EBD-2DAB-4EAA-8D9B-67275F47DD1C}"/>
                </a:ext>
              </a:extLst>
            </p:cNvPr>
            <p:cNvPicPr>
              <a:picLocks noChangeAspect="1"/>
            </p:cNvPicPr>
            <p:nvPr/>
          </p:nvPicPr>
          <p:blipFill>
            <a:blip r:embed="rId2"/>
            <a:stretch>
              <a:fillRect/>
            </a:stretch>
          </p:blipFill>
          <p:spPr>
            <a:xfrm>
              <a:off x="5498429" y="2276669"/>
              <a:ext cx="6569648" cy="4358748"/>
            </a:xfrm>
            <a:prstGeom prst="rect">
              <a:avLst/>
            </a:prstGeom>
            <a:ln>
              <a:solidFill>
                <a:schemeClr val="bg2">
                  <a:lumMod val="50000"/>
                </a:schemeClr>
              </a:solidFill>
            </a:ln>
          </p:spPr>
        </p:pic>
        <p:sp>
          <p:nvSpPr>
            <p:cNvPr id="7" name="Rectangle 6">
              <a:extLst>
                <a:ext uri="{FF2B5EF4-FFF2-40B4-BE49-F238E27FC236}">
                  <a16:creationId xmlns:a16="http://schemas.microsoft.com/office/drawing/2014/main" id="{1EAE0A63-7A0B-4075-8A58-14D5462925E9}"/>
                </a:ext>
              </a:extLst>
            </p:cNvPr>
            <p:cNvSpPr/>
            <p:nvPr/>
          </p:nvSpPr>
          <p:spPr bwMode="auto">
            <a:xfrm>
              <a:off x="7277878" y="2276669"/>
              <a:ext cx="391885" cy="19594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10" name="TextBox 9">
            <a:extLst>
              <a:ext uri="{FF2B5EF4-FFF2-40B4-BE49-F238E27FC236}">
                <a16:creationId xmlns:a16="http://schemas.microsoft.com/office/drawing/2014/main" id="{D1E4F104-0653-4D5D-8BD0-4C54B3A11DFD}"/>
              </a:ext>
            </a:extLst>
          </p:cNvPr>
          <p:cNvSpPr txBox="1"/>
          <p:nvPr/>
        </p:nvSpPr>
        <p:spPr>
          <a:xfrm>
            <a:off x="334287" y="1185586"/>
            <a:ext cx="5883949" cy="527358"/>
          </a:xfrm>
          <a:prstGeom prst="rect">
            <a:avLst/>
          </a:prstGeom>
          <a:noFill/>
        </p:spPr>
        <p:txBody>
          <a:bodyPr wrap="square" lIns="186521" tIns="149217" rIns="186521" bIns="149217" rtlCol="0">
            <a:spAutoFit/>
          </a:bodyPr>
          <a:lstStyle/>
          <a:p>
            <a:pPr>
              <a:lnSpc>
                <a:spcPct val="90000"/>
              </a:lnSpc>
              <a:spcAft>
                <a:spcPts val="612"/>
              </a:spcAft>
            </a:pPr>
            <a:r>
              <a:rPr lang="en-US" sz="1632" dirty="0"/>
              <a:t>Get list of installed libraries with version information</a:t>
            </a:r>
          </a:p>
        </p:txBody>
      </p:sp>
    </p:spTree>
    <p:extLst>
      <p:ext uri="{BB962C8B-B14F-4D97-AF65-F5344CB8AC3E}">
        <p14:creationId xmlns:p14="http://schemas.microsoft.com/office/powerpoint/2010/main" val="1657086550"/>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FF4406-B009-4B90-9AF7-67AB70516C96}"/>
              </a:ext>
            </a:extLst>
          </p:cNvPr>
          <p:cNvSpPr>
            <a:spLocks noGrp="1"/>
          </p:cNvSpPr>
          <p:nvPr>
            <p:ph type="title"/>
          </p:nvPr>
        </p:nvSpPr>
        <p:spPr>
          <a:xfrm>
            <a:off x="596951" y="3106169"/>
            <a:ext cx="9327356" cy="498598"/>
          </a:xfrm>
        </p:spPr>
        <p:txBody>
          <a:bodyPr/>
          <a:lstStyle/>
          <a:p>
            <a:r>
              <a:rPr lang="en-US" dirty="0"/>
              <a:t>Best practices</a:t>
            </a:r>
          </a:p>
        </p:txBody>
      </p:sp>
    </p:spTree>
    <p:extLst>
      <p:ext uri="{BB962C8B-B14F-4D97-AF65-F5344CB8AC3E}">
        <p14:creationId xmlns:p14="http://schemas.microsoft.com/office/powerpoint/2010/main" val="3454860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600" rIns="0" bIns="0" rtlCol="0" anchor="t">
            <a:spAutoFit/>
          </a:bodyPr>
          <a:lstStyle/>
          <a:p>
            <a:pPr marL="12953">
              <a:spcBef>
                <a:spcPts val="107"/>
              </a:spcBef>
            </a:pPr>
            <a:r>
              <a:rPr spc="-5" dirty="0"/>
              <a:t>CCI </a:t>
            </a:r>
            <a:r>
              <a:rPr spc="-15" dirty="0"/>
              <a:t>vs</a:t>
            </a:r>
            <a:r>
              <a:rPr spc="-66" dirty="0"/>
              <a:t> </a:t>
            </a:r>
            <a:r>
              <a:rPr spc="-5" dirty="0"/>
              <a:t>Heap</a:t>
            </a:r>
          </a:p>
        </p:txBody>
      </p:sp>
      <p:sp>
        <p:nvSpPr>
          <p:cNvPr id="4" name="Text Placeholder 3">
            <a:extLst>
              <a:ext uri="{FF2B5EF4-FFF2-40B4-BE49-F238E27FC236}">
                <a16:creationId xmlns:a16="http://schemas.microsoft.com/office/drawing/2014/main" id="{7A1B8E62-8009-4A9A-AC68-5EB67FE6B6D0}"/>
              </a:ext>
            </a:extLst>
          </p:cNvPr>
          <p:cNvSpPr>
            <a:spLocks noGrp="1"/>
          </p:cNvSpPr>
          <p:nvPr>
            <p:ph type="body" sz="quarter" idx="10"/>
          </p:nvPr>
        </p:nvSpPr>
        <p:spPr>
          <a:xfrm>
            <a:off x="595915" y="1464074"/>
            <a:ext cx="11239464" cy="4166462"/>
          </a:xfrm>
        </p:spPr>
        <p:txBody>
          <a:bodyPr/>
          <a:lstStyle/>
          <a:p>
            <a:pPr marL="246102" marR="5181" indent="-233797">
              <a:lnSpc>
                <a:spcPct val="90000"/>
              </a:lnSpc>
              <a:spcBef>
                <a:spcPts val="439"/>
              </a:spcBef>
              <a:buFont typeface="Arial"/>
              <a:buChar char="•"/>
              <a:tabLst>
                <a:tab pos="246750" algn="l"/>
              </a:tabLst>
            </a:pPr>
            <a:r>
              <a:rPr lang="en-US" spc="-31" dirty="0">
                <a:latin typeface="Calibri"/>
                <a:cs typeface="Calibri"/>
              </a:rPr>
              <a:t>Transformations </a:t>
            </a:r>
            <a:r>
              <a:rPr lang="en-US" spc="-10" dirty="0">
                <a:latin typeface="Calibri"/>
                <a:cs typeface="Calibri"/>
              </a:rPr>
              <a:t>using Heap tables </a:t>
            </a:r>
            <a:r>
              <a:rPr lang="en-US" spc="-15" dirty="0">
                <a:latin typeface="Calibri"/>
                <a:cs typeface="Calibri"/>
              </a:rPr>
              <a:t>are generally </a:t>
            </a:r>
            <a:r>
              <a:rPr lang="en-US" spc="-25" dirty="0">
                <a:latin typeface="Calibri"/>
                <a:cs typeface="Calibri"/>
              </a:rPr>
              <a:t>faster </a:t>
            </a:r>
            <a:r>
              <a:rPr lang="en-US" spc="-5" dirty="0">
                <a:latin typeface="Calibri"/>
                <a:cs typeface="Calibri"/>
              </a:rPr>
              <a:t>than </a:t>
            </a:r>
            <a:r>
              <a:rPr lang="en-US" spc="-10" dirty="0">
                <a:latin typeface="Calibri"/>
                <a:cs typeface="Calibri"/>
              </a:rPr>
              <a:t>CCI. </a:t>
            </a:r>
            <a:r>
              <a:rPr lang="en-US" spc="-5" dirty="0">
                <a:latin typeface="Calibri"/>
                <a:cs typeface="Calibri"/>
              </a:rPr>
              <a:t>This  is </a:t>
            </a:r>
            <a:r>
              <a:rPr lang="en-US" spc="-10" dirty="0">
                <a:latin typeface="Calibri"/>
                <a:cs typeface="Calibri"/>
              </a:rPr>
              <a:t>because </a:t>
            </a:r>
            <a:r>
              <a:rPr lang="en-US" spc="-25" dirty="0">
                <a:latin typeface="Calibri"/>
                <a:cs typeface="Calibri"/>
              </a:rPr>
              <a:t>rows </a:t>
            </a:r>
            <a:r>
              <a:rPr lang="en-US" spc="-10" dirty="0">
                <a:latin typeface="Calibri"/>
                <a:cs typeface="Calibri"/>
              </a:rPr>
              <a:t>need </a:t>
            </a:r>
            <a:r>
              <a:rPr lang="en-US" spc="-20" dirty="0">
                <a:latin typeface="Calibri"/>
                <a:cs typeface="Calibri"/>
              </a:rPr>
              <a:t>to </a:t>
            </a:r>
            <a:r>
              <a:rPr lang="en-US" spc="-5" dirty="0">
                <a:latin typeface="Calibri"/>
                <a:cs typeface="Calibri"/>
              </a:rPr>
              <a:t>be assembled </a:t>
            </a:r>
            <a:r>
              <a:rPr lang="en-US" spc="-20" dirty="0">
                <a:latin typeface="Calibri"/>
                <a:cs typeface="Calibri"/>
              </a:rPr>
              <a:t>from </a:t>
            </a:r>
            <a:r>
              <a:rPr lang="en-US" spc="-10" dirty="0">
                <a:latin typeface="Calibri"/>
                <a:cs typeface="Calibri"/>
              </a:rPr>
              <a:t>column </a:t>
            </a:r>
            <a:r>
              <a:rPr lang="en-US" spc="-25" dirty="0">
                <a:latin typeface="Calibri"/>
                <a:cs typeface="Calibri"/>
              </a:rPr>
              <a:t>stores </a:t>
            </a:r>
            <a:r>
              <a:rPr lang="en-US" spc="-5" dirty="0">
                <a:latin typeface="Calibri"/>
                <a:cs typeface="Calibri"/>
              </a:rPr>
              <a:t>on </a:t>
            </a:r>
            <a:r>
              <a:rPr lang="en-US" spc="-15" dirty="0">
                <a:latin typeface="Calibri"/>
                <a:cs typeface="Calibri"/>
              </a:rPr>
              <a:t>read  </a:t>
            </a:r>
            <a:r>
              <a:rPr lang="en-US" spc="-10" dirty="0">
                <a:latin typeface="Calibri"/>
                <a:cs typeface="Calibri"/>
              </a:rPr>
              <a:t>tables, </a:t>
            </a:r>
            <a:r>
              <a:rPr lang="en-US" spc="-5" dirty="0">
                <a:latin typeface="Calibri"/>
                <a:cs typeface="Calibri"/>
              </a:rPr>
              <a:t>and </a:t>
            </a:r>
            <a:r>
              <a:rPr lang="en-US" spc="-10" dirty="0">
                <a:latin typeface="Calibri"/>
                <a:cs typeface="Calibri"/>
              </a:rPr>
              <a:t>columnar </a:t>
            </a:r>
            <a:r>
              <a:rPr lang="en-US" spc="-15" dirty="0">
                <a:latin typeface="Calibri"/>
                <a:cs typeface="Calibri"/>
              </a:rPr>
              <a:t>compression </a:t>
            </a:r>
            <a:r>
              <a:rPr lang="en-US" spc="-5" dirty="0">
                <a:latin typeface="Calibri"/>
                <a:cs typeface="Calibri"/>
              </a:rPr>
              <a:t>is </a:t>
            </a:r>
            <a:r>
              <a:rPr lang="en-US" spc="-10" dirty="0">
                <a:latin typeface="Calibri"/>
                <a:cs typeface="Calibri"/>
              </a:rPr>
              <a:t>needed </a:t>
            </a:r>
            <a:r>
              <a:rPr lang="en-US" spc="-5" dirty="0">
                <a:latin typeface="Calibri"/>
                <a:cs typeface="Calibri"/>
              </a:rPr>
              <a:t>on</a:t>
            </a:r>
            <a:r>
              <a:rPr lang="en-US" spc="158" dirty="0">
                <a:latin typeface="Calibri"/>
                <a:cs typeface="Calibri"/>
              </a:rPr>
              <a:t> </a:t>
            </a:r>
            <a:r>
              <a:rPr lang="en-US" spc="-20" dirty="0">
                <a:latin typeface="Calibri"/>
                <a:cs typeface="Calibri"/>
              </a:rPr>
              <a:t>targets.</a:t>
            </a:r>
            <a:endParaRPr lang="en-US" dirty="0">
              <a:latin typeface="Calibri"/>
              <a:cs typeface="Calibri"/>
            </a:endParaRPr>
          </a:p>
          <a:p>
            <a:pPr marL="246102" marR="299856" indent="-233797">
              <a:lnSpc>
                <a:spcPts val="3080"/>
              </a:lnSpc>
              <a:spcBef>
                <a:spcPts val="1076"/>
              </a:spcBef>
              <a:buFont typeface="Arial"/>
              <a:buChar char="•"/>
              <a:tabLst>
                <a:tab pos="246750" algn="l"/>
              </a:tabLst>
            </a:pPr>
            <a:r>
              <a:rPr lang="en-US" spc="-10" dirty="0">
                <a:latin typeface="Calibri"/>
                <a:cs typeface="Calibri"/>
              </a:rPr>
              <a:t>The </a:t>
            </a:r>
            <a:r>
              <a:rPr lang="en-US" spc="-5" dirty="0">
                <a:latin typeface="Calibri"/>
                <a:cs typeface="Calibri"/>
              </a:rPr>
              <a:t>wider the </a:t>
            </a:r>
            <a:r>
              <a:rPr lang="en-US" spc="-10" dirty="0">
                <a:latin typeface="Calibri"/>
                <a:cs typeface="Calibri"/>
              </a:rPr>
              <a:t>table, </a:t>
            </a:r>
            <a:r>
              <a:rPr lang="en-US" spc="-5" dirty="0">
                <a:latin typeface="Calibri"/>
                <a:cs typeface="Calibri"/>
              </a:rPr>
              <a:t>and the </a:t>
            </a:r>
            <a:r>
              <a:rPr lang="en-US" spc="-15" dirty="0">
                <a:latin typeface="Calibri"/>
                <a:cs typeface="Calibri"/>
              </a:rPr>
              <a:t>more </a:t>
            </a:r>
            <a:r>
              <a:rPr lang="en-US" spc="-20" dirty="0">
                <a:latin typeface="Calibri"/>
                <a:cs typeface="Calibri"/>
              </a:rPr>
              <a:t>text </a:t>
            </a:r>
            <a:r>
              <a:rPr lang="en-US" spc="-10" dirty="0">
                <a:latin typeface="Calibri"/>
                <a:cs typeface="Calibri"/>
              </a:rPr>
              <a:t>fields </a:t>
            </a:r>
            <a:r>
              <a:rPr lang="en-US" spc="-5" dirty="0">
                <a:latin typeface="Calibri"/>
                <a:cs typeface="Calibri"/>
              </a:rPr>
              <a:t>it </a:t>
            </a:r>
            <a:r>
              <a:rPr lang="en-US" spc="-15" dirty="0">
                <a:latin typeface="Calibri"/>
                <a:cs typeface="Calibri"/>
              </a:rPr>
              <a:t>contains, </a:t>
            </a:r>
            <a:r>
              <a:rPr lang="en-US" spc="-5" dirty="0">
                <a:latin typeface="Calibri"/>
                <a:cs typeface="Calibri"/>
              </a:rPr>
              <a:t>the </a:t>
            </a:r>
            <a:r>
              <a:rPr lang="en-US" spc="-25" dirty="0">
                <a:latin typeface="Calibri"/>
                <a:cs typeface="Calibri"/>
              </a:rPr>
              <a:t>faster  </a:t>
            </a:r>
            <a:r>
              <a:rPr lang="en-US" spc="-5" dirty="0">
                <a:latin typeface="Calibri"/>
                <a:cs typeface="Calibri"/>
              </a:rPr>
              <a:t>Heap is </a:t>
            </a:r>
            <a:r>
              <a:rPr lang="en-US" spc="-15" dirty="0">
                <a:latin typeface="Calibri"/>
                <a:cs typeface="Calibri"/>
              </a:rPr>
              <a:t>over</a:t>
            </a:r>
            <a:r>
              <a:rPr lang="en-US" spc="5" dirty="0">
                <a:latin typeface="Calibri"/>
                <a:cs typeface="Calibri"/>
              </a:rPr>
              <a:t> </a:t>
            </a:r>
            <a:r>
              <a:rPr lang="en-US" spc="-5" dirty="0">
                <a:latin typeface="Calibri"/>
                <a:cs typeface="Calibri"/>
              </a:rPr>
              <a:t>CCI.</a:t>
            </a:r>
            <a:endParaRPr lang="en-US" dirty="0">
              <a:latin typeface="Calibri"/>
              <a:cs typeface="Calibri"/>
            </a:endParaRPr>
          </a:p>
          <a:p>
            <a:pPr>
              <a:spcBef>
                <a:spcPts val="15"/>
              </a:spcBef>
              <a:buFont typeface="Arial"/>
              <a:buChar char="•"/>
            </a:pPr>
            <a:endParaRPr lang="en-US" sz="4000" dirty="0">
              <a:latin typeface="Calibri"/>
              <a:cs typeface="Calibri"/>
            </a:endParaRPr>
          </a:p>
          <a:p>
            <a:pPr marL="246102" marR="1019380" indent="-233797">
              <a:lnSpc>
                <a:spcPts val="3090"/>
              </a:lnSpc>
              <a:buFont typeface="Arial"/>
              <a:buChar char="•"/>
              <a:tabLst>
                <a:tab pos="246750" algn="l"/>
              </a:tabLst>
            </a:pPr>
            <a:r>
              <a:rPr lang="en-US" spc="-5" dirty="0">
                <a:latin typeface="Calibri"/>
                <a:cs typeface="Calibri"/>
              </a:rPr>
              <a:t>Use Heap </a:t>
            </a:r>
            <a:r>
              <a:rPr lang="en-US" spc="-10" dirty="0">
                <a:latin typeface="Calibri"/>
                <a:cs typeface="Calibri"/>
              </a:rPr>
              <a:t>tables </a:t>
            </a:r>
            <a:r>
              <a:rPr lang="en-US" spc="-15" dirty="0">
                <a:latin typeface="Calibri"/>
                <a:cs typeface="Calibri"/>
              </a:rPr>
              <a:t>at </a:t>
            </a:r>
            <a:r>
              <a:rPr lang="en-US" spc="-20" dirty="0">
                <a:latin typeface="Calibri"/>
                <a:cs typeface="Calibri"/>
              </a:rPr>
              <a:t>transformation </a:t>
            </a:r>
            <a:r>
              <a:rPr lang="en-US" spc="-61" dirty="0">
                <a:latin typeface="Calibri"/>
                <a:cs typeface="Calibri"/>
              </a:rPr>
              <a:t>layer, </a:t>
            </a:r>
            <a:r>
              <a:rPr lang="en-US" spc="-10" dirty="0">
                <a:latin typeface="Calibri"/>
                <a:cs typeface="Calibri"/>
              </a:rPr>
              <a:t>use CCI tables </a:t>
            </a:r>
            <a:r>
              <a:rPr lang="en-US" spc="-15" dirty="0">
                <a:latin typeface="Calibri"/>
                <a:cs typeface="Calibri"/>
              </a:rPr>
              <a:t>where  appropriate at presentation</a:t>
            </a:r>
            <a:r>
              <a:rPr lang="en-US" spc="66" dirty="0">
                <a:latin typeface="Calibri"/>
                <a:cs typeface="Calibri"/>
              </a:rPr>
              <a:t> </a:t>
            </a:r>
            <a:r>
              <a:rPr lang="en-US" spc="-25" dirty="0">
                <a:latin typeface="Calibri"/>
                <a:cs typeface="Calibri"/>
              </a:rPr>
              <a:t>layer</a:t>
            </a:r>
            <a:endParaRPr lang="en-US" dirty="0">
              <a:latin typeface="Calibri"/>
              <a:cs typeface="Calibri"/>
            </a:endParaRPr>
          </a:p>
          <a:p>
            <a:pPr marL="0" indent="0">
              <a:buNone/>
            </a:pPr>
            <a:endParaRPr lang="en-US" dirty="0"/>
          </a:p>
        </p:txBody>
      </p:sp>
    </p:spTree>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600" rIns="0" bIns="0" rtlCol="0" anchor="t">
            <a:spAutoFit/>
          </a:bodyPr>
          <a:lstStyle/>
          <a:p>
            <a:pPr marL="12953">
              <a:spcBef>
                <a:spcPts val="107"/>
              </a:spcBef>
            </a:pPr>
            <a:r>
              <a:rPr spc="-5" dirty="0"/>
              <a:t>CCI </a:t>
            </a:r>
            <a:r>
              <a:rPr spc="-15" dirty="0"/>
              <a:t>Best</a:t>
            </a:r>
            <a:r>
              <a:rPr spc="-71" dirty="0"/>
              <a:t> </a:t>
            </a:r>
            <a:r>
              <a:rPr spc="-15" dirty="0"/>
              <a:t>Practice</a:t>
            </a:r>
          </a:p>
        </p:txBody>
      </p:sp>
      <p:sp>
        <p:nvSpPr>
          <p:cNvPr id="4" name="Text Placeholder 3">
            <a:extLst>
              <a:ext uri="{FF2B5EF4-FFF2-40B4-BE49-F238E27FC236}">
                <a16:creationId xmlns:a16="http://schemas.microsoft.com/office/drawing/2014/main" id="{E8ADD5C5-B44B-4F35-BEC1-0389E2EDCC52}"/>
              </a:ext>
            </a:extLst>
          </p:cNvPr>
          <p:cNvSpPr>
            <a:spLocks noGrp="1"/>
          </p:cNvSpPr>
          <p:nvPr>
            <p:ph type="body" sz="quarter" idx="10"/>
          </p:nvPr>
        </p:nvSpPr>
        <p:spPr>
          <a:xfrm>
            <a:off x="595915" y="1464074"/>
            <a:ext cx="11239464" cy="3073534"/>
          </a:xfrm>
        </p:spPr>
        <p:txBody>
          <a:bodyPr/>
          <a:lstStyle/>
          <a:p>
            <a:pPr marL="246102" indent="-233797">
              <a:spcBef>
                <a:spcPts val="790"/>
              </a:spcBef>
              <a:buFont typeface="Arial"/>
              <a:buChar char="•"/>
              <a:tabLst>
                <a:tab pos="246750" algn="l"/>
              </a:tabLst>
            </a:pPr>
            <a:r>
              <a:rPr lang="en-US" spc="-5" dirty="0">
                <a:latin typeface="Calibri"/>
                <a:cs typeface="Calibri"/>
              </a:rPr>
              <a:t>MAX </a:t>
            </a:r>
            <a:r>
              <a:rPr lang="en-US" spc="-20" dirty="0">
                <a:latin typeface="Calibri"/>
                <a:cs typeface="Calibri"/>
              </a:rPr>
              <a:t>data </a:t>
            </a:r>
            <a:r>
              <a:rPr lang="en-US" spc="-5" dirty="0">
                <a:latin typeface="Calibri"/>
                <a:cs typeface="Calibri"/>
              </a:rPr>
              <a:t>types </a:t>
            </a:r>
            <a:r>
              <a:rPr lang="en-US" spc="-10" dirty="0">
                <a:latin typeface="Calibri"/>
                <a:cs typeface="Calibri"/>
              </a:rPr>
              <a:t>not</a:t>
            </a:r>
            <a:r>
              <a:rPr lang="en-US" spc="56" dirty="0">
                <a:latin typeface="Calibri"/>
                <a:cs typeface="Calibri"/>
              </a:rPr>
              <a:t> </a:t>
            </a:r>
            <a:r>
              <a:rPr lang="en-US" spc="-10" dirty="0">
                <a:latin typeface="Calibri"/>
                <a:cs typeface="Calibri"/>
              </a:rPr>
              <a:t>supported</a:t>
            </a:r>
            <a:endParaRPr lang="en-US" dirty="0">
              <a:latin typeface="Calibri"/>
              <a:cs typeface="Calibri"/>
            </a:endParaRPr>
          </a:p>
          <a:p>
            <a:pPr marL="246102" indent="-233797">
              <a:spcBef>
                <a:spcPts val="688"/>
              </a:spcBef>
              <a:buFont typeface="Arial"/>
              <a:buChar char="•"/>
              <a:tabLst>
                <a:tab pos="246750" algn="l"/>
              </a:tabLst>
            </a:pPr>
            <a:r>
              <a:rPr lang="en-US" spc="-41" dirty="0">
                <a:latin typeface="Calibri"/>
                <a:cs typeface="Calibri"/>
              </a:rPr>
              <a:t>At </a:t>
            </a:r>
            <a:r>
              <a:rPr lang="en-US" spc="-10" dirty="0">
                <a:latin typeface="Calibri"/>
                <a:cs typeface="Calibri"/>
              </a:rPr>
              <a:t>least </a:t>
            </a:r>
            <a:r>
              <a:rPr lang="en-US" spc="-5" dirty="0">
                <a:latin typeface="Calibri"/>
                <a:cs typeface="Calibri"/>
              </a:rPr>
              <a:t>60million </a:t>
            </a:r>
            <a:r>
              <a:rPr lang="en-US" spc="-25" dirty="0">
                <a:latin typeface="Calibri"/>
                <a:cs typeface="Calibri"/>
              </a:rPr>
              <a:t>rows </a:t>
            </a:r>
            <a:r>
              <a:rPr lang="en-US" spc="-5" dirty="0">
                <a:latin typeface="Calibri"/>
                <a:cs typeface="Calibri"/>
              </a:rPr>
              <a:t>* </a:t>
            </a:r>
            <a:r>
              <a:rPr lang="en-US" spc="-10" dirty="0">
                <a:latin typeface="Calibri"/>
                <a:cs typeface="Calibri"/>
              </a:rPr>
              <a:t>number </a:t>
            </a:r>
            <a:r>
              <a:rPr lang="en-US" spc="-5" dirty="0">
                <a:latin typeface="Calibri"/>
                <a:cs typeface="Calibri"/>
              </a:rPr>
              <a:t>of</a:t>
            </a:r>
            <a:r>
              <a:rPr lang="en-US" spc="173" dirty="0">
                <a:latin typeface="Calibri"/>
                <a:cs typeface="Calibri"/>
              </a:rPr>
              <a:t> </a:t>
            </a:r>
            <a:r>
              <a:rPr lang="en-US" spc="-10" dirty="0">
                <a:latin typeface="Calibri"/>
                <a:cs typeface="Calibri"/>
              </a:rPr>
              <a:t>partitions</a:t>
            </a:r>
            <a:endParaRPr lang="en-US" dirty="0">
              <a:latin typeface="Calibri"/>
              <a:cs typeface="Calibri"/>
            </a:endParaRPr>
          </a:p>
          <a:p>
            <a:pPr marL="246102" indent="-233797">
              <a:spcBef>
                <a:spcPts val="673"/>
              </a:spcBef>
              <a:buFont typeface="Arial"/>
              <a:buChar char="•"/>
              <a:tabLst>
                <a:tab pos="246750" algn="l"/>
              </a:tabLst>
            </a:pPr>
            <a:r>
              <a:rPr lang="en-US" spc="-41" dirty="0">
                <a:latin typeface="Calibri"/>
                <a:cs typeface="Calibri"/>
              </a:rPr>
              <a:t>At </a:t>
            </a:r>
            <a:r>
              <a:rPr lang="en-US" spc="-10" dirty="0">
                <a:latin typeface="Calibri"/>
                <a:cs typeface="Calibri"/>
              </a:rPr>
              <a:t>least </a:t>
            </a:r>
            <a:r>
              <a:rPr lang="en-US" spc="-5" dirty="0">
                <a:latin typeface="Calibri"/>
                <a:cs typeface="Calibri"/>
              </a:rPr>
              <a:t>100k </a:t>
            </a:r>
            <a:r>
              <a:rPr lang="en-US" spc="-25" dirty="0">
                <a:latin typeface="Calibri"/>
                <a:cs typeface="Calibri"/>
              </a:rPr>
              <a:t>rows </a:t>
            </a:r>
            <a:r>
              <a:rPr lang="en-US" spc="-10" dirty="0">
                <a:latin typeface="Calibri"/>
                <a:cs typeface="Calibri"/>
              </a:rPr>
              <a:t>per </a:t>
            </a:r>
            <a:r>
              <a:rPr lang="en-US" spc="-15" dirty="0">
                <a:latin typeface="Calibri"/>
                <a:cs typeface="Calibri"/>
              </a:rPr>
              <a:t>batch, </a:t>
            </a:r>
            <a:r>
              <a:rPr lang="en-US" spc="-5" dirty="0">
                <a:latin typeface="Calibri"/>
                <a:cs typeface="Calibri"/>
              </a:rPr>
              <a:t>up </a:t>
            </a:r>
            <a:r>
              <a:rPr lang="en-US" spc="-20" dirty="0">
                <a:latin typeface="Calibri"/>
                <a:cs typeface="Calibri"/>
              </a:rPr>
              <a:t>to</a:t>
            </a:r>
            <a:r>
              <a:rPr lang="en-US" spc="204" dirty="0">
                <a:latin typeface="Calibri"/>
                <a:cs typeface="Calibri"/>
              </a:rPr>
              <a:t> </a:t>
            </a:r>
            <a:r>
              <a:rPr lang="en-US" spc="-10" dirty="0">
                <a:latin typeface="Calibri"/>
                <a:cs typeface="Calibri"/>
              </a:rPr>
              <a:t>1million</a:t>
            </a:r>
            <a:endParaRPr lang="en-US" dirty="0">
              <a:latin typeface="Calibri"/>
              <a:cs typeface="Calibri"/>
            </a:endParaRPr>
          </a:p>
          <a:p>
            <a:pPr marL="246102" indent="-233797">
              <a:spcBef>
                <a:spcPts val="673"/>
              </a:spcBef>
              <a:buFont typeface="Arial"/>
              <a:buChar char="•"/>
              <a:tabLst>
                <a:tab pos="246750" algn="l"/>
              </a:tabLst>
            </a:pPr>
            <a:r>
              <a:rPr lang="en-US" spc="-5" dirty="0">
                <a:latin typeface="Calibri"/>
                <a:cs typeface="Calibri"/>
              </a:rPr>
              <a:t>Load </a:t>
            </a:r>
            <a:r>
              <a:rPr lang="en-US" spc="-10" dirty="0">
                <a:latin typeface="Calibri"/>
                <a:cs typeface="Calibri"/>
              </a:rPr>
              <a:t>using </a:t>
            </a:r>
            <a:r>
              <a:rPr lang="en-US" spc="-15" dirty="0">
                <a:latin typeface="Calibri"/>
                <a:cs typeface="Calibri"/>
              </a:rPr>
              <a:t>at </a:t>
            </a:r>
            <a:r>
              <a:rPr lang="en-US" spc="-10" dirty="0">
                <a:latin typeface="Calibri"/>
                <a:cs typeface="Calibri"/>
              </a:rPr>
              <a:t>least LARGERC </a:t>
            </a:r>
            <a:r>
              <a:rPr lang="en-US" spc="-5" dirty="0">
                <a:latin typeface="Calibri"/>
                <a:cs typeface="Calibri"/>
              </a:rPr>
              <a:t>or</a:t>
            </a:r>
            <a:r>
              <a:rPr lang="en-US" spc="76" dirty="0">
                <a:latin typeface="Calibri"/>
                <a:cs typeface="Calibri"/>
              </a:rPr>
              <a:t> </a:t>
            </a:r>
            <a:r>
              <a:rPr lang="en-US" spc="-56" dirty="0">
                <a:latin typeface="Calibri"/>
                <a:cs typeface="Calibri"/>
              </a:rPr>
              <a:t>STATICRC60</a:t>
            </a:r>
            <a:endParaRPr lang="en-US" dirty="0">
              <a:latin typeface="Calibri"/>
              <a:cs typeface="Calibri"/>
            </a:endParaRPr>
          </a:p>
          <a:p>
            <a:pPr marL="246102" indent="-233797">
              <a:spcBef>
                <a:spcPts val="688"/>
              </a:spcBef>
              <a:buFont typeface="Arial"/>
              <a:buChar char="•"/>
              <a:tabLst>
                <a:tab pos="246750" algn="l"/>
              </a:tabLst>
            </a:pPr>
            <a:r>
              <a:rPr lang="en-US" spc="-10" dirty="0">
                <a:latin typeface="Calibri"/>
                <a:cs typeface="Calibri"/>
              </a:rPr>
              <a:t>Minimal </a:t>
            </a:r>
            <a:r>
              <a:rPr lang="en-US" spc="-51" dirty="0">
                <a:latin typeface="Calibri"/>
                <a:cs typeface="Calibri"/>
              </a:rPr>
              <a:t>UPDATE </a:t>
            </a:r>
            <a:r>
              <a:rPr lang="en-US" spc="-5" dirty="0">
                <a:latin typeface="Calibri"/>
                <a:cs typeface="Calibri"/>
              </a:rPr>
              <a:t>and DELETE (or REBUILD</a:t>
            </a:r>
            <a:r>
              <a:rPr lang="en-US" spc="143" dirty="0">
                <a:latin typeface="Calibri"/>
                <a:cs typeface="Calibri"/>
              </a:rPr>
              <a:t> </a:t>
            </a:r>
            <a:r>
              <a:rPr lang="en-US" spc="-15" dirty="0">
                <a:latin typeface="Calibri"/>
                <a:cs typeface="Calibri"/>
              </a:rPr>
              <a:t>frequently)</a:t>
            </a:r>
            <a:endParaRPr lang="en-US" dirty="0">
              <a:latin typeface="Calibri"/>
              <a:cs typeface="Calibri"/>
            </a:endParaRPr>
          </a:p>
          <a:p>
            <a:pPr marL="0" indent="0">
              <a:buNone/>
            </a:pPr>
            <a:endParaRPr lang="en-US" dirty="0"/>
          </a:p>
        </p:txBody>
      </p:sp>
    </p:spTree>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600" rIns="0" bIns="0" rtlCol="0" anchor="t">
            <a:spAutoFit/>
          </a:bodyPr>
          <a:lstStyle/>
          <a:p>
            <a:pPr marL="12953">
              <a:spcBef>
                <a:spcPts val="107"/>
              </a:spcBef>
            </a:pPr>
            <a:r>
              <a:rPr spc="-15" dirty="0"/>
              <a:t>Statistics</a:t>
            </a:r>
          </a:p>
        </p:txBody>
      </p:sp>
      <p:sp>
        <p:nvSpPr>
          <p:cNvPr id="4" name="Text Placeholder 3">
            <a:extLst>
              <a:ext uri="{FF2B5EF4-FFF2-40B4-BE49-F238E27FC236}">
                <a16:creationId xmlns:a16="http://schemas.microsoft.com/office/drawing/2014/main" id="{917FC62F-EB98-459F-AD22-4F8704C1D504}"/>
              </a:ext>
            </a:extLst>
          </p:cNvPr>
          <p:cNvSpPr>
            <a:spLocks noGrp="1"/>
          </p:cNvSpPr>
          <p:nvPr>
            <p:ph type="body" sz="quarter" idx="10"/>
          </p:nvPr>
        </p:nvSpPr>
        <p:spPr>
          <a:xfrm>
            <a:off x="595915" y="1464074"/>
            <a:ext cx="11239464" cy="3888565"/>
          </a:xfrm>
        </p:spPr>
        <p:txBody>
          <a:bodyPr/>
          <a:lstStyle/>
          <a:p>
            <a:pPr marL="246102" marR="5181" indent="-233797">
              <a:lnSpc>
                <a:spcPts val="3090"/>
              </a:lnSpc>
              <a:spcBef>
                <a:spcPts val="479"/>
              </a:spcBef>
              <a:buFont typeface="Arial"/>
              <a:buChar char="•"/>
              <a:tabLst>
                <a:tab pos="246750" algn="l"/>
              </a:tabLst>
            </a:pPr>
            <a:r>
              <a:rPr lang="en-US" spc="-5" dirty="0">
                <a:latin typeface="Calibri"/>
                <a:cs typeface="Calibri"/>
              </a:rPr>
              <a:t>Do </a:t>
            </a:r>
            <a:r>
              <a:rPr lang="en-US" spc="-10" dirty="0">
                <a:latin typeface="Calibri"/>
                <a:cs typeface="Calibri"/>
              </a:rPr>
              <a:t>not </a:t>
            </a:r>
            <a:r>
              <a:rPr lang="en-US" spc="-15" dirty="0">
                <a:latin typeface="Calibri"/>
                <a:cs typeface="Calibri"/>
              </a:rPr>
              <a:t>rely </a:t>
            </a:r>
            <a:r>
              <a:rPr lang="en-US" spc="-5" dirty="0">
                <a:latin typeface="Calibri"/>
                <a:cs typeface="Calibri"/>
              </a:rPr>
              <a:t>on </a:t>
            </a:r>
            <a:r>
              <a:rPr lang="en-US" spc="-10" dirty="0">
                <a:latin typeface="Calibri"/>
                <a:cs typeface="Calibri"/>
              </a:rPr>
              <a:t>auto </a:t>
            </a:r>
            <a:r>
              <a:rPr lang="en-US" spc="-20" dirty="0">
                <a:latin typeface="Calibri"/>
                <a:cs typeface="Calibri"/>
              </a:rPr>
              <a:t>statistics </a:t>
            </a:r>
            <a:r>
              <a:rPr lang="en-US" spc="-15" dirty="0">
                <a:latin typeface="Calibri"/>
                <a:cs typeface="Calibri"/>
              </a:rPr>
              <a:t>at </a:t>
            </a:r>
            <a:r>
              <a:rPr lang="en-US" spc="-5" dirty="0">
                <a:latin typeface="Calibri"/>
                <a:cs typeface="Calibri"/>
              </a:rPr>
              <a:t>this time. </a:t>
            </a:r>
            <a:r>
              <a:rPr lang="en-US" spc="-10" dirty="0">
                <a:latin typeface="Calibri"/>
                <a:cs typeface="Calibri"/>
              </a:rPr>
              <a:t>Auto </a:t>
            </a:r>
            <a:r>
              <a:rPr lang="en-US" spc="-20" dirty="0">
                <a:latin typeface="Calibri"/>
                <a:cs typeface="Calibri"/>
              </a:rPr>
              <a:t>statistics are </a:t>
            </a:r>
            <a:r>
              <a:rPr lang="en-US" spc="-15" dirty="0">
                <a:latin typeface="Calibri"/>
                <a:cs typeface="Calibri"/>
              </a:rPr>
              <a:t>created,  </a:t>
            </a:r>
            <a:r>
              <a:rPr lang="en-US" spc="-10" dirty="0">
                <a:latin typeface="Calibri"/>
                <a:cs typeface="Calibri"/>
              </a:rPr>
              <a:t>but </a:t>
            </a:r>
            <a:r>
              <a:rPr lang="en-US" spc="-15" dirty="0">
                <a:latin typeface="Calibri"/>
                <a:cs typeface="Calibri"/>
              </a:rPr>
              <a:t>never updated. </a:t>
            </a:r>
            <a:r>
              <a:rPr lang="en-US" spc="-10" dirty="0">
                <a:latin typeface="Calibri"/>
                <a:cs typeface="Calibri"/>
              </a:rPr>
              <a:t>This </a:t>
            </a:r>
            <a:r>
              <a:rPr lang="en-US" spc="-5" dirty="0">
                <a:latin typeface="Calibri"/>
                <a:cs typeface="Calibri"/>
              </a:rPr>
              <a:t>leads </a:t>
            </a:r>
            <a:r>
              <a:rPr lang="en-US" spc="-20" dirty="0">
                <a:latin typeface="Calibri"/>
                <a:cs typeface="Calibri"/>
              </a:rPr>
              <a:t>to </a:t>
            </a:r>
            <a:r>
              <a:rPr lang="en-US" spc="-10" dirty="0">
                <a:latin typeface="Calibri"/>
                <a:cs typeface="Calibri"/>
              </a:rPr>
              <a:t>poor </a:t>
            </a:r>
            <a:r>
              <a:rPr lang="en-US" spc="-15" dirty="0">
                <a:latin typeface="Calibri"/>
                <a:cs typeface="Calibri"/>
              </a:rPr>
              <a:t>performance </a:t>
            </a:r>
            <a:r>
              <a:rPr lang="en-US" spc="-5" dirty="0">
                <a:latin typeface="Calibri"/>
                <a:cs typeface="Calibri"/>
              </a:rPr>
              <a:t>as a </a:t>
            </a:r>
            <a:r>
              <a:rPr lang="en-US" spc="-10" dirty="0">
                <a:latin typeface="Calibri"/>
                <a:cs typeface="Calibri"/>
              </a:rPr>
              <a:t>table</a:t>
            </a:r>
            <a:r>
              <a:rPr lang="en-US" spc="275" dirty="0">
                <a:latin typeface="Calibri"/>
                <a:cs typeface="Calibri"/>
              </a:rPr>
              <a:t> </a:t>
            </a:r>
            <a:r>
              <a:rPr lang="en-US" spc="-10" dirty="0">
                <a:latin typeface="Calibri"/>
                <a:cs typeface="Calibri"/>
              </a:rPr>
              <a:t>changes</a:t>
            </a:r>
            <a:endParaRPr lang="en-US" dirty="0">
              <a:latin typeface="Calibri"/>
              <a:cs typeface="Calibri"/>
            </a:endParaRPr>
          </a:p>
          <a:p>
            <a:pPr marL="246102" marR="523290" indent="-233797">
              <a:lnSpc>
                <a:spcPts val="3080"/>
              </a:lnSpc>
              <a:spcBef>
                <a:spcPts val="1025"/>
              </a:spcBef>
              <a:buFont typeface="Arial"/>
              <a:buChar char="•"/>
              <a:tabLst>
                <a:tab pos="246750" algn="l"/>
              </a:tabLst>
            </a:pPr>
            <a:r>
              <a:rPr lang="en-US" spc="-5" dirty="0">
                <a:latin typeface="Calibri"/>
                <a:cs typeface="Calibri"/>
              </a:rPr>
              <a:t>Manually </a:t>
            </a:r>
            <a:r>
              <a:rPr lang="en-US" spc="-20" dirty="0">
                <a:latin typeface="Calibri"/>
                <a:cs typeface="Calibri"/>
              </a:rPr>
              <a:t>create statistics </a:t>
            </a:r>
            <a:r>
              <a:rPr lang="en-US" spc="-5" dirty="0">
                <a:latin typeface="Calibri"/>
                <a:cs typeface="Calibri"/>
              </a:rPr>
              <a:t>on </a:t>
            </a:r>
            <a:r>
              <a:rPr lang="en-US" spc="-10" dirty="0">
                <a:latin typeface="Calibri"/>
                <a:cs typeface="Calibri"/>
              </a:rPr>
              <a:t>columns used </a:t>
            </a:r>
            <a:r>
              <a:rPr lang="en-US" spc="-5" dirty="0">
                <a:latin typeface="Calibri"/>
                <a:cs typeface="Calibri"/>
              </a:rPr>
              <a:t>in JOIN, </a:t>
            </a:r>
            <a:r>
              <a:rPr lang="en-US" spc="-10" dirty="0">
                <a:latin typeface="Calibri"/>
                <a:cs typeface="Calibri"/>
              </a:rPr>
              <a:t>GROUP </a:t>
            </a:r>
            <a:r>
              <a:rPr lang="en-US" spc="-41" dirty="0">
                <a:latin typeface="Calibri"/>
                <a:cs typeface="Calibri"/>
              </a:rPr>
              <a:t>BY </a:t>
            </a:r>
            <a:r>
              <a:rPr lang="en-US" spc="-5" dirty="0">
                <a:latin typeface="Calibri"/>
                <a:cs typeface="Calibri"/>
              </a:rPr>
              <a:t>and  </a:t>
            </a:r>
            <a:r>
              <a:rPr lang="en-US" spc="-10" dirty="0">
                <a:latin typeface="Calibri"/>
                <a:cs typeface="Calibri"/>
              </a:rPr>
              <a:t>ORDER </a:t>
            </a:r>
            <a:r>
              <a:rPr lang="en-US" spc="-41" dirty="0">
                <a:latin typeface="Calibri"/>
                <a:cs typeface="Calibri"/>
              </a:rPr>
              <a:t>BY</a:t>
            </a:r>
            <a:r>
              <a:rPr lang="en-US" spc="15" dirty="0">
                <a:latin typeface="Calibri"/>
                <a:cs typeface="Calibri"/>
              </a:rPr>
              <a:t> </a:t>
            </a:r>
            <a:r>
              <a:rPr lang="en-US" spc="-5" dirty="0">
                <a:latin typeface="Calibri"/>
                <a:cs typeface="Calibri"/>
              </a:rPr>
              <a:t>clauses</a:t>
            </a:r>
            <a:endParaRPr lang="en-US" dirty="0">
              <a:latin typeface="Calibri"/>
              <a:cs typeface="Calibri"/>
            </a:endParaRPr>
          </a:p>
          <a:p>
            <a:pPr>
              <a:spcBef>
                <a:spcPts val="5"/>
              </a:spcBef>
              <a:buFont typeface="Arial"/>
              <a:buChar char="•"/>
            </a:pPr>
            <a:endParaRPr lang="en-US" sz="3600" dirty="0">
              <a:latin typeface="Calibri"/>
              <a:cs typeface="Calibri"/>
            </a:endParaRPr>
          </a:p>
          <a:p>
            <a:pPr marL="246102" indent="-233797">
              <a:buFont typeface="Arial"/>
              <a:buChar char="•"/>
              <a:tabLst>
                <a:tab pos="246750" algn="l"/>
              </a:tabLst>
            </a:pPr>
            <a:r>
              <a:rPr lang="en-US" spc="-15" dirty="0">
                <a:latin typeface="Calibri"/>
                <a:cs typeface="Calibri"/>
              </a:rPr>
              <a:t>Update </a:t>
            </a:r>
            <a:r>
              <a:rPr lang="en-US" spc="-20" dirty="0">
                <a:latin typeface="Calibri"/>
                <a:cs typeface="Calibri"/>
              </a:rPr>
              <a:t>statistics </a:t>
            </a:r>
            <a:r>
              <a:rPr lang="en-US" spc="-10" dirty="0">
                <a:latin typeface="Calibri"/>
                <a:cs typeface="Calibri"/>
              </a:rPr>
              <a:t>after every </a:t>
            </a:r>
            <a:r>
              <a:rPr lang="en-US" spc="-5" dirty="0">
                <a:latin typeface="Calibri"/>
                <a:cs typeface="Calibri"/>
              </a:rPr>
              <a:t>major </a:t>
            </a:r>
            <a:r>
              <a:rPr lang="en-US" spc="-15" dirty="0">
                <a:latin typeface="Calibri"/>
                <a:cs typeface="Calibri"/>
              </a:rPr>
              <a:t>update </a:t>
            </a:r>
            <a:r>
              <a:rPr lang="en-US" spc="-20" dirty="0">
                <a:latin typeface="Calibri"/>
                <a:cs typeface="Calibri"/>
              </a:rPr>
              <a:t>to </a:t>
            </a:r>
            <a:r>
              <a:rPr lang="en-US" spc="-5" dirty="0">
                <a:latin typeface="Calibri"/>
                <a:cs typeface="Calibri"/>
              </a:rPr>
              <a:t>a</a:t>
            </a:r>
            <a:r>
              <a:rPr lang="en-US" spc="127" dirty="0">
                <a:latin typeface="Calibri"/>
                <a:cs typeface="Calibri"/>
              </a:rPr>
              <a:t> </a:t>
            </a:r>
            <a:r>
              <a:rPr lang="en-US" spc="-10" dirty="0">
                <a:latin typeface="Calibri"/>
                <a:cs typeface="Calibri"/>
              </a:rPr>
              <a:t>table</a:t>
            </a:r>
            <a:endParaRPr lang="en-US" dirty="0">
              <a:latin typeface="Calibri"/>
              <a:cs typeface="Calibri"/>
            </a:endParaRPr>
          </a:p>
          <a:p>
            <a:pPr marL="246102" indent="-233797">
              <a:spcBef>
                <a:spcPts val="688"/>
              </a:spcBef>
              <a:buFont typeface="Arial"/>
              <a:buChar char="•"/>
              <a:tabLst>
                <a:tab pos="246750" algn="l"/>
              </a:tabLst>
            </a:pPr>
            <a:r>
              <a:rPr lang="en-US" spc="-25" dirty="0">
                <a:latin typeface="Calibri"/>
                <a:cs typeface="Calibri"/>
              </a:rPr>
              <a:t>Failure </a:t>
            </a:r>
            <a:r>
              <a:rPr lang="en-US" spc="-20" dirty="0">
                <a:latin typeface="Calibri"/>
                <a:cs typeface="Calibri"/>
              </a:rPr>
              <a:t>to </a:t>
            </a:r>
            <a:r>
              <a:rPr lang="en-US" spc="-15" dirty="0">
                <a:latin typeface="Calibri"/>
                <a:cs typeface="Calibri"/>
              </a:rPr>
              <a:t>maintain current </a:t>
            </a:r>
            <a:r>
              <a:rPr lang="en-US" spc="-20" dirty="0">
                <a:latin typeface="Calibri"/>
                <a:cs typeface="Calibri"/>
              </a:rPr>
              <a:t>statistics </a:t>
            </a:r>
            <a:r>
              <a:rPr lang="en-US" spc="-5" dirty="0">
                <a:latin typeface="Calibri"/>
                <a:cs typeface="Calibri"/>
              </a:rPr>
              <a:t>WILL lead </a:t>
            </a:r>
            <a:r>
              <a:rPr lang="en-US" spc="-15" dirty="0">
                <a:latin typeface="Calibri"/>
                <a:cs typeface="Calibri"/>
              </a:rPr>
              <a:t>to </a:t>
            </a:r>
            <a:r>
              <a:rPr lang="en-US" spc="-5" dirty="0">
                <a:latin typeface="Calibri"/>
                <a:cs typeface="Calibri"/>
              </a:rPr>
              <a:t>bad</a:t>
            </a:r>
            <a:r>
              <a:rPr lang="en-US" spc="245" dirty="0">
                <a:latin typeface="Calibri"/>
                <a:cs typeface="Calibri"/>
              </a:rPr>
              <a:t> </a:t>
            </a:r>
            <a:r>
              <a:rPr lang="en-US" spc="-15" dirty="0">
                <a:latin typeface="Calibri"/>
                <a:cs typeface="Calibri"/>
              </a:rPr>
              <a:t>performance</a:t>
            </a:r>
            <a:endParaRPr lang="en-US" dirty="0">
              <a:latin typeface="Calibri"/>
              <a:cs typeface="Calibri"/>
            </a:endParaRPr>
          </a:p>
          <a:p>
            <a:pPr marL="0" indent="0">
              <a:buNone/>
            </a:pPr>
            <a:endParaRPr lang="en-US" dirty="0"/>
          </a:p>
        </p:txBody>
      </p:sp>
    </p:spTree>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600" rIns="0" bIns="0" rtlCol="0" anchor="t">
            <a:spAutoFit/>
          </a:bodyPr>
          <a:lstStyle/>
          <a:p>
            <a:pPr marL="12953">
              <a:spcBef>
                <a:spcPts val="107"/>
              </a:spcBef>
            </a:pPr>
            <a:r>
              <a:rPr spc="-87" dirty="0"/>
              <a:t>CTAS </a:t>
            </a:r>
            <a:r>
              <a:rPr spc="-15" dirty="0"/>
              <a:t>vs </a:t>
            </a:r>
            <a:r>
              <a:rPr dirty="0"/>
              <a:t>Insert / </a:t>
            </a:r>
            <a:r>
              <a:rPr spc="-15" dirty="0"/>
              <a:t>Update </a:t>
            </a:r>
            <a:r>
              <a:rPr dirty="0"/>
              <a:t>/ </a:t>
            </a:r>
            <a:r>
              <a:rPr spc="-10" dirty="0"/>
              <a:t>Delete </a:t>
            </a:r>
            <a:r>
              <a:rPr dirty="0"/>
              <a:t>/</a:t>
            </a:r>
            <a:r>
              <a:rPr spc="127" dirty="0"/>
              <a:t> </a:t>
            </a:r>
            <a:r>
              <a:rPr spc="-20" dirty="0"/>
              <a:t>Merge</a:t>
            </a:r>
          </a:p>
        </p:txBody>
      </p:sp>
      <p:sp>
        <p:nvSpPr>
          <p:cNvPr id="4" name="Text Placeholder 3">
            <a:extLst>
              <a:ext uri="{FF2B5EF4-FFF2-40B4-BE49-F238E27FC236}">
                <a16:creationId xmlns:a16="http://schemas.microsoft.com/office/drawing/2014/main" id="{717BBF4A-FDE9-4B01-995B-F422040FB296}"/>
              </a:ext>
            </a:extLst>
          </p:cNvPr>
          <p:cNvSpPr>
            <a:spLocks noGrp="1"/>
          </p:cNvSpPr>
          <p:nvPr>
            <p:ph type="body" sz="quarter" idx="10"/>
          </p:nvPr>
        </p:nvSpPr>
        <p:spPr>
          <a:xfrm>
            <a:off x="595915" y="1464074"/>
            <a:ext cx="11239464" cy="2403030"/>
          </a:xfrm>
        </p:spPr>
        <p:txBody>
          <a:bodyPr/>
          <a:lstStyle/>
          <a:p>
            <a:pPr marL="246102" indent="-233797">
              <a:spcBef>
                <a:spcPts val="97"/>
              </a:spcBef>
              <a:buFont typeface="Arial"/>
              <a:buChar char="•"/>
              <a:tabLst>
                <a:tab pos="246750" algn="l"/>
              </a:tabLst>
            </a:pPr>
            <a:r>
              <a:rPr lang="en-US" spc="-31" dirty="0">
                <a:latin typeface="Calibri"/>
                <a:cs typeface="Calibri"/>
              </a:rPr>
              <a:t>Prefer </a:t>
            </a:r>
            <a:r>
              <a:rPr lang="en-US" spc="-56" dirty="0">
                <a:latin typeface="Calibri"/>
                <a:cs typeface="Calibri"/>
              </a:rPr>
              <a:t>CTAS </a:t>
            </a:r>
            <a:r>
              <a:rPr lang="en-US" spc="-5" dirty="0">
                <a:latin typeface="Calibri"/>
                <a:cs typeface="Calibri"/>
              </a:rPr>
              <a:t>when </a:t>
            </a:r>
            <a:r>
              <a:rPr lang="en-US" spc="-20" dirty="0">
                <a:latin typeface="Calibri"/>
                <a:cs typeface="Calibri"/>
              </a:rPr>
              <a:t>you </a:t>
            </a:r>
            <a:r>
              <a:rPr lang="en-US" spc="-15" dirty="0">
                <a:latin typeface="Calibri"/>
                <a:cs typeface="Calibri"/>
              </a:rPr>
              <a:t>update </a:t>
            </a:r>
            <a:r>
              <a:rPr lang="en-US" spc="-5" dirty="0">
                <a:latin typeface="Calibri"/>
                <a:cs typeface="Calibri"/>
              </a:rPr>
              <a:t>or </a:t>
            </a:r>
            <a:r>
              <a:rPr lang="en-US" spc="-15" dirty="0">
                <a:latin typeface="Calibri"/>
                <a:cs typeface="Calibri"/>
              </a:rPr>
              <a:t>delete more </a:t>
            </a:r>
            <a:r>
              <a:rPr lang="en-US" spc="-5" dirty="0">
                <a:latin typeface="Calibri"/>
                <a:cs typeface="Calibri"/>
              </a:rPr>
              <a:t>than 10% of</a:t>
            </a:r>
            <a:r>
              <a:rPr lang="en-US" spc="255" dirty="0">
                <a:latin typeface="Calibri"/>
                <a:cs typeface="Calibri"/>
              </a:rPr>
              <a:t> </a:t>
            </a:r>
            <a:r>
              <a:rPr lang="en-US" spc="-25" dirty="0">
                <a:latin typeface="Calibri"/>
                <a:cs typeface="Calibri"/>
              </a:rPr>
              <a:t>rows</a:t>
            </a:r>
            <a:endParaRPr lang="en-US" dirty="0">
              <a:latin typeface="Calibri"/>
              <a:cs typeface="Calibri"/>
            </a:endParaRPr>
          </a:p>
          <a:p>
            <a:pPr>
              <a:spcBef>
                <a:spcPts val="10"/>
              </a:spcBef>
              <a:buFont typeface="Arial"/>
              <a:buChar char="•"/>
            </a:pPr>
            <a:endParaRPr lang="en-US" sz="4000" dirty="0">
              <a:latin typeface="Calibri"/>
              <a:cs typeface="Calibri"/>
            </a:endParaRPr>
          </a:p>
          <a:p>
            <a:pPr marL="246102" marR="95850" indent="-233797">
              <a:lnSpc>
                <a:spcPts val="3080"/>
              </a:lnSpc>
              <a:spcBef>
                <a:spcPts val="5"/>
              </a:spcBef>
              <a:buFont typeface="Arial"/>
              <a:buChar char="•"/>
              <a:tabLst>
                <a:tab pos="246750" algn="l"/>
              </a:tabLst>
            </a:pPr>
            <a:r>
              <a:rPr lang="en-US" spc="-31" dirty="0">
                <a:latin typeface="Calibri"/>
                <a:cs typeface="Calibri"/>
              </a:rPr>
              <a:t>Prefer </a:t>
            </a:r>
            <a:r>
              <a:rPr lang="en-US" spc="-56" dirty="0">
                <a:latin typeface="Calibri"/>
                <a:cs typeface="Calibri"/>
              </a:rPr>
              <a:t>CTAS </a:t>
            </a:r>
            <a:r>
              <a:rPr lang="en-US" spc="-5" dirty="0">
                <a:latin typeface="Calibri"/>
                <a:cs typeface="Calibri"/>
              </a:rPr>
              <a:t>when </a:t>
            </a:r>
            <a:r>
              <a:rPr lang="en-US" spc="-20" dirty="0">
                <a:latin typeface="Calibri"/>
                <a:cs typeface="Calibri"/>
              </a:rPr>
              <a:t>you are </a:t>
            </a:r>
            <a:r>
              <a:rPr lang="en-US" spc="-15" dirty="0">
                <a:latin typeface="Calibri"/>
                <a:cs typeface="Calibri"/>
              </a:rPr>
              <a:t>updating </a:t>
            </a:r>
            <a:r>
              <a:rPr lang="en-US" spc="-5" dirty="0">
                <a:latin typeface="Calibri"/>
                <a:cs typeface="Calibri"/>
              </a:rPr>
              <a:t>or </a:t>
            </a:r>
            <a:r>
              <a:rPr lang="en-US" spc="-10" dirty="0">
                <a:latin typeface="Calibri"/>
                <a:cs typeface="Calibri"/>
              </a:rPr>
              <a:t>deleting </a:t>
            </a:r>
            <a:r>
              <a:rPr lang="en-US" spc="-5" dirty="0">
                <a:latin typeface="Calibri"/>
                <a:cs typeface="Calibri"/>
              </a:rPr>
              <a:t>a </a:t>
            </a:r>
            <a:r>
              <a:rPr lang="en-US" spc="-15" dirty="0">
                <a:latin typeface="Calibri"/>
                <a:cs typeface="Calibri"/>
              </a:rPr>
              <a:t>clustered  </a:t>
            </a:r>
            <a:r>
              <a:rPr lang="en-US" spc="-20" dirty="0" err="1">
                <a:latin typeface="Calibri"/>
                <a:cs typeface="Calibri"/>
              </a:rPr>
              <a:t>Columnstore</a:t>
            </a:r>
            <a:r>
              <a:rPr lang="en-US" spc="-20" dirty="0">
                <a:latin typeface="Calibri"/>
                <a:cs typeface="Calibri"/>
              </a:rPr>
              <a:t> </a:t>
            </a:r>
            <a:r>
              <a:rPr lang="en-US" spc="-15" dirty="0">
                <a:latin typeface="Calibri"/>
                <a:cs typeface="Calibri"/>
              </a:rPr>
              <a:t>index, </a:t>
            </a:r>
            <a:r>
              <a:rPr lang="en-US" spc="-5" dirty="0">
                <a:latin typeface="Calibri"/>
                <a:cs typeface="Calibri"/>
              </a:rPr>
              <a:t>and do not </a:t>
            </a:r>
            <a:r>
              <a:rPr lang="en-US" spc="-25" dirty="0">
                <a:latin typeface="Calibri"/>
                <a:cs typeface="Calibri"/>
              </a:rPr>
              <a:t>have </a:t>
            </a:r>
            <a:r>
              <a:rPr lang="en-US" spc="-5" dirty="0">
                <a:latin typeface="Calibri"/>
                <a:cs typeface="Calibri"/>
              </a:rPr>
              <a:t>time </a:t>
            </a:r>
            <a:r>
              <a:rPr lang="en-US" spc="-25" dirty="0">
                <a:latin typeface="Calibri"/>
                <a:cs typeface="Calibri"/>
              </a:rPr>
              <a:t>for </a:t>
            </a:r>
            <a:r>
              <a:rPr lang="en-US" spc="-5" dirty="0">
                <a:latin typeface="Calibri"/>
                <a:cs typeface="Calibri"/>
              </a:rPr>
              <a:t>an </a:t>
            </a:r>
            <a:r>
              <a:rPr lang="en-US" spc="-10" dirty="0">
                <a:latin typeface="Calibri"/>
                <a:cs typeface="Calibri"/>
              </a:rPr>
              <a:t>offline</a:t>
            </a:r>
            <a:r>
              <a:rPr lang="en-US" spc="219" dirty="0">
                <a:latin typeface="Calibri"/>
                <a:cs typeface="Calibri"/>
              </a:rPr>
              <a:t> </a:t>
            </a:r>
            <a:r>
              <a:rPr lang="en-US" spc="-15" dirty="0">
                <a:latin typeface="Calibri"/>
                <a:cs typeface="Calibri"/>
              </a:rPr>
              <a:t>rebuild</a:t>
            </a:r>
            <a:endParaRPr lang="en-US" dirty="0">
              <a:latin typeface="Calibri"/>
              <a:cs typeface="Calibri"/>
            </a:endParaRPr>
          </a:p>
          <a:p>
            <a:pPr marL="0" indent="0">
              <a:buNone/>
            </a:pPr>
            <a:endParaRPr lang="en-US" dirty="0"/>
          </a:p>
        </p:txBody>
      </p:sp>
    </p:spTree>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600" rIns="0" bIns="0" rtlCol="0" anchor="t">
            <a:spAutoFit/>
          </a:bodyPr>
          <a:lstStyle/>
          <a:p>
            <a:pPr marL="12953">
              <a:spcBef>
                <a:spcPts val="107"/>
              </a:spcBef>
            </a:pPr>
            <a:r>
              <a:rPr spc="-66" dirty="0"/>
              <a:t>UPDATE </a:t>
            </a:r>
            <a:r>
              <a:rPr spc="-10" dirty="0"/>
              <a:t>FROM </a:t>
            </a:r>
            <a:r>
              <a:rPr dirty="0"/>
              <a:t>and DELETE</a:t>
            </a:r>
            <a:r>
              <a:rPr spc="20" dirty="0"/>
              <a:t> </a:t>
            </a:r>
            <a:r>
              <a:rPr spc="-15" dirty="0"/>
              <a:t>FROM</a:t>
            </a:r>
          </a:p>
        </p:txBody>
      </p:sp>
      <p:sp>
        <p:nvSpPr>
          <p:cNvPr id="4" name="Text Placeholder 3">
            <a:extLst>
              <a:ext uri="{FF2B5EF4-FFF2-40B4-BE49-F238E27FC236}">
                <a16:creationId xmlns:a16="http://schemas.microsoft.com/office/drawing/2014/main" id="{F984D79D-227E-4506-98B3-83CC19C8A3DA}"/>
              </a:ext>
            </a:extLst>
          </p:cNvPr>
          <p:cNvSpPr>
            <a:spLocks noGrp="1"/>
          </p:cNvSpPr>
          <p:nvPr>
            <p:ph type="body" sz="quarter" idx="10"/>
          </p:nvPr>
        </p:nvSpPr>
        <p:spPr>
          <a:xfrm>
            <a:off x="595915" y="1464074"/>
            <a:ext cx="11239464" cy="3993914"/>
          </a:xfrm>
        </p:spPr>
        <p:txBody>
          <a:bodyPr/>
          <a:lstStyle/>
          <a:p>
            <a:pPr marL="246102" marR="733125" indent="-233797">
              <a:lnSpc>
                <a:spcPts val="3090"/>
              </a:lnSpc>
              <a:spcBef>
                <a:spcPts val="479"/>
              </a:spcBef>
              <a:buFont typeface="Arial"/>
              <a:buChar char="•"/>
              <a:tabLst>
                <a:tab pos="246750" algn="l"/>
              </a:tabLst>
            </a:pPr>
            <a:r>
              <a:rPr lang="en-US" spc="-20" dirty="0">
                <a:latin typeface="Calibri"/>
                <a:cs typeface="Calibri"/>
              </a:rPr>
              <a:t>Azure </a:t>
            </a:r>
            <a:r>
              <a:rPr lang="en-US" spc="-15" dirty="0">
                <a:latin typeface="Calibri"/>
                <a:cs typeface="Calibri"/>
              </a:rPr>
              <a:t>Synapse </a:t>
            </a:r>
            <a:r>
              <a:rPr lang="en-US" spc="-5" dirty="0">
                <a:latin typeface="Calibri"/>
                <a:cs typeface="Calibri"/>
              </a:rPr>
              <a:t>Analytics </a:t>
            </a:r>
            <a:r>
              <a:rPr lang="en-US" spc="-10" dirty="0">
                <a:latin typeface="Calibri"/>
                <a:cs typeface="Calibri"/>
              </a:rPr>
              <a:t>does not currently support </a:t>
            </a:r>
            <a:r>
              <a:rPr lang="en-US" spc="-5" dirty="0">
                <a:latin typeface="Calibri"/>
                <a:cs typeface="Calibri"/>
              </a:rPr>
              <a:t>(*) joins in  </a:t>
            </a:r>
            <a:r>
              <a:rPr lang="en-US" spc="-51" dirty="0">
                <a:latin typeface="Calibri"/>
                <a:cs typeface="Calibri"/>
              </a:rPr>
              <a:t>UPDATE </a:t>
            </a:r>
            <a:r>
              <a:rPr lang="en-US" spc="-10" dirty="0">
                <a:latin typeface="Calibri"/>
                <a:cs typeface="Calibri"/>
              </a:rPr>
              <a:t>FROM </a:t>
            </a:r>
            <a:r>
              <a:rPr lang="en-US" spc="-5" dirty="0">
                <a:latin typeface="Calibri"/>
                <a:cs typeface="Calibri"/>
              </a:rPr>
              <a:t>and DELETE </a:t>
            </a:r>
            <a:r>
              <a:rPr lang="en-US" spc="-15" dirty="0">
                <a:latin typeface="Calibri"/>
                <a:cs typeface="Calibri"/>
              </a:rPr>
              <a:t>FROM</a:t>
            </a:r>
            <a:r>
              <a:rPr lang="en-US" spc="112" dirty="0">
                <a:latin typeface="Calibri"/>
                <a:cs typeface="Calibri"/>
              </a:rPr>
              <a:t> </a:t>
            </a:r>
            <a:r>
              <a:rPr lang="en-US" spc="-10" dirty="0">
                <a:latin typeface="Calibri"/>
                <a:cs typeface="Calibri"/>
              </a:rPr>
              <a:t>queries.</a:t>
            </a:r>
            <a:endParaRPr lang="en-US" dirty="0">
              <a:latin typeface="Calibri"/>
              <a:cs typeface="Calibri"/>
            </a:endParaRPr>
          </a:p>
          <a:p>
            <a:pPr>
              <a:spcBef>
                <a:spcPts val="15"/>
              </a:spcBef>
              <a:buFont typeface="Arial"/>
              <a:buChar char="•"/>
            </a:pPr>
            <a:endParaRPr lang="en-US" sz="4000" dirty="0">
              <a:latin typeface="Calibri"/>
              <a:cs typeface="Calibri"/>
            </a:endParaRPr>
          </a:p>
          <a:p>
            <a:pPr marL="246102" marR="5181" indent="-233797">
              <a:lnSpc>
                <a:spcPts val="3090"/>
              </a:lnSpc>
              <a:buFont typeface="Arial"/>
              <a:buChar char="•"/>
              <a:tabLst>
                <a:tab pos="246750" algn="l"/>
              </a:tabLst>
            </a:pPr>
            <a:r>
              <a:rPr lang="en-US" spc="-10" dirty="0">
                <a:latin typeface="Calibri"/>
                <a:cs typeface="Calibri"/>
              </a:rPr>
              <a:t>Implement </a:t>
            </a:r>
            <a:r>
              <a:rPr lang="en-US" spc="-5" dirty="0">
                <a:latin typeface="Calibri"/>
                <a:cs typeface="Calibri"/>
              </a:rPr>
              <a:t>the join as a </a:t>
            </a:r>
            <a:r>
              <a:rPr lang="en-US" spc="-15" dirty="0">
                <a:latin typeface="Calibri"/>
                <a:cs typeface="Calibri"/>
              </a:rPr>
              <a:t>temporary </a:t>
            </a:r>
            <a:r>
              <a:rPr lang="en-US" spc="-5" dirty="0">
                <a:latin typeface="Calibri"/>
                <a:cs typeface="Calibri"/>
              </a:rPr>
              <a:t>/ </a:t>
            </a:r>
            <a:r>
              <a:rPr lang="en-US" spc="-15" dirty="0">
                <a:latin typeface="Calibri"/>
                <a:cs typeface="Calibri"/>
              </a:rPr>
              <a:t>transient </a:t>
            </a:r>
            <a:r>
              <a:rPr lang="en-US" spc="-10" dirty="0">
                <a:latin typeface="Calibri"/>
                <a:cs typeface="Calibri"/>
              </a:rPr>
              <a:t>table, </a:t>
            </a:r>
            <a:r>
              <a:rPr lang="en-US" spc="-5" dirty="0">
                <a:latin typeface="Calibri"/>
                <a:cs typeface="Calibri"/>
              </a:rPr>
              <a:t>then </a:t>
            </a:r>
            <a:r>
              <a:rPr lang="en-US" spc="-51" dirty="0">
                <a:latin typeface="Calibri"/>
                <a:cs typeface="Calibri"/>
              </a:rPr>
              <a:t>UPDATE </a:t>
            </a:r>
            <a:r>
              <a:rPr lang="en-US" spc="-5" dirty="0">
                <a:latin typeface="Calibri"/>
                <a:cs typeface="Calibri"/>
              </a:rPr>
              <a:t>/  DELETE </a:t>
            </a:r>
            <a:r>
              <a:rPr lang="en-US" spc="-20" dirty="0">
                <a:latin typeface="Calibri"/>
                <a:cs typeface="Calibri"/>
              </a:rPr>
              <a:t>from </a:t>
            </a:r>
            <a:r>
              <a:rPr lang="en-US" spc="-10" dirty="0">
                <a:latin typeface="Calibri"/>
                <a:cs typeface="Calibri"/>
              </a:rPr>
              <a:t>that</a:t>
            </a:r>
            <a:r>
              <a:rPr lang="en-US" spc="20" dirty="0">
                <a:latin typeface="Calibri"/>
                <a:cs typeface="Calibri"/>
              </a:rPr>
              <a:t> </a:t>
            </a:r>
            <a:r>
              <a:rPr lang="en-US" spc="-10" dirty="0">
                <a:latin typeface="Calibri"/>
                <a:cs typeface="Calibri"/>
              </a:rPr>
              <a:t>table</a:t>
            </a:r>
            <a:endParaRPr lang="en-US" dirty="0">
              <a:latin typeface="Calibri"/>
              <a:cs typeface="Calibri"/>
            </a:endParaRPr>
          </a:p>
          <a:p>
            <a:endParaRPr lang="en-US" sz="3600" dirty="0">
              <a:latin typeface="Calibri"/>
              <a:cs typeface="Calibri"/>
            </a:endParaRPr>
          </a:p>
          <a:p>
            <a:pPr marL="12953">
              <a:spcBef>
                <a:spcPts val="5"/>
              </a:spcBef>
            </a:pPr>
            <a:r>
              <a:rPr lang="en-US" spc="-5" dirty="0">
                <a:latin typeface="Calibri"/>
                <a:cs typeface="Calibri"/>
              </a:rPr>
              <a:t>(*) Coming</a:t>
            </a:r>
            <a:r>
              <a:rPr lang="en-US" spc="31" dirty="0">
                <a:latin typeface="Calibri"/>
                <a:cs typeface="Calibri"/>
              </a:rPr>
              <a:t> </a:t>
            </a:r>
            <a:r>
              <a:rPr lang="en-US" spc="-10" dirty="0">
                <a:latin typeface="Calibri"/>
                <a:cs typeface="Calibri"/>
              </a:rPr>
              <a:t>soon</a:t>
            </a:r>
            <a:endParaRPr lang="en-US" dirty="0">
              <a:latin typeface="Calibri"/>
              <a:cs typeface="Calibri"/>
            </a:endParaRPr>
          </a:p>
          <a:p>
            <a:pPr marL="0" indent="0">
              <a:buNone/>
            </a:pPr>
            <a:endParaRPr lang="en-US" dirty="0"/>
          </a:p>
        </p:txBody>
      </p:sp>
    </p:spTree>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600" rIns="0" bIns="0" rtlCol="0" anchor="t">
            <a:spAutoFit/>
          </a:bodyPr>
          <a:lstStyle/>
          <a:p>
            <a:pPr marL="12953">
              <a:spcBef>
                <a:spcPts val="107"/>
              </a:spcBef>
            </a:pPr>
            <a:r>
              <a:rPr dirty="0">
                <a:uFill>
                  <a:solidFill>
                    <a:srgbClr val="000000"/>
                  </a:solidFill>
                </a:uFill>
              </a:rPr>
              <a:t>Simple</a:t>
            </a:r>
            <a:r>
              <a:rPr dirty="0"/>
              <a:t> is </a:t>
            </a:r>
            <a:r>
              <a:rPr spc="-25" dirty="0"/>
              <a:t>better </a:t>
            </a:r>
            <a:r>
              <a:rPr dirty="0"/>
              <a:t>than</a:t>
            </a:r>
            <a:r>
              <a:rPr spc="-25" dirty="0"/>
              <a:t> </a:t>
            </a:r>
            <a:r>
              <a:rPr spc="-20" dirty="0"/>
              <a:t>clever</a:t>
            </a:r>
          </a:p>
        </p:txBody>
      </p:sp>
      <p:sp>
        <p:nvSpPr>
          <p:cNvPr id="4" name="Text Placeholder 3">
            <a:extLst>
              <a:ext uri="{FF2B5EF4-FFF2-40B4-BE49-F238E27FC236}">
                <a16:creationId xmlns:a16="http://schemas.microsoft.com/office/drawing/2014/main" id="{B2B49E0E-0871-451B-B0ED-C9CFE4A59A24}"/>
              </a:ext>
            </a:extLst>
          </p:cNvPr>
          <p:cNvSpPr>
            <a:spLocks noGrp="1"/>
          </p:cNvSpPr>
          <p:nvPr>
            <p:ph type="body" sz="quarter" idx="10"/>
          </p:nvPr>
        </p:nvSpPr>
        <p:spPr>
          <a:xfrm>
            <a:off x="595915" y="1464074"/>
            <a:ext cx="11239464" cy="3359318"/>
          </a:xfrm>
        </p:spPr>
        <p:txBody>
          <a:bodyPr/>
          <a:lstStyle/>
          <a:p>
            <a:pPr marL="246102" marR="101679">
              <a:lnSpc>
                <a:spcPts val="3080"/>
              </a:lnSpc>
              <a:spcBef>
                <a:spcPts val="490"/>
              </a:spcBef>
              <a:buFont typeface="Arial"/>
              <a:buChar char="•"/>
              <a:tabLst>
                <a:tab pos="246102" algn="l"/>
              </a:tabLst>
            </a:pPr>
            <a:r>
              <a:rPr lang="en-US" spc="-31" dirty="0">
                <a:latin typeface="Calibri"/>
                <a:cs typeface="Calibri"/>
              </a:rPr>
              <a:t>Persist </a:t>
            </a:r>
            <a:r>
              <a:rPr lang="en-US" spc="-20" dirty="0">
                <a:latin typeface="Calibri"/>
                <a:cs typeface="Calibri"/>
              </a:rPr>
              <a:t>standard </a:t>
            </a:r>
            <a:r>
              <a:rPr lang="en-US" spc="-10" dirty="0">
                <a:latin typeface="Calibri"/>
                <a:cs typeface="Calibri"/>
              </a:rPr>
              <a:t>columns </a:t>
            </a:r>
            <a:r>
              <a:rPr lang="en-US" spc="-41" dirty="0">
                <a:latin typeface="Calibri"/>
                <a:cs typeface="Calibri"/>
              </a:rPr>
              <a:t>early, </a:t>
            </a:r>
            <a:r>
              <a:rPr lang="en-US" spc="-20" dirty="0">
                <a:latin typeface="Calibri"/>
                <a:cs typeface="Calibri"/>
              </a:rPr>
              <a:t>to avoid </a:t>
            </a:r>
            <a:r>
              <a:rPr lang="en-US" spc="-10" dirty="0">
                <a:latin typeface="Calibri"/>
                <a:cs typeface="Calibri"/>
              </a:rPr>
              <a:t>calculations </a:t>
            </a:r>
            <a:r>
              <a:rPr lang="en-US" spc="-5" dirty="0">
                <a:latin typeface="Calibri"/>
                <a:cs typeface="Calibri"/>
              </a:rPr>
              <a:t>and </a:t>
            </a:r>
            <a:r>
              <a:rPr lang="en-US" spc="-5">
                <a:latin typeface="Calibri"/>
                <a:cs typeface="Calibri"/>
              </a:rPr>
              <a:t>functions  </a:t>
            </a:r>
            <a:r>
              <a:rPr lang="en-US" spc="-10">
                <a:latin typeface="Calibri"/>
                <a:cs typeface="Calibri"/>
              </a:rPr>
              <a:t>in WHERE</a:t>
            </a:r>
            <a:r>
              <a:rPr lang="en-US" spc="10">
                <a:latin typeface="Calibri"/>
                <a:cs typeface="Calibri"/>
              </a:rPr>
              <a:t> </a:t>
            </a:r>
            <a:r>
              <a:rPr lang="en-US" spc="-5" dirty="0">
                <a:latin typeface="Calibri"/>
                <a:cs typeface="Calibri"/>
              </a:rPr>
              <a:t>clause</a:t>
            </a:r>
            <a:endParaRPr lang="en-US" dirty="0">
              <a:latin typeface="Calibri"/>
              <a:cs typeface="Calibri"/>
            </a:endParaRPr>
          </a:p>
          <a:p>
            <a:pPr marL="246102" marR="5181">
              <a:lnSpc>
                <a:spcPts val="3080"/>
              </a:lnSpc>
              <a:spcBef>
                <a:spcPts val="1035"/>
              </a:spcBef>
              <a:buFont typeface="Arial"/>
              <a:buChar char="•"/>
              <a:tabLst>
                <a:tab pos="246102" algn="l"/>
              </a:tabLst>
            </a:pPr>
            <a:r>
              <a:rPr lang="en-US" spc="-15" dirty="0">
                <a:latin typeface="Calibri"/>
                <a:cs typeface="Calibri"/>
              </a:rPr>
              <a:t>Unroll </a:t>
            </a:r>
            <a:r>
              <a:rPr lang="en-US" spc="-5" dirty="0">
                <a:latin typeface="Calibri"/>
                <a:cs typeface="Calibri"/>
              </a:rPr>
              <a:t>CTEs and JOIN sub-selects </a:t>
            </a:r>
            <a:r>
              <a:rPr lang="en-US" spc="-20" dirty="0">
                <a:latin typeface="Calibri"/>
                <a:cs typeface="Calibri"/>
              </a:rPr>
              <a:t>to </a:t>
            </a:r>
            <a:r>
              <a:rPr lang="en-US" spc="-15" dirty="0">
                <a:latin typeface="Calibri"/>
                <a:cs typeface="Calibri"/>
              </a:rPr>
              <a:t>transient </a:t>
            </a:r>
            <a:r>
              <a:rPr lang="en-US" spc="-5" dirty="0">
                <a:latin typeface="Calibri"/>
                <a:cs typeface="Calibri"/>
              </a:rPr>
              <a:t>/ </a:t>
            </a:r>
            <a:r>
              <a:rPr lang="en-US" spc="-15" dirty="0">
                <a:latin typeface="Calibri"/>
                <a:cs typeface="Calibri"/>
              </a:rPr>
              <a:t>temporary </a:t>
            </a:r>
            <a:r>
              <a:rPr lang="en-US" spc="-10" dirty="0">
                <a:latin typeface="Calibri"/>
                <a:cs typeface="Calibri"/>
              </a:rPr>
              <a:t>tables </a:t>
            </a:r>
            <a:r>
              <a:rPr lang="en-US" spc="-15" dirty="0">
                <a:latin typeface="Calibri"/>
                <a:cs typeface="Calibri"/>
              </a:rPr>
              <a:t>to  </a:t>
            </a:r>
            <a:r>
              <a:rPr lang="en-US" spc="-10" dirty="0">
                <a:latin typeface="Calibri"/>
                <a:cs typeface="Calibri"/>
              </a:rPr>
              <a:t>manage</a:t>
            </a:r>
            <a:r>
              <a:rPr lang="en-US" spc="-5" dirty="0">
                <a:latin typeface="Calibri"/>
                <a:cs typeface="Calibri"/>
              </a:rPr>
              <a:t> </a:t>
            </a:r>
            <a:r>
              <a:rPr lang="en-US" spc="-10" dirty="0">
                <a:latin typeface="Calibri"/>
                <a:cs typeface="Calibri"/>
              </a:rPr>
              <a:t>distribution</a:t>
            </a:r>
            <a:endParaRPr lang="en-US" dirty="0">
              <a:latin typeface="Calibri"/>
              <a:cs typeface="Calibri"/>
            </a:endParaRPr>
          </a:p>
          <a:p>
            <a:pPr>
              <a:spcBef>
                <a:spcPts val="5"/>
              </a:spcBef>
              <a:buFont typeface="Arial"/>
              <a:buChar char="•"/>
            </a:pPr>
            <a:endParaRPr lang="en-US" sz="3600" dirty="0">
              <a:latin typeface="Calibri"/>
              <a:cs typeface="Calibri"/>
            </a:endParaRPr>
          </a:p>
          <a:p>
            <a:pPr marL="246102">
              <a:buFont typeface="Arial"/>
              <a:buChar char="•"/>
              <a:tabLst>
                <a:tab pos="246102" algn="l"/>
              </a:tabLst>
            </a:pPr>
            <a:r>
              <a:rPr lang="en-US" spc="-10" dirty="0">
                <a:latin typeface="Calibri"/>
                <a:cs typeface="Calibri"/>
              </a:rPr>
              <a:t>Simple queries </a:t>
            </a:r>
            <a:r>
              <a:rPr lang="en-US" spc="-20" dirty="0">
                <a:latin typeface="Calibri"/>
                <a:cs typeface="Calibri"/>
              </a:rPr>
              <a:t>are </a:t>
            </a:r>
            <a:r>
              <a:rPr lang="en-US" spc="-5" dirty="0">
                <a:latin typeface="Calibri"/>
                <a:cs typeface="Calibri"/>
              </a:rPr>
              <a:t>easier </a:t>
            </a:r>
            <a:r>
              <a:rPr lang="en-US" spc="-20" dirty="0">
                <a:latin typeface="Calibri"/>
                <a:cs typeface="Calibri"/>
              </a:rPr>
              <a:t>to </a:t>
            </a:r>
            <a:r>
              <a:rPr lang="en-US" spc="-5" dirty="0">
                <a:latin typeface="Calibri"/>
                <a:cs typeface="Calibri"/>
              </a:rPr>
              <a:t>tune and</a:t>
            </a:r>
            <a:r>
              <a:rPr lang="en-US" spc="127" dirty="0">
                <a:latin typeface="Calibri"/>
                <a:cs typeface="Calibri"/>
              </a:rPr>
              <a:t> </a:t>
            </a:r>
            <a:r>
              <a:rPr lang="en-US" spc="-10" dirty="0">
                <a:latin typeface="Calibri"/>
                <a:cs typeface="Calibri"/>
              </a:rPr>
              <a:t>debug</a:t>
            </a:r>
            <a:endParaRPr lang="en-US" dirty="0">
              <a:latin typeface="Calibri"/>
              <a:cs typeface="Calibri"/>
            </a:endParaRPr>
          </a:p>
          <a:p>
            <a:pPr marL="0" indent="0">
              <a:buNone/>
            </a:pPr>
            <a:endParaRPr lang="en-US" dirty="0"/>
          </a:p>
        </p:txBody>
      </p:sp>
    </p:spTree>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86EC9-54A6-4E5E-BC02-F5A97CA22B36}"/>
              </a:ext>
            </a:extLst>
          </p:cNvPr>
          <p:cNvSpPr txBox="1"/>
          <p:nvPr/>
        </p:nvSpPr>
        <p:spPr>
          <a:xfrm>
            <a:off x="6669009" y="-769938"/>
            <a:ext cx="5767466" cy="572464"/>
          </a:xfrm>
          <a:prstGeom prst="rect">
            <a:avLst/>
          </a:prstGeom>
          <a:solidFill>
            <a:srgbClr val="FF0066"/>
          </a:solidFill>
        </p:spPr>
        <p:txBody>
          <a:bodyPr wrap="square" lIns="182880" tIns="146304" rIns="182880" bIns="146304" rtlCol="0">
            <a:spAutoFit/>
          </a:bodyPr>
          <a:lstStyle/>
          <a:p>
            <a:pPr>
              <a:lnSpc>
                <a:spcPct val="90000"/>
              </a:lnSpc>
              <a:spcAft>
                <a:spcPts val="600"/>
              </a:spcAft>
            </a:pPr>
            <a:r>
              <a:rPr lang="en-US" sz="2000" dirty="0">
                <a:solidFill>
                  <a:schemeClr val="bg1"/>
                </a:solidFill>
              </a:rPr>
              <a:t>Thank You slide</a:t>
            </a:r>
          </a:p>
        </p:txBody>
      </p:sp>
      <p:sp>
        <p:nvSpPr>
          <p:cNvPr id="3" name="Title 2">
            <a:extLst>
              <a:ext uri="{FF2B5EF4-FFF2-40B4-BE49-F238E27FC236}">
                <a16:creationId xmlns:a16="http://schemas.microsoft.com/office/drawing/2014/main" id="{581BBE84-9D13-41FD-AB94-48384D386832}"/>
              </a:ext>
            </a:extLst>
          </p:cNvPr>
          <p:cNvSpPr txBox="1">
            <a:spLocks/>
          </p:cNvSpPr>
          <p:nvPr/>
        </p:nvSpPr>
        <p:spPr>
          <a:xfrm>
            <a:off x="503237" y="3096243"/>
            <a:ext cx="9327356" cy="508524"/>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solidFill>
                  <a:schemeClr val="bg1"/>
                </a:solidFill>
              </a:rPr>
              <a:t>Thank you</a:t>
            </a:r>
          </a:p>
        </p:txBody>
      </p:sp>
    </p:spTree>
    <p:custDataLst>
      <p:tags r:id="rId1"/>
    </p:custDataLst>
    <p:extLst>
      <p:ext uri="{BB962C8B-B14F-4D97-AF65-F5344CB8AC3E}">
        <p14:creationId xmlns:p14="http://schemas.microsoft.com/office/powerpoint/2010/main" val="3505119961"/>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918384" y="808653"/>
            <a:ext cx="3560778" cy="565027"/>
          </a:xfrm>
        </p:spPr>
        <p:txBody>
          <a:bodyPr/>
          <a:lstStyle/>
          <a:p>
            <a:r>
              <a:rPr lang="en-US" dirty="0"/>
              <a:t>Agenda</a:t>
            </a:r>
          </a:p>
        </p:txBody>
      </p:sp>
      <p:sp>
        <p:nvSpPr>
          <p:cNvPr id="16" name="Content Placeholder 3">
            <a:extLst>
              <a:ext uri="{FF2B5EF4-FFF2-40B4-BE49-F238E27FC236}">
                <a16:creationId xmlns:a16="http://schemas.microsoft.com/office/drawing/2014/main" id="{DB4BC256-5BF6-478C-99B0-0E86E5B6550E}"/>
              </a:ext>
            </a:extLst>
          </p:cNvPr>
          <p:cNvSpPr txBox="1">
            <a:spLocks/>
          </p:cNvSpPr>
          <p:nvPr/>
        </p:nvSpPr>
        <p:spPr>
          <a:xfrm>
            <a:off x="4799309" y="1699045"/>
            <a:ext cx="3239713" cy="1282846"/>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b="1" dirty="0">
                <a:solidFill>
                  <a:schemeClr val="tx2"/>
                </a:solidFill>
              </a:rPr>
              <a:t>1</a:t>
            </a:r>
            <a:r>
              <a:rPr lang="en-US" b="1" dirty="0"/>
              <a:t>  Preparing to transform</a:t>
            </a:r>
          </a:p>
          <a:p>
            <a:pPr marL="287338" lvl="1" indent="0">
              <a:buNone/>
            </a:pPr>
            <a:r>
              <a:rPr lang="en-US" sz="1800" dirty="0">
                <a:solidFill>
                  <a:schemeClr val="tx1"/>
                </a:solidFill>
              </a:rPr>
              <a:t>Understanding and exploring the data.</a:t>
            </a:r>
          </a:p>
          <a:p>
            <a:pPr marL="0" indent="0">
              <a:buNone/>
            </a:pPr>
            <a:endParaRPr lang="en-US" dirty="0"/>
          </a:p>
        </p:txBody>
      </p:sp>
      <p:sp>
        <p:nvSpPr>
          <p:cNvPr id="22" name="Content Placeholder 3">
            <a:extLst>
              <a:ext uri="{FF2B5EF4-FFF2-40B4-BE49-F238E27FC236}">
                <a16:creationId xmlns:a16="http://schemas.microsoft.com/office/drawing/2014/main" id="{E483C5AD-4ED2-487F-8F8C-791FA6DC8E7F}"/>
              </a:ext>
            </a:extLst>
          </p:cNvPr>
          <p:cNvSpPr txBox="1">
            <a:spLocks/>
          </p:cNvSpPr>
          <p:nvPr/>
        </p:nvSpPr>
        <p:spPr>
          <a:xfrm>
            <a:off x="4799309" y="3336256"/>
            <a:ext cx="3315913" cy="1282846"/>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b="1" dirty="0">
                <a:solidFill>
                  <a:schemeClr val="tx2"/>
                </a:solidFill>
              </a:rPr>
              <a:t>2</a:t>
            </a:r>
            <a:r>
              <a:rPr lang="en-US" b="1" dirty="0"/>
              <a:t>  Apply transformations</a:t>
            </a:r>
          </a:p>
          <a:p>
            <a:pPr marL="287338" lvl="1" indent="0">
              <a:buNone/>
            </a:pPr>
            <a:r>
              <a:rPr lang="en-US" sz="1800" dirty="0">
                <a:solidFill>
                  <a:schemeClr val="tx1"/>
                </a:solidFill>
              </a:rPr>
              <a:t>Apply coded and code-free transformations.</a:t>
            </a:r>
          </a:p>
          <a:p>
            <a:pPr marL="0" indent="0">
              <a:buNone/>
            </a:pPr>
            <a:endParaRPr lang="en-US" dirty="0"/>
          </a:p>
        </p:txBody>
      </p:sp>
      <p:sp>
        <p:nvSpPr>
          <p:cNvPr id="23" name="Content Placeholder 3">
            <a:extLst>
              <a:ext uri="{FF2B5EF4-FFF2-40B4-BE49-F238E27FC236}">
                <a16:creationId xmlns:a16="http://schemas.microsoft.com/office/drawing/2014/main" id="{BD84EAB6-A22D-4F47-9531-ED0E93B9DA5A}"/>
              </a:ext>
            </a:extLst>
          </p:cNvPr>
          <p:cNvSpPr txBox="1">
            <a:spLocks/>
          </p:cNvSpPr>
          <p:nvPr/>
        </p:nvSpPr>
        <p:spPr>
          <a:xfrm>
            <a:off x="4799309" y="5001277"/>
            <a:ext cx="3315913" cy="1282846"/>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b="1" dirty="0">
                <a:solidFill>
                  <a:schemeClr val="tx2"/>
                </a:solidFill>
              </a:rPr>
              <a:t>3</a:t>
            </a:r>
            <a:r>
              <a:rPr lang="en-US" b="1" dirty="0"/>
              <a:t>  Serverless transforms</a:t>
            </a:r>
          </a:p>
          <a:p>
            <a:pPr marL="287338" lvl="1" indent="0">
              <a:buNone/>
            </a:pPr>
            <a:r>
              <a:rPr lang="en-US" sz="1800" dirty="0">
                <a:solidFill>
                  <a:schemeClr val="tx1"/>
                </a:solidFill>
              </a:rPr>
              <a:t>Use Azure Synapse SQL Serverless to transform data with SQL scripts.</a:t>
            </a:r>
          </a:p>
          <a:p>
            <a:pPr marL="0" indent="0">
              <a:buNone/>
            </a:pPr>
            <a:endParaRPr lang="en-US" dirty="0"/>
          </a:p>
        </p:txBody>
      </p:sp>
      <p:sp>
        <p:nvSpPr>
          <p:cNvPr id="24" name="Content Placeholder 3">
            <a:extLst>
              <a:ext uri="{FF2B5EF4-FFF2-40B4-BE49-F238E27FC236}">
                <a16:creationId xmlns:a16="http://schemas.microsoft.com/office/drawing/2014/main" id="{4E5BF6B2-0FE1-443B-9F1E-C7FD7C267DF1}"/>
              </a:ext>
            </a:extLst>
          </p:cNvPr>
          <p:cNvSpPr txBox="1">
            <a:spLocks/>
          </p:cNvSpPr>
          <p:nvPr/>
        </p:nvSpPr>
        <p:spPr>
          <a:xfrm>
            <a:off x="8347032" y="1699045"/>
            <a:ext cx="3239713" cy="1282846"/>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b="1" dirty="0">
                <a:solidFill>
                  <a:schemeClr val="tx2"/>
                </a:solidFill>
              </a:rPr>
              <a:t>4</a:t>
            </a:r>
            <a:r>
              <a:rPr lang="en-US" b="1" dirty="0"/>
              <a:t>  Transform with Spark</a:t>
            </a:r>
          </a:p>
          <a:p>
            <a:pPr marL="287338" lvl="1" indent="0">
              <a:buNone/>
            </a:pPr>
            <a:r>
              <a:rPr lang="en-US" sz="1800" dirty="0">
                <a:solidFill>
                  <a:schemeClr val="tx1"/>
                </a:solidFill>
              </a:rPr>
              <a:t>Using notebooks to query SQL Pools and transform with open source modules.</a:t>
            </a:r>
          </a:p>
          <a:p>
            <a:pPr marL="0" indent="0">
              <a:buNone/>
            </a:pPr>
            <a:endParaRPr lang="en-US" dirty="0"/>
          </a:p>
        </p:txBody>
      </p:sp>
      <p:sp>
        <p:nvSpPr>
          <p:cNvPr id="25" name="Content Placeholder 3">
            <a:extLst>
              <a:ext uri="{FF2B5EF4-FFF2-40B4-BE49-F238E27FC236}">
                <a16:creationId xmlns:a16="http://schemas.microsoft.com/office/drawing/2014/main" id="{F9EA0FC9-75E6-4049-9620-7D878D7C7DC5}"/>
              </a:ext>
            </a:extLst>
          </p:cNvPr>
          <p:cNvSpPr txBox="1">
            <a:spLocks/>
          </p:cNvSpPr>
          <p:nvPr/>
        </p:nvSpPr>
        <p:spPr>
          <a:xfrm>
            <a:off x="8347032" y="3336256"/>
            <a:ext cx="3315913" cy="1282846"/>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b="1" dirty="0">
                <a:solidFill>
                  <a:schemeClr val="tx2"/>
                </a:solidFill>
              </a:rPr>
              <a:t>5</a:t>
            </a:r>
            <a:r>
              <a:rPr lang="en-US" b="1" dirty="0"/>
              <a:t>  Best practices</a:t>
            </a:r>
          </a:p>
          <a:p>
            <a:pPr marL="287338" lvl="1" indent="0">
              <a:buNone/>
            </a:pPr>
            <a:r>
              <a:rPr lang="en-US" sz="1800" dirty="0">
                <a:solidFill>
                  <a:schemeClr val="tx1"/>
                </a:solidFill>
              </a:rPr>
              <a:t>Best practices for data transformation.</a:t>
            </a:r>
          </a:p>
          <a:p>
            <a:pPr marL="0" indent="0">
              <a:buNone/>
            </a:pPr>
            <a:endParaRPr lang="en-US" dirty="0"/>
          </a:p>
        </p:txBody>
      </p:sp>
      <p:pic>
        <p:nvPicPr>
          <p:cNvPr id="4" name="Picture 3">
            <a:extLst>
              <a:ext uri="{FF2B5EF4-FFF2-40B4-BE49-F238E27FC236}">
                <a16:creationId xmlns:a16="http://schemas.microsoft.com/office/drawing/2014/main" id="{9057937D-6520-485B-8080-FB7259B664D8}"/>
              </a:ext>
            </a:extLst>
          </p:cNvPr>
          <p:cNvPicPr>
            <a:picLocks noChangeAspect="1"/>
          </p:cNvPicPr>
          <p:nvPr/>
        </p:nvPicPr>
        <p:blipFill rotWithShape="1">
          <a:blip r:embed="rId4"/>
          <a:srcRect l="34893" t="385" r="32121" b="385"/>
          <a:stretch/>
        </p:blipFill>
        <p:spPr>
          <a:xfrm flipH="1">
            <a:off x="-1" y="0"/>
            <a:ext cx="4491299" cy="6994524"/>
          </a:xfrm>
          <a:prstGeom prst="rect">
            <a:avLst/>
          </a:prstGeom>
          <a:noFill/>
        </p:spPr>
      </p:pic>
    </p:spTree>
    <p:custDataLst>
      <p:tags r:id="rId1"/>
    </p:custDataLst>
    <p:extLst>
      <p:ext uri="{BB962C8B-B14F-4D97-AF65-F5344CB8AC3E}">
        <p14:creationId xmlns:p14="http://schemas.microsoft.com/office/powerpoint/2010/main" val="2461809254"/>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2365397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600" rIns="0" bIns="0" rtlCol="0" anchor="t">
            <a:spAutoFit/>
          </a:bodyPr>
          <a:lstStyle/>
          <a:p>
            <a:pPr marL="12953">
              <a:spcBef>
                <a:spcPts val="107"/>
              </a:spcBef>
            </a:pPr>
            <a:r>
              <a:rPr spc="-41" dirty="0"/>
              <a:t>Typical</a:t>
            </a:r>
            <a:r>
              <a:rPr spc="-25" dirty="0"/>
              <a:t> </a:t>
            </a:r>
            <a:r>
              <a:rPr lang="en-US" spc="-25" dirty="0"/>
              <a:t>Data </a:t>
            </a:r>
            <a:r>
              <a:rPr spc="-41" dirty="0"/>
              <a:t>Transformations</a:t>
            </a:r>
          </a:p>
        </p:txBody>
      </p:sp>
      <p:sp>
        <p:nvSpPr>
          <p:cNvPr id="4" name="Text Placeholder 3">
            <a:extLst>
              <a:ext uri="{FF2B5EF4-FFF2-40B4-BE49-F238E27FC236}">
                <a16:creationId xmlns:a16="http://schemas.microsoft.com/office/drawing/2014/main" id="{F83B91F3-BC58-47CE-9B05-88F56001B1C5}"/>
              </a:ext>
            </a:extLst>
          </p:cNvPr>
          <p:cNvSpPr>
            <a:spLocks noGrp="1"/>
          </p:cNvSpPr>
          <p:nvPr>
            <p:ph type="body" sz="quarter" idx="10"/>
          </p:nvPr>
        </p:nvSpPr>
        <p:spPr>
          <a:xfrm>
            <a:off x="595915" y="1464074"/>
            <a:ext cx="11239464" cy="3551229"/>
          </a:xfrm>
        </p:spPr>
        <p:txBody>
          <a:bodyPr/>
          <a:lstStyle/>
          <a:p>
            <a:pPr marL="246102" indent="-233797">
              <a:spcBef>
                <a:spcPts val="790"/>
              </a:spcBef>
              <a:buFont typeface="Arial"/>
              <a:buChar char="•"/>
              <a:tabLst>
                <a:tab pos="246750" algn="l"/>
              </a:tabLst>
            </a:pPr>
            <a:r>
              <a:rPr lang="en-US" spc="-20" dirty="0">
                <a:latin typeface="Calibri"/>
                <a:cs typeface="Calibri"/>
              </a:rPr>
              <a:t>Create </a:t>
            </a:r>
            <a:r>
              <a:rPr lang="en-US" spc="-25" dirty="0">
                <a:latin typeface="Calibri"/>
                <a:cs typeface="Calibri"/>
              </a:rPr>
              <a:t>persistent </a:t>
            </a:r>
            <a:r>
              <a:rPr lang="en-US" spc="-15" dirty="0">
                <a:latin typeface="Calibri"/>
                <a:cs typeface="Calibri"/>
              </a:rPr>
              <a:t>staging area </a:t>
            </a:r>
            <a:r>
              <a:rPr lang="en-US" spc="-5" dirty="0">
                <a:latin typeface="Calibri"/>
                <a:cs typeface="Calibri"/>
              </a:rPr>
              <a:t>/ </a:t>
            </a:r>
            <a:r>
              <a:rPr lang="en-US" spc="-20" dirty="0">
                <a:latin typeface="Calibri"/>
                <a:cs typeface="Calibri"/>
              </a:rPr>
              <a:t>data</a:t>
            </a:r>
            <a:r>
              <a:rPr lang="en-US" spc="97" dirty="0">
                <a:latin typeface="Calibri"/>
                <a:cs typeface="Calibri"/>
              </a:rPr>
              <a:t> </a:t>
            </a:r>
            <a:r>
              <a:rPr lang="en-US" spc="-10" dirty="0">
                <a:latin typeface="Calibri"/>
                <a:cs typeface="Calibri"/>
              </a:rPr>
              <a:t>vault</a:t>
            </a:r>
            <a:endParaRPr lang="en-US" dirty="0">
              <a:latin typeface="Calibri"/>
              <a:cs typeface="Calibri"/>
            </a:endParaRPr>
          </a:p>
          <a:p>
            <a:pPr marL="246102" indent="-233797">
              <a:spcBef>
                <a:spcPts val="688"/>
              </a:spcBef>
              <a:buFont typeface="Arial"/>
              <a:buChar char="•"/>
              <a:tabLst>
                <a:tab pos="246750" algn="l"/>
              </a:tabLst>
            </a:pPr>
            <a:r>
              <a:rPr lang="en-US" spc="-20" dirty="0">
                <a:latin typeface="Calibri"/>
                <a:cs typeface="Calibri"/>
              </a:rPr>
              <a:t>Standardize data from </a:t>
            </a:r>
            <a:r>
              <a:rPr lang="en-US" spc="-25" dirty="0">
                <a:latin typeface="Calibri"/>
                <a:cs typeface="Calibri"/>
              </a:rPr>
              <a:t>different</a:t>
            </a:r>
            <a:r>
              <a:rPr lang="en-US" spc="97" dirty="0">
                <a:latin typeface="Calibri"/>
                <a:cs typeface="Calibri"/>
              </a:rPr>
              <a:t> </a:t>
            </a:r>
            <a:r>
              <a:rPr lang="en-US" spc="-15" dirty="0">
                <a:latin typeface="Calibri"/>
                <a:cs typeface="Calibri"/>
              </a:rPr>
              <a:t>sources</a:t>
            </a:r>
            <a:endParaRPr lang="en-US" dirty="0">
              <a:latin typeface="Calibri"/>
              <a:cs typeface="Calibri"/>
            </a:endParaRPr>
          </a:p>
          <a:p>
            <a:pPr marL="246102" indent="-233797">
              <a:spcBef>
                <a:spcPts val="673"/>
              </a:spcBef>
              <a:buFont typeface="Arial"/>
              <a:buChar char="•"/>
              <a:tabLst>
                <a:tab pos="246750" algn="l"/>
              </a:tabLst>
            </a:pPr>
            <a:r>
              <a:rPr lang="en-US" spc="-20" dirty="0">
                <a:latin typeface="Calibri"/>
                <a:cs typeface="Calibri"/>
              </a:rPr>
              <a:t>Remove </a:t>
            </a:r>
            <a:r>
              <a:rPr lang="en-US" spc="-15" dirty="0">
                <a:latin typeface="Calibri"/>
                <a:cs typeface="Calibri"/>
              </a:rPr>
              <a:t>duplicate</a:t>
            </a:r>
            <a:r>
              <a:rPr lang="en-US" spc="31" dirty="0">
                <a:latin typeface="Calibri"/>
                <a:cs typeface="Calibri"/>
              </a:rPr>
              <a:t> </a:t>
            </a:r>
            <a:r>
              <a:rPr lang="en-US" spc="-25" dirty="0">
                <a:latin typeface="Calibri"/>
                <a:cs typeface="Calibri"/>
              </a:rPr>
              <a:t>rows</a:t>
            </a:r>
          </a:p>
          <a:p>
            <a:pPr marL="246102" indent="-233797">
              <a:spcBef>
                <a:spcPts val="673"/>
              </a:spcBef>
              <a:buFont typeface="Arial"/>
              <a:buChar char="•"/>
              <a:tabLst>
                <a:tab pos="246750" algn="l"/>
              </a:tabLst>
            </a:pPr>
            <a:r>
              <a:rPr lang="en-US" spc="-25" dirty="0">
                <a:latin typeface="Calibri"/>
                <a:cs typeface="Calibri"/>
              </a:rPr>
              <a:t>Impute missing values</a:t>
            </a:r>
            <a:endParaRPr lang="en-US" dirty="0">
              <a:latin typeface="Calibri"/>
              <a:cs typeface="Calibri"/>
            </a:endParaRPr>
          </a:p>
          <a:p>
            <a:pPr marL="246102" indent="-233797">
              <a:spcBef>
                <a:spcPts val="673"/>
              </a:spcBef>
              <a:buFont typeface="Arial"/>
              <a:buChar char="•"/>
              <a:tabLst>
                <a:tab pos="246750" algn="l"/>
              </a:tabLst>
            </a:pPr>
            <a:r>
              <a:rPr lang="en-US" spc="-15" dirty="0">
                <a:latin typeface="Calibri"/>
                <a:cs typeface="Calibri"/>
              </a:rPr>
              <a:t>Calculate </a:t>
            </a:r>
            <a:r>
              <a:rPr lang="en-US" spc="-10" dirty="0">
                <a:latin typeface="Calibri"/>
                <a:cs typeface="Calibri"/>
              </a:rPr>
              <a:t>derived</a:t>
            </a:r>
            <a:r>
              <a:rPr lang="en-US" spc="15" dirty="0">
                <a:latin typeface="Calibri"/>
                <a:cs typeface="Calibri"/>
              </a:rPr>
              <a:t> </a:t>
            </a:r>
            <a:r>
              <a:rPr lang="en-US" spc="-10" dirty="0">
                <a:latin typeface="Calibri"/>
                <a:cs typeface="Calibri"/>
              </a:rPr>
              <a:t>values</a:t>
            </a:r>
            <a:endParaRPr lang="en-US" dirty="0">
              <a:latin typeface="Calibri"/>
              <a:cs typeface="Calibri"/>
            </a:endParaRPr>
          </a:p>
          <a:p>
            <a:pPr marL="246102" indent="-233797">
              <a:spcBef>
                <a:spcPts val="688"/>
              </a:spcBef>
              <a:buFont typeface="Arial"/>
              <a:buChar char="•"/>
              <a:tabLst>
                <a:tab pos="246750" algn="l"/>
              </a:tabLst>
            </a:pPr>
            <a:r>
              <a:rPr lang="en-US" spc="-15" dirty="0">
                <a:latin typeface="Calibri"/>
                <a:cs typeface="Calibri"/>
              </a:rPr>
              <a:t>Prepare </a:t>
            </a:r>
            <a:r>
              <a:rPr lang="en-US" spc="-20" dirty="0">
                <a:latin typeface="Calibri"/>
                <a:cs typeface="Calibri"/>
              </a:rPr>
              <a:t>data </a:t>
            </a:r>
            <a:r>
              <a:rPr lang="en-US" spc="-25" dirty="0">
                <a:latin typeface="Calibri"/>
                <a:cs typeface="Calibri"/>
              </a:rPr>
              <a:t>for </a:t>
            </a:r>
            <a:r>
              <a:rPr lang="en-US" spc="-15" dirty="0">
                <a:latin typeface="Calibri"/>
                <a:cs typeface="Calibri"/>
              </a:rPr>
              <a:t>facts </a:t>
            </a:r>
            <a:r>
              <a:rPr lang="en-US" spc="-5" dirty="0">
                <a:latin typeface="Calibri"/>
                <a:cs typeface="Calibri"/>
              </a:rPr>
              <a:t>and</a:t>
            </a:r>
            <a:r>
              <a:rPr lang="en-US" spc="87" dirty="0">
                <a:latin typeface="Calibri"/>
                <a:cs typeface="Calibri"/>
              </a:rPr>
              <a:t> </a:t>
            </a:r>
            <a:r>
              <a:rPr lang="en-US" spc="-10" dirty="0">
                <a:latin typeface="Calibri"/>
                <a:cs typeface="Calibri"/>
              </a:rPr>
              <a:t>dimensions</a:t>
            </a:r>
            <a:endParaRPr lang="en-US" dirty="0">
              <a:latin typeface="Calibri"/>
              <a:cs typeface="Calibri"/>
            </a:endParaRPr>
          </a:p>
          <a:p>
            <a:endParaRPr lang="en-US" dirty="0"/>
          </a:p>
        </p:txBody>
      </p:sp>
    </p:spTree>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600" rIns="0" bIns="0" rtlCol="0" anchor="t">
            <a:spAutoFit/>
          </a:bodyPr>
          <a:lstStyle/>
          <a:p>
            <a:pPr marL="12953">
              <a:spcBef>
                <a:spcPts val="107"/>
              </a:spcBef>
            </a:pPr>
            <a:r>
              <a:rPr dirty="0"/>
              <a:t>ETL </a:t>
            </a:r>
            <a:r>
              <a:rPr spc="-15" dirty="0"/>
              <a:t>vs</a:t>
            </a:r>
            <a:r>
              <a:rPr spc="-71" dirty="0"/>
              <a:t> </a:t>
            </a:r>
            <a:r>
              <a:rPr spc="-112" dirty="0"/>
              <a:t>ELT</a:t>
            </a:r>
          </a:p>
        </p:txBody>
      </p:sp>
      <p:sp>
        <p:nvSpPr>
          <p:cNvPr id="4" name="Text Placeholder 3">
            <a:extLst>
              <a:ext uri="{FF2B5EF4-FFF2-40B4-BE49-F238E27FC236}">
                <a16:creationId xmlns:a16="http://schemas.microsoft.com/office/drawing/2014/main" id="{F93668AE-D990-4FAE-9E1D-DF12B18F599E}"/>
              </a:ext>
            </a:extLst>
          </p:cNvPr>
          <p:cNvSpPr>
            <a:spLocks noGrp="1"/>
          </p:cNvSpPr>
          <p:nvPr>
            <p:ph type="body" sz="quarter" idx="10"/>
          </p:nvPr>
        </p:nvSpPr>
        <p:spPr>
          <a:xfrm>
            <a:off x="595915" y="1464074"/>
            <a:ext cx="11239464" cy="3949414"/>
          </a:xfrm>
        </p:spPr>
        <p:txBody>
          <a:bodyPr/>
          <a:lstStyle/>
          <a:p>
            <a:pPr marL="246102" marR="283017" indent="-233797">
              <a:lnSpc>
                <a:spcPct val="90000"/>
              </a:lnSpc>
              <a:spcBef>
                <a:spcPts val="439"/>
              </a:spcBef>
              <a:buFont typeface="Arial"/>
              <a:buChar char="•"/>
              <a:tabLst>
                <a:tab pos="246750" algn="l"/>
              </a:tabLst>
            </a:pPr>
            <a:r>
              <a:rPr lang="en-US" spc="-5" dirty="0">
                <a:latin typeface="Calibri"/>
                <a:cs typeface="Calibri"/>
              </a:rPr>
              <a:t>ETL </a:t>
            </a:r>
            <a:r>
              <a:rPr lang="en-US" spc="-20" dirty="0">
                <a:latin typeface="Calibri"/>
                <a:cs typeface="Calibri"/>
              </a:rPr>
              <a:t>transforms </a:t>
            </a:r>
            <a:r>
              <a:rPr lang="en-US" spc="-5" dirty="0">
                <a:latin typeface="Calibri"/>
                <a:cs typeface="Calibri"/>
              </a:rPr>
              <a:t>the </a:t>
            </a:r>
            <a:r>
              <a:rPr lang="en-US" spc="-20" dirty="0">
                <a:latin typeface="Calibri"/>
                <a:cs typeface="Calibri"/>
              </a:rPr>
              <a:t>data </a:t>
            </a:r>
            <a:r>
              <a:rPr lang="en-US" spc="-10" dirty="0">
                <a:latin typeface="Calibri"/>
                <a:cs typeface="Calibri"/>
              </a:rPr>
              <a:t>outside </a:t>
            </a:r>
            <a:r>
              <a:rPr lang="en-US" spc="-5" dirty="0">
                <a:latin typeface="Calibri"/>
                <a:cs typeface="Calibri"/>
              </a:rPr>
              <a:t>the </a:t>
            </a:r>
            <a:r>
              <a:rPr lang="en-US" spc="-10" dirty="0">
                <a:latin typeface="Calibri"/>
                <a:cs typeface="Calibri"/>
              </a:rPr>
              <a:t>warehouse. </a:t>
            </a:r>
            <a:r>
              <a:rPr lang="en-US" spc="-5" dirty="0">
                <a:latin typeface="Calibri"/>
                <a:cs typeface="Calibri"/>
              </a:rPr>
              <a:t>If </a:t>
            </a:r>
            <a:r>
              <a:rPr lang="en-US" spc="-20" dirty="0">
                <a:latin typeface="Calibri"/>
                <a:cs typeface="Calibri"/>
              </a:rPr>
              <a:t>transformations  </a:t>
            </a:r>
            <a:r>
              <a:rPr lang="en-US" spc="-10" dirty="0">
                <a:latin typeface="Calibri"/>
                <a:cs typeface="Calibri"/>
              </a:rPr>
              <a:t>depend </a:t>
            </a:r>
            <a:r>
              <a:rPr lang="en-US" spc="-5" dirty="0">
                <a:latin typeface="Calibri"/>
                <a:cs typeface="Calibri"/>
              </a:rPr>
              <a:t>on </a:t>
            </a:r>
            <a:r>
              <a:rPr lang="en-US" spc="-20" dirty="0">
                <a:latin typeface="Calibri"/>
                <a:cs typeface="Calibri"/>
              </a:rPr>
              <a:t>data </a:t>
            </a:r>
            <a:r>
              <a:rPr lang="en-US" spc="-5" dirty="0">
                <a:latin typeface="Calibri"/>
                <a:cs typeface="Calibri"/>
              </a:rPr>
              <a:t>in the </a:t>
            </a:r>
            <a:r>
              <a:rPr lang="en-US" spc="-10" dirty="0">
                <a:latin typeface="Calibri"/>
                <a:cs typeface="Calibri"/>
              </a:rPr>
              <a:t>warehouse, </a:t>
            </a:r>
            <a:r>
              <a:rPr lang="en-US" spc="-5" dirty="0">
                <a:latin typeface="Calibri"/>
                <a:cs typeface="Calibri"/>
              </a:rPr>
              <a:t>the time </a:t>
            </a:r>
            <a:r>
              <a:rPr lang="en-US" spc="-15" dirty="0">
                <a:latin typeface="Calibri"/>
                <a:cs typeface="Calibri"/>
              </a:rPr>
              <a:t>to move </a:t>
            </a:r>
            <a:r>
              <a:rPr lang="en-US" spc="-20" dirty="0">
                <a:latin typeface="Calibri"/>
                <a:cs typeface="Calibri"/>
              </a:rPr>
              <a:t>data to </a:t>
            </a:r>
            <a:r>
              <a:rPr lang="en-US" spc="-5" dirty="0">
                <a:latin typeface="Calibri"/>
                <a:cs typeface="Calibri"/>
              </a:rPr>
              <a:t>the ETL  </a:t>
            </a:r>
            <a:r>
              <a:rPr lang="en-US" spc="-15" dirty="0">
                <a:latin typeface="Calibri"/>
                <a:cs typeface="Calibri"/>
              </a:rPr>
              <a:t>process </a:t>
            </a:r>
            <a:r>
              <a:rPr lang="en-US" spc="-10" dirty="0">
                <a:latin typeface="Calibri"/>
                <a:cs typeface="Calibri"/>
              </a:rPr>
              <a:t>can </a:t>
            </a:r>
            <a:r>
              <a:rPr lang="en-US" spc="-5" dirty="0">
                <a:latin typeface="Calibri"/>
                <a:cs typeface="Calibri"/>
              </a:rPr>
              <a:t>be </a:t>
            </a:r>
            <a:r>
              <a:rPr lang="en-US" spc="-46" dirty="0">
                <a:latin typeface="Calibri"/>
                <a:cs typeface="Calibri"/>
              </a:rPr>
              <a:t>slow. </a:t>
            </a:r>
            <a:r>
              <a:rPr lang="en-US" spc="-31" dirty="0">
                <a:latin typeface="Calibri"/>
                <a:cs typeface="Calibri"/>
              </a:rPr>
              <a:t>Transformations </a:t>
            </a:r>
            <a:r>
              <a:rPr lang="en-US" spc="-20" dirty="0">
                <a:latin typeface="Calibri"/>
                <a:cs typeface="Calibri"/>
              </a:rPr>
              <a:t>are </a:t>
            </a:r>
            <a:r>
              <a:rPr lang="en-US" spc="-15" dirty="0">
                <a:latin typeface="Calibri"/>
                <a:cs typeface="Calibri"/>
              </a:rPr>
              <a:t>written </a:t>
            </a:r>
            <a:r>
              <a:rPr lang="en-US" spc="-5" dirty="0">
                <a:latin typeface="Calibri"/>
                <a:cs typeface="Calibri"/>
              </a:rPr>
              <a:t>in the language </a:t>
            </a:r>
            <a:r>
              <a:rPr lang="en-US" spc="-10" dirty="0">
                <a:latin typeface="Calibri"/>
                <a:cs typeface="Calibri"/>
              </a:rPr>
              <a:t>of  </a:t>
            </a:r>
            <a:r>
              <a:rPr lang="en-US" spc="-5" dirty="0">
                <a:latin typeface="Calibri"/>
                <a:cs typeface="Calibri"/>
              </a:rPr>
              <a:t>the ETL</a:t>
            </a:r>
            <a:r>
              <a:rPr lang="en-US" dirty="0">
                <a:latin typeface="Calibri"/>
                <a:cs typeface="Calibri"/>
              </a:rPr>
              <a:t> </a:t>
            </a:r>
            <a:r>
              <a:rPr lang="en-US" spc="-15" dirty="0">
                <a:latin typeface="Calibri"/>
                <a:cs typeface="Calibri"/>
              </a:rPr>
              <a:t>tool.</a:t>
            </a:r>
            <a:endParaRPr lang="en-US" dirty="0">
              <a:latin typeface="Calibri"/>
              <a:cs typeface="Calibri"/>
            </a:endParaRPr>
          </a:p>
          <a:p>
            <a:pPr marL="246102" marR="5181" indent="-233797">
              <a:lnSpc>
                <a:spcPts val="3090"/>
              </a:lnSpc>
              <a:spcBef>
                <a:spcPts val="1071"/>
              </a:spcBef>
              <a:buFont typeface="Arial"/>
              <a:buChar char="•"/>
              <a:tabLst>
                <a:tab pos="246750" algn="l"/>
              </a:tabLst>
            </a:pPr>
            <a:r>
              <a:rPr lang="en-US" spc="-76" dirty="0">
                <a:latin typeface="Calibri"/>
                <a:cs typeface="Calibri"/>
              </a:rPr>
              <a:t>ELT </a:t>
            </a:r>
            <a:r>
              <a:rPr lang="en-US" spc="-20" dirty="0">
                <a:latin typeface="Calibri"/>
                <a:cs typeface="Calibri"/>
              </a:rPr>
              <a:t>transforms data </a:t>
            </a:r>
            <a:r>
              <a:rPr lang="en-US" spc="-10" dirty="0">
                <a:latin typeface="Calibri"/>
                <a:cs typeface="Calibri"/>
              </a:rPr>
              <a:t>within </a:t>
            </a:r>
            <a:r>
              <a:rPr lang="en-US" spc="-5" dirty="0">
                <a:latin typeface="Calibri"/>
                <a:cs typeface="Calibri"/>
              </a:rPr>
              <a:t>the </a:t>
            </a:r>
            <a:r>
              <a:rPr lang="en-US" spc="-10" dirty="0">
                <a:latin typeface="Calibri"/>
                <a:cs typeface="Calibri"/>
              </a:rPr>
              <a:t>warehouse. </a:t>
            </a:r>
            <a:r>
              <a:rPr lang="en-US" spc="-5" dirty="0">
                <a:latin typeface="Calibri"/>
                <a:cs typeface="Calibri"/>
              </a:rPr>
              <a:t>This </a:t>
            </a:r>
            <a:r>
              <a:rPr lang="en-US" spc="-15" dirty="0">
                <a:latin typeface="Calibri"/>
                <a:cs typeface="Calibri"/>
              </a:rPr>
              <a:t>requires </a:t>
            </a:r>
            <a:r>
              <a:rPr lang="en-US" spc="-5" dirty="0">
                <a:latin typeface="Calibri"/>
                <a:cs typeface="Calibri"/>
              </a:rPr>
              <a:t>all </a:t>
            </a:r>
            <a:r>
              <a:rPr lang="en-US" spc="-20" dirty="0">
                <a:latin typeface="Calibri"/>
                <a:cs typeface="Calibri"/>
              </a:rPr>
              <a:t>data </a:t>
            </a:r>
            <a:r>
              <a:rPr lang="en-US" spc="-15" dirty="0">
                <a:latin typeface="Calibri"/>
                <a:cs typeface="Calibri"/>
              </a:rPr>
              <a:t>to </a:t>
            </a:r>
            <a:r>
              <a:rPr lang="en-US" spc="-10" dirty="0">
                <a:latin typeface="Calibri"/>
                <a:cs typeface="Calibri"/>
              </a:rPr>
              <a:t>be  </a:t>
            </a:r>
            <a:r>
              <a:rPr lang="en-US" spc="-5" dirty="0">
                <a:latin typeface="Calibri"/>
                <a:cs typeface="Calibri"/>
              </a:rPr>
              <a:t>loaded </a:t>
            </a:r>
            <a:r>
              <a:rPr lang="en-US" spc="-15" dirty="0">
                <a:latin typeface="Calibri"/>
                <a:cs typeface="Calibri"/>
              </a:rPr>
              <a:t>to </a:t>
            </a:r>
            <a:r>
              <a:rPr lang="en-US" spc="-5" dirty="0">
                <a:latin typeface="Calibri"/>
                <a:cs typeface="Calibri"/>
              </a:rPr>
              <a:t>the </a:t>
            </a:r>
            <a:r>
              <a:rPr lang="en-US" spc="-20" dirty="0">
                <a:latin typeface="Calibri"/>
                <a:cs typeface="Calibri"/>
              </a:rPr>
              <a:t>DW </a:t>
            </a:r>
            <a:r>
              <a:rPr lang="en-US" spc="-31" dirty="0">
                <a:latin typeface="Calibri"/>
                <a:cs typeface="Calibri"/>
              </a:rPr>
              <a:t>before </a:t>
            </a:r>
            <a:r>
              <a:rPr lang="en-US" spc="-20" dirty="0">
                <a:latin typeface="Calibri"/>
                <a:cs typeface="Calibri"/>
              </a:rPr>
              <a:t>transformation. </a:t>
            </a:r>
            <a:r>
              <a:rPr lang="en-US" spc="-5" dirty="0">
                <a:latin typeface="Calibri"/>
                <a:cs typeface="Calibri"/>
              </a:rPr>
              <a:t>All </a:t>
            </a:r>
            <a:r>
              <a:rPr lang="en-US" spc="-20" dirty="0">
                <a:latin typeface="Calibri"/>
                <a:cs typeface="Calibri"/>
              </a:rPr>
              <a:t>transformations are  </a:t>
            </a:r>
            <a:r>
              <a:rPr lang="en-US" spc="-15" dirty="0">
                <a:latin typeface="Calibri"/>
                <a:cs typeface="Calibri"/>
              </a:rPr>
              <a:t>written </a:t>
            </a:r>
            <a:r>
              <a:rPr lang="en-US" spc="-5" dirty="0">
                <a:latin typeface="Calibri"/>
                <a:cs typeface="Calibri"/>
              </a:rPr>
              <a:t>in</a:t>
            </a:r>
            <a:r>
              <a:rPr lang="en-US" spc="10" dirty="0">
                <a:latin typeface="Calibri"/>
                <a:cs typeface="Calibri"/>
              </a:rPr>
              <a:t> </a:t>
            </a:r>
            <a:r>
              <a:rPr lang="en-US" spc="-10" dirty="0">
                <a:latin typeface="Calibri"/>
                <a:cs typeface="Calibri"/>
              </a:rPr>
              <a:t>SQL.</a:t>
            </a:r>
            <a:endParaRPr lang="en-US" dirty="0">
              <a:latin typeface="Calibri"/>
              <a:cs typeface="Calibri"/>
            </a:endParaRPr>
          </a:p>
          <a:p>
            <a:pPr marL="246102" indent="-233797">
              <a:spcBef>
                <a:spcPts val="617"/>
              </a:spcBef>
              <a:buFont typeface="Arial"/>
              <a:buChar char="•"/>
              <a:tabLst>
                <a:tab pos="246750" algn="l"/>
              </a:tabLst>
            </a:pPr>
            <a:r>
              <a:rPr lang="en-US" spc="-76" dirty="0">
                <a:latin typeface="Calibri"/>
                <a:cs typeface="Calibri"/>
              </a:rPr>
              <a:t>ELT </a:t>
            </a:r>
            <a:r>
              <a:rPr lang="en-US" spc="-10" dirty="0">
                <a:latin typeface="Calibri"/>
                <a:cs typeface="Calibri"/>
              </a:rPr>
              <a:t>is almost </a:t>
            </a:r>
            <a:r>
              <a:rPr lang="en-US" spc="-20" dirty="0">
                <a:latin typeface="Calibri"/>
                <a:cs typeface="Calibri"/>
              </a:rPr>
              <a:t>always </a:t>
            </a:r>
            <a:r>
              <a:rPr lang="en-US" spc="-25" dirty="0">
                <a:latin typeface="Calibri"/>
                <a:cs typeface="Calibri"/>
              </a:rPr>
              <a:t>faster </a:t>
            </a:r>
            <a:r>
              <a:rPr lang="en-US" spc="-5" dirty="0">
                <a:latin typeface="Calibri"/>
                <a:cs typeface="Calibri"/>
              </a:rPr>
              <a:t>than</a:t>
            </a:r>
            <a:r>
              <a:rPr lang="en-US" spc="168" dirty="0">
                <a:latin typeface="Calibri"/>
                <a:cs typeface="Calibri"/>
              </a:rPr>
              <a:t> </a:t>
            </a:r>
            <a:r>
              <a:rPr lang="en-US" spc="-10" dirty="0">
                <a:latin typeface="Calibri"/>
                <a:cs typeface="Calibri"/>
              </a:rPr>
              <a:t>ETL.</a:t>
            </a:r>
            <a:endParaRPr lang="en-US" dirty="0">
              <a:latin typeface="Calibri"/>
              <a:cs typeface="Calibri"/>
            </a:endParaRPr>
          </a:p>
          <a:p>
            <a:pPr marL="0" indent="0">
              <a:buNone/>
            </a:pPr>
            <a:endParaRPr lang="en-US" dirty="0"/>
          </a:p>
        </p:txBody>
      </p:sp>
    </p:spTree>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FF4406-B009-4B90-9AF7-67AB70516C96}"/>
              </a:ext>
            </a:extLst>
          </p:cNvPr>
          <p:cNvSpPr>
            <a:spLocks noGrp="1"/>
          </p:cNvSpPr>
          <p:nvPr>
            <p:ph type="title"/>
          </p:nvPr>
        </p:nvSpPr>
        <p:spPr>
          <a:xfrm>
            <a:off x="596951" y="2607571"/>
            <a:ext cx="9327356" cy="997196"/>
          </a:xfrm>
        </p:spPr>
        <p:txBody>
          <a:bodyPr/>
          <a:lstStyle/>
          <a:p>
            <a:r>
              <a:rPr lang="en-US" dirty="0"/>
              <a:t>Preparing to transform – exploratory data analysis</a:t>
            </a:r>
          </a:p>
        </p:txBody>
      </p:sp>
    </p:spTree>
    <p:extLst>
      <p:ext uri="{BB962C8B-B14F-4D97-AF65-F5344CB8AC3E}">
        <p14:creationId xmlns:p14="http://schemas.microsoft.com/office/powerpoint/2010/main" val="3445481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dirty="0"/>
              <a:t>Navigating storage accounts</a:t>
            </a:r>
          </a:p>
        </p:txBody>
      </p:sp>
      <p:sp>
        <p:nvSpPr>
          <p:cNvPr id="7" name="Text Placeholder 3">
            <a:extLst>
              <a:ext uri="{FF2B5EF4-FFF2-40B4-BE49-F238E27FC236}">
                <a16:creationId xmlns:a16="http://schemas.microsoft.com/office/drawing/2014/main" id="{4CA5C305-930D-4A6A-BA6A-29E7885EF756}"/>
              </a:ext>
            </a:extLst>
          </p:cNvPr>
          <p:cNvSpPr>
            <a:spLocks noGrp="1"/>
          </p:cNvSpPr>
          <p:nvPr>
            <p:ph type="body" sz="quarter" idx="11"/>
          </p:nvPr>
        </p:nvSpPr>
        <p:spPr>
          <a:xfrm>
            <a:off x="435795" y="1152408"/>
            <a:ext cx="10499384" cy="474890"/>
          </a:xfrm>
        </p:spPr>
        <p:txBody>
          <a:bodyPr/>
          <a:lstStyle/>
          <a:p>
            <a:r>
              <a:rPr lang="en-US" sz="1836" dirty="0">
                <a:solidFill>
                  <a:schemeClr val="tx1"/>
                </a:solidFill>
              </a:rPr>
              <a:t>Browse Azure Data Lake Storage Gen2 accounts and filesystems – navigate through folders to see data</a:t>
            </a:r>
            <a:endParaRPr lang="en-US" sz="1632" dirty="0">
              <a:solidFill>
                <a:schemeClr val="tx1"/>
              </a:solidFill>
            </a:endParaRPr>
          </a:p>
        </p:txBody>
      </p:sp>
      <p:pic>
        <p:nvPicPr>
          <p:cNvPr id="4" name="Picture 3">
            <a:extLst>
              <a:ext uri="{FF2B5EF4-FFF2-40B4-BE49-F238E27FC236}">
                <a16:creationId xmlns:a16="http://schemas.microsoft.com/office/drawing/2014/main" id="{854D9DD9-A78F-48FA-A430-76DF756B3008}"/>
              </a:ext>
            </a:extLst>
          </p:cNvPr>
          <p:cNvPicPr>
            <a:picLocks noChangeAspect="1"/>
          </p:cNvPicPr>
          <p:nvPr/>
        </p:nvPicPr>
        <p:blipFill rotWithShape="1">
          <a:blip r:embed="rId2"/>
          <a:srcRect t="10972" b="6596"/>
          <a:stretch/>
        </p:blipFill>
        <p:spPr>
          <a:xfrm>
            <a:off x="2071210" y="1776595"/>
            <a:ext cx="10067318" cy="4905731"/>
          </a:xfrm>
          <a:prstGeom prst="rect">
            <a:avLst/>
          </a:prstGeom>
          <a:ln>
            <a:solidFill>
              <a:schemeClr val="bg2">
                <a:lumMod val="50000"/>
              </a:schemeClr>
            </a:solidFill>
          </a:ln>
        </p:spPr>
      </p:pic>
      <p:sp>
        <p:nvSpPr>
          <p:cNvPr id="6" name="Rectangle 5">
            <a:extLst>
              <a:ext uri="{FF2B5EF4-FFF2-40B4-BE49-F238E27FC236}">
                <a16:creationId xmlns:a16="http://schemas.microsoft.com/office/drawing/2014/main" id="{13E61F6C-A33C-4D21-8341-2A2104F4AFAE}"/>
              </a:ext>
            </a:extLst>
          </p:cNvPr>
          <p:cNvSpPr/>
          <p:nvPr/>
        </p:nvSpPr>
        <p:spPr bwMode="auto">
          <a:xfrm>
            <a:off x="4314170" y="3375830"/>
            <a:ext cx="1904065" cy="242865"/>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4B24CE52-6F6F-4F82-A63D-FE80FEF1674B}"/>
              </a:ext>
            </a:extLst>
          </p:cNvPr>
          <p:cNvSpPr/>
          <p:nvPr/>
        </p:nvSpPr>
        <p:spPr bwMode="auto">
          <a:xfrm>
            <a:off x="4314170" y="4457450"/>
            <a:ext cx="1904065" cy="242865"/>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extBox 1">
            <a:extLst>
              <a:ext uri="{FF2B5EF4-FFF2-40B4-BE49-F238E27FC236}">
                <a16:creationId xmlns:a16="http://schemas.microsoft.com/office/drawing/2014/main" id="{8D53680C-EEE3-499F-82B7-1F24FBF37FF5}"/>
              </a:ext>
            </a:extLst>
          </p:cNvPr>
          <p:cNvSpPr txBox="1"/>
          <p:nvPr/>
        </p:nvSpPr>
        <p:spPr>
          <a:xfrm>
            <a:off x="78598" y="3261834"/>
            <a:ext cx="1787616" cy="474256"/>
          </a:xfrm>
          <a:prstGeom prst="rect">
            <a:avLst/>
          </a:prstGeom>
          <a:noFill/>
        </p:spPr>
        <p:txBody>
          <a:bodyPr wrap="none" lIns="186521" tIns="149217" rIns="186521" bIns="149217" rtlCol="0">
            <a:spAutoFit/>
          </a:bodyPr>
          <a:lstStyle/>
          <a:p>
            <a:pPr>
              <a:lnSpc>
                <a:spcPct val="90000"/>
              </a:lnSpc>
              <a:spcAft>
                <a:spcPts val="612"/>
              </a:spcAft>
            </a:pPr>
            <a:r>
              <a:rPr lang="en-US" sz="1224" dirty="0">
                <a:solidFill>
                  <a:srgbClr val="FF0000"/>
                </a:solidFill>
              </a:rPr>
              <a:t>ADLS Gen2 Account</a:t>
            </a:r>
          </a:p>
        </p:txBody>
      </p:sp>
      <p:sp>
        <p:nvSpPr>
          <p:cNvPr id="9" name="TextBox 8">
            <a:extLst>
              <a:ext uri="{FF2B5EF4-FFF2-40B4-BE49-F238E27FC236}">
                <a16:creationId xmlns:a16="http://schemas.microsoft.com/office/drawing/2014/main" id="{6AC3C418-E214-41DE-A03A-4600029A9501}"/>
              </a:ext>
            </a:extLst>
          </p:cNvPr>
          <p:cNvSpPr txBox="1"/>
          <p:nvPr/>
        </p:nvSpPr>
        <p:spPr>
          <a:xfrm>
            <a:off x="83427" y="4343454"/>
            <a:ext cx="1871388" cy="470882"/>
          </a:xfrm>
          <a:prstGeom prst="rect">
            <a:avLst/>
          </a:prstGeom>
          <a:noFill/>
        </p:spPr>
        <p:txBody>
          <a:bodyPr wrap="square" lIns="186521" tIns="149217" rIns="186521" bIns="149217" rtlCol="0">
            <a:spAutoFit/>
          </a:bodyPr>
          <a:lstStyle/>
          <a:p>
            <a:pPr>
              <a:lnSpc>
                <a:spcPct val="90000"/>
              </a:lnSpc>
              <a:spcAft>
                <a:spcPts val="612"/>
              </a:spcAft>
            </a:pPr>
            <a:r>
              <a:rPr lang="en-US" sz="1224" dirty="0">
                <a:solidFill>
                  <a:srgbClr val="FF0000"/>
                </a:solidFill>
              </a:rPr>
              <a:t>Container (filesystem)</a:t>
            </a:r>
          </a:p>
        </p:txBody>
      </p:sp>
      <p:cxnSp>
        <p:nvCxnSpPr>
          <p:cNvPr id="11" name="Straight Arrow Connector 10">
            <a:extLst>
              <a:ext uri="{FF2B5EF4-FFF2-40B4-BE49-F238E27FC236}">
                <a16:creationId xmlns:a16="http://schemas.microsoft.com/office/drawing/2014/main" id="{D8A53B76-8CAC-4E1B-BBA8-15E9534DEA79}"/>
              </a:ext>
            </a:extLst>
          </p:cNvPr>
          <p:cNvCxnSpPr>
            <a:cxnSpLocks/>
            <a:stCxn id="2" idx="3"/>
            <a:endCxn id="6" idx="1"/>
          </p:cNvCxnSpPr>
          <p:nvPr/>
        </p:nvCxnSpPr>
        <p:spPr>
          <a:xfrm flipV="1">
            <a:off x="1866215" y="3497263"/>
            <a:ext cx="2447955" cy="1700"/>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E24F598D-9824-41B0-8B2F-02248A2F5D54}"/>
              </a:ext>
            </a:extLst>
          </p:cNvPr>
          <p:cNvCxnSpPr>
            <a:cxnSpLocks/>
            <a:stCxn id="9" idx="3"/>
            <a:endCxn id="8" idx="1"/>
          </p:cNvCxnSpPr>
          <p:nvPr/>
        </p:nvCxnSpPr>
        <p:spPr>
          <a:xfrm flipV="1">
            <a:off x="1954815" y="4578883"/>
            <a:ext cx="2359355" cy="12"/>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A6DC05BB-F373-4012-AFCB-816237124F44}"/>
              </a:ext>
            </a:extLst>
          </p:cNvPr>
          <p:cNvSpPr txBox="1"/>
          <p:nvPr/>
        </p:nvSpPr>
        <p:spPr>
          <a:xfrm>
            <a:off x="8461194" y="2966252"/>
            <a:ext cx="1183653" cy="357850"/>
          </a:xfrm>
          <a:prstGeom prst="rect">
            <a:avLst/>
          </a:prstGeom>
          <a:noFill/>
        </p:spPr>
        <p:txBody>
          <a:bodyPr wrap="square" lIns="186521" tIns="93260" rIns="186521" bIns="93260" rtlCol="0">
            <a:spAutoFit/>
          </a:bodyPr>
          <a:lstStyle/>
          <a:p>
            <a:pPr>
              <a:lnSpc>
                <a:spcPct val="90000"/>
              </a:lnSpc>
              <a:spcAft>
                <a:spcPts val="612"/>
              </a:spcAft>
            </a:pPr>
            <a:r>
              <a:rPr lang="en-US" sz="1224" dirty="0" err="1">
                <a:solidFill>
                  <a:srgbClr val="FF0000"/>
                </a:solidFill>
              </a:rPr>
              <a:t>Filepath</a:t>
            </a:r>
            <a:endParaRPr lang="en-US" sz="1224" dirty="0">
              <a:solidFill>
                <a:srgbClr val="FF0000"/>
              </a:solidFill>
            </a:endParaRPr>
          </a:p>
        </p:txBody>
      </p:sp>
      <p:sp>
        <p:nvSpPr>
          <p:cNvPr id="23" name="Rectangle 22">
            <a:extLst>
              <a:ext uri="{FF2B5EF4-FFF2-40B4-BE49-F238E27FC236}">
                <a16:creationId xmlns:a16="http://schemas.microsoft.com/office/drawing/2014/main" id="{11B57224-408A-4A13-B844-2FDD180D7504}"/>
              </a:ext>
            </a:extLst>
          </p:cNvPr>
          <p:cNvSpPr/>
          <p:nvPr/>
        </p:nvSpPr>
        <p:spPr bwMode="auto">
          <a:xfrm>
            <a:off x="7218842" y="3040676"/>
            <a:ext cx="1126897" cy="322007"/>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777201686"/>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ARTICULATE_DESIGN_ID_AZURE SOLUTIONS BUSINESS" val="Rx3Dzo7J"/>
  <p:tag name="ARTICULATE_DESIGN_ID_ANALYTICS SURGE" val="yY4AfhDE"/>
  <p:tag name="ARTICULATE_SLIDE_COUNT" val="68"/>
  <p:tag name="ARTICULATE_PROJECT_OPEN" val="0"/>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_White_2_Apr_2018.potx" id="{26C96195-5F97-4020-9126-CF0686EA703A}" vid="{6C9527AC-54B1-4985-B6C5-6491A04A83FE}"/>
    </a:ext>
  </a:extLst>
</a:theme>
</file>

<file path=ppt/theme/theme2.xml><?xml version="1.0" encoding="utf-8"?>
<a:theme xmlns:a="http://schemas.openxmlformats.org/drawingml/2006/main" name="2_Microsoft Generic 2019">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Generic 2019" id="{4ABC6BCF-FD7A-46A7-A36A-64BF6F00D603}" vid="{6EC097A1-2104-44F4-B5E9-90B366587111}"/>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E58024C6567C84081E25B892126C531" ma:contentTypeVersion="10" ma:contentTypeDescription="Create a new document." ma:contentTypeScope="" ma:versionID="2a6432daa0363d4330743904c5c3594d">
  <xsd:schema xmlns:xsd="http://www.w3.org/2001/XMLSchema" xmlns:xs="http://www.w3.org/2001/XMLSchema" xmlns:p="http://schemas.microsoft.com/office/2006/metadata/properties" xmlns:ns2="7a42ea66-c3dc-4710-b631-02025482a5dd" xmlns:ns3="dba1f193-0e30-4fc9-87d8-4653d789ea3e" targetNamespace="http://schemas.microsoft.com/office/2006/metadata/properties" ma:root="true" ma:fieldsID="af36c59d15cee7608acf327b9dcc5d7b" ns2:_="" ns3:_="">
    <xsd:import namespace="7a42ea66-c3dc-4710-b631-02025482a5dd"/>
    <xsd:import namespace="dba1f193-0e30-4fc9-87d8-4653d789ea3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AutoTags" minOccurs="0"/>
                <xsd:element ref="ns2:MediaServiceLocation" minOccurs="0"/>
                <xsd:element ref="ns2:MediaServiceGenerationTime" minOccurs="0"/>
                <xsd:element ref="ns2:MediaServiceEventHashCode"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a42ea66-c3dc-4710-b631-02025482a5d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Location" ma:index="14" nillable="true" ma:displayName="Location" ma:internalName="MediaServiceLocation"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ba1f193-0e30-4fc9-87d8-4653d789ea3e"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E3BA28B8-135A-4B92-871F-F979B51D9C6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a42ea66-c3dc-4710-b631-02025482a5dd"/>
    <ds:schemaRef ds:uri="dba1f193-0e30-4fc9-87d8-4653d789ea3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F990F116-B58F-4255-B05B-DA3808E0E5C6}">
  <ds:schemaRefs>
    <ds:schemaRef ds:uri="http://purl.org/dc/terms/"/>
    <ds:schemaRef ds:uri="http://schemas.openxmlformats.org/package/2006/metadata/core-properties"/>
    <ds:schemaRef ds:uri="7a42ea66-c3dc-4710-b631-02025482a5dd"/>
    <ds:schemaRef ds:uri="http://schemas.microsoft.com/office/2006/documentManagement/types"/>
    <ds:schemaRef ds:uri="dba1f193-0e30-4fc9-87d8-4653d789ea3e"/>
    <ds:schemaRef ds:uri="http://purl.org/dc/elements/1.1/"/>
    <ds:schemaRef ds:uri="http://www.w3.org/XML/1998/namespace"/>
    <ds:schemaRef ds:uri="http://schemas.microsoft.com/office/2006/metadata/properties"/>
    <ds:schemaRef ds:uri="http://schemas.microsoft.com/office/infopath/2007/PartnerControls"/>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Brand_template_16-9_Business_BLUE_2016_4</Template>
  <TotalTime>11120</TotalTime>
  <Words>2175</Words>
  <Application>Microsoft Office PowerPoint</Application>
  <PresentationFormat>Custom</PresentationFormat>
  <Paragraphs>556</Paragraphs>
  <Slides>50</Slides>
  <Notes>8</Notes>
  <HiddenSlides>3</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50</vt:i4>
      </vt:variant>
    </vt:vector>
  </HeadingPairs>
  <TitlesOfParts>
    <vt:vector size="63" baseType="lpstr">
      <vt:lpstr>Arial</vt:lpstr>
      <vt:lpstr>Arial Nova</vt:lpstr>
      <vt:lpstr>Calibri</vt:lpstr>
      <vt:lpstr>Calibri Light</vt:lpstr>
      <vt:lpstr>Consolas</vt:lpstr>
      <vt:lpstr>Segoe UI</vt:lpstr>
      <vt:lpstr>Segoe UI Black</vt:lpstr>
      <vt:lpstr>Segoe UI Light</vt:lpstr>
      <vt:lpstr>Segoe UI Semibold</vt:lpstr>
      <vt:lpstr>Segoe UI Semilight</vt:lpstr>
      <vt:lpstr>Wingdings</vt:lpstr>
      <vt:lpstr>Analytics Surge</vt:lpstr>
      <vt:lpstr>2_Microsoft Generic 2019</vt:lpstr>
      <vt:lpstr>Design Presentation: Data Transformations</vt:lpstr>
      <vt:lpstr>PowerPoint Presentation</vt:lpstr>
      <vt:lpstr>Topics Covered</vt:lpstr>
      <vt:lpstr>Data Transformations</vt:lpstr>
      <vt:lpstr>Agenda</vt:lpstr>
      <vt:lpstr>Typical Data Transformations</vt:lpstr>
      <vt:lpstr>ETL vs ELT</vt:lpstr>
      <vt:lpstr>Preparing to transform – exploratory data analysis</vt:lpstr>
      <vt:lpstr>Navigating storage accounts</vt:lpstr>
      <vt:lpstr>Preview CSV files in storage accounts</vt:lpstr>
      <vt:lpstr>Query Parquet files in storage accounts</vt:lpstr>
      <vt:lpstr>Multiple file selections supported</vt:lpstr>
      <vt:lpstr>Applying transformations</vt:lpstr>
      <vt:lpstr>Code based transformations </vt:lpstr>
      <vt:lpstr>Transform with SQL script </vt:lpstr>
      <vt:lpstr>Transform with SQL script (2) </vt:lpstr>
      <vt:lpstr>Transform with Notebooks </vt:lpstr>
      <vt:lpstr>Transform with Notebooks (2) </vt:lpstr>
      <vt:lpstr>Transform with Notebooks (3) </vt:lpstr>
      <vt:lpstr>Transform with Pipelines</vt:lpstr>
      <vt:lpstr>Transform with Data Flows</vt:lpstr>
      <vt:lpstr>Transform with Data Flows (2)</vt:lpstr>
      <vt:lpstr>Transform with Serverless</vt:lpstr>
      <vt:lpstr>Transform with Synapse SQL Serverless</vt:lpstr>
      <vt:lpstr>Synapse SQL Serverless – Querying on storage</vt:lpstr>
      <vt:lpstr>Synapse SQL Serverless – Querying CSV File</vt:lpstr>
      <vt:lpstr>Synapse SQL Serverless – Querying CSV File</vt:lpstr>
      <vt:lpstr>Synapse SQL Serverless – Querying folders</vt:lpstr>
      <vt:lpstr>Synapse SQL Serverless – Querying folders</vt:lpstr>
      <vt:lpstr>Synapse SQL Serverless – Querying specific files</vt:lpstr>
      <vt:lpstr>Synapse SQL Serverless – Querying specific files</vt:lpstr>
      <vt:lpstr>Synapse SQL Serverless – Querying Parquet files</vt:lpstr>
      <vt:lpstr>Synapse SQL Serverless – Querying JSON files</vt:lpstr>
      <vt:lpstr>Synapse SQL Serverless – Querying JSON files</vt:lpstr>
      <vt:lpstr>Transform with Spark</vt:lpstr>
      <vt:lpstr>Transforming with Spark – Querying SQL Pools</vt:lpstr>
      <vt:lpstr>PowerPoint Presentation</vt:lpstr>
      <vt:lpstr>PowerPoint Presentation</vt:lpstr>
      <vt:lpstr>PowerPoint Presentation</vt:lpstr>
      <vt:lpstr>Library Management - Python</vt:lpstr>
      <vt:lpstr>Library Management - Python</vt:lpstr>
      <vt:lpstr>Best practices</vt:lpstr>
      <vt:lpstr>CCI vs Heap</vt:lpstr>
      <vt:lpstr>CCI Best Practice</vt:lpstr>
      <vt:lpstr>Statistics</vt:lpstr>
      <vt:lpstr>CTAS vs Insert / Update / Delete / Merge</vt:lpstr>
      <vt:lpstr>UPDATE FROM and DELETE FROM</vt:lpstr>
      <vt:lpstr>Simple is better than clever</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brand template</dc:title>
  <dc:subject>&lt;Speech title here&gt;</dc:subject>
  <dc:creator>Guerilla Artist Collective</dc:creator>
  <dc:description>Template: Maryfj_x000d_
Formatting:_x000d_
Audience Type:</dc:description>
  <cp:lastModifiedBy>Zoiner Tejada</cp:lastModifiedBy>
  <cp:revision>268</cp:revision>
  <dcterms:created xsi:type="dcterms:W3CDTF">2016-03-10T00:17:44Z</dcterms:created>
  <dcterms:modified xsi:type="dcterms:W3CDTF">2020-04-30T23:01:57Z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0x010100DE58024C6567C84081E25B892126C531</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TaxKeyword">
    <vt:lpwstr/>
  </property>
  <property fmtid="{D5CDD505-2E9C-101B-9397-08002B2CF9AE}" pid="12" name="TaxCatchAll">
    <vt:lpwstr/>
  </property>
  <property fmtid="{D5CDD505-2E9C-101B-9397-08002B2CF9AE}" pid="13" name="TaxKeywordTaxHTField">
    <vt:lpwstr/>
  </property>
  <property fmtid="{D5CDD505-2E9C-101B-9397-08002B2CF9AE}" pid="14" name="MSIP_Label_f42aa342-8706-4288-bd11-ebb85995028c_Enabled">
    <vt:lpwstr>True</vt:lpwstr>
  </property>
  <property fmtid="{D5CDD505-2E9C-101B-9397-08002B2CF9AE}" pid="15" name="MSIP_Label_f42aa342-8706-4288-bd11-ebb85995028c_SiteId">
    <vt:lpwstr>72f988bf-86f1-41af-91ab-2d7cd011db47</vt:lpwstr>
  </property>
  <property fmtid="{D5CDD505-2E9C-101B-9397-08002B2CF9AE}" pid="16" name="MSIP_Label_f42aa342-8706-4288-bd11-ebb85995028c_Owner">
    <vt:lpwstr>v-damima@microsoft.com</vt:lpwstr>
  </property>
  <property fmtid="{D5CDD505-2E9C-101B-9397-08002B2CF9AE}" pid="17" name="MSIP_Label_f42aa342-8706-4288-bd11-ebb85995028c_SetDate">
    <vt:lpwstr>2017-11-03T13:52:25.0874008Z</vt:lpwstr>
  </property>
  <property fmtid="{D5CDD505-2E9C-101B-9397-08002B2CF9AE}" pid="18" name="MSIP_Label_f42aa342-8706-4288-bd11-ebb85995028c_Name">
    <vt:lpwstr>General</vt:lpwstr>
  </property>
  <property fmtid="{D5CDD505-2E9C-101B-9397-08002B2CF9AE}" pid="19" name="MSIP_Label_f42aa342-8706-4288-bd11-ebb85995028c_Application">
    <vt:lpwstr>Microsoft Azure Information Protection</vt:lpwstr>
  </property>
  <property fmtid="{D5CDD505-2E9C-101B-9397-08002B2CF9AE}" pid="20" name="MSIP_Label_f42aa342-8706-4288-bd11-ebb85995028c_Extended_MSFT_Method">
    <vt:lpwstr>Automatic</vt:lpwstr>
  </property>
  <property fmtid="{D5CDD505-2E9C-101B-9397-08002B2CF9AE}" pid="21" name="Sensitivity">
    <vt:lpwstr>General</vt:lpwstr>
  </property>
  <property fmtid="{D5CDD505-2E9C-101B-9397-08002B2CF9AE}" pid="22" name="ArticulateGUID">
    <vt:lpwstr>1AC1F3CA-8A95-45AA-9747-9DBC21231F71</vt:lpwstr>
  </property>
  <property fmtid="{D5CDD505-2E9C-101B-9397-08002B2CF9AE}" pid="23" name="ArticulatePath">
    <vt:lpwstr>ASB_PPT_Template_06_26_19_v3</vt:lpwstr>
  </property>
</Properties>
</file>